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E04164\AppData\Local\Microsoft\Windows\Temporary%20Internet%20Files\Content.Outlook\BLD8M5BW\data%20(002)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E04164\AppData\Local\Microsoft\Windows\Temporary%20Internet%20Files\Content.Outlook\BLD8M5BW\data%20(002)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E04164\AppData\Local\Microsoft\Windows\Temporary%20Internet%20Files\Content.Outlook\BLD8M5BW\data%20(002)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E04164\AppData\Local\Microsoft\Windows\Temporary%20Internet%20Files\Content.Outlook\BLD8M5BW\data%20(002)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E04164\AppData\Local\Microsoft\Windows\Temporary%20Internet%20Files\Content.Outlook\BLD8M5BW\data%20(002)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E04164\AppData\Local\Microsoft\Windows\Temporary%20Internet%20Files\Content.Outlook\BLD8M5BW\data%20(002).xls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E04164\AppData\Local\Microsoft\Windows\Temporary%20Internet%20Files\Content.Outlook\BLD8M5BW\data%20(002).xls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E04164\AppData\Local\Microsoft\Windows\Temporary%20Internet%20Files\Content.Outlook\BLD8M5BW\data%20(002).xls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sk-SK" sz="1400" dirty="0" err="1"/>
              <a:t>Number</a:t>
            </a:r>
            <a:r>
              <a:rPr lang="sk-SK" sz="1400" dirty="0"/>
              <a:t> of </a:t>
            </a:r>
            <a:r>
              <a:rPr lang="sk-SK" sz="1400" dirty="0" err="1"/>
              <a:t>cattle</a:t>
            </a:r>
            <a:r>
              <a:rPr lang="sk-SK" sz="1400" dirty="0"/>
              <a:t> in </a:t>
            </a:r>
            <a:r>
              <a:rPr lang="sk-SK" sz="1400" dirty="0" err="1"/>
              <a:t>th</a:t>
            </a:r>
            <a:r>
              <a:rPr lang="sk-SK" sz="1400" dirty="0"/>
              <a:t>.</a:t>
            </a:r>
            <a:r>
              <a:rPr lang="sk-SK" sz="1400" baseline="0" dirty="0"/>
              <a:t> of </a:t>
            </a:r>
            <a:r>
              <a:rPr lang="sk-SK" sz="1400" baseline="0" dirty="0" err="1"/>
              <a:t>pcs</a:t>
            </a:r>
            <a:r>
              <a:rPr lang="sk-SK" sz="1400" baseline="0" dirty="0"/>
              <a:t>.</a:t>
            </a:r>
            <a:endParaRPr lang="sk-SK" sz="1400" dirty="0"/>
          </a:p>
        </c:rich>
      </c:tx>
      <c:layout>
        <c:manualLayout>
          <c:xMode val="edge"/>
          <c:yMode val="edge"/>
          <c:x val="0.32671850291014087"/>
          <c:y val="3.333345921687846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4713112939865203E-2"/>
          <c:y val="0.11481486672402469"/>
          <c:w val="0.91330959394375799"/>
          <c:h val="0.6944447584114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'[data (002).xls]HD'!$A$3</c:f>
              <c:strCache>
                <c:ptCount val="1"/>
                <c:pt idx="0">
                  <c:v>Hovädzí dobytok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numFmt formatCode="#,##0.0" sourceLinked="0"/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'[data (002).xls]HD'!$B$2:$O$2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2016*</c:v>
                </c:pt>
              </c:strCache>
            </c:strRef>
          </c:cat>
          <c:val>
            <c:numRef>
              <c:f>'[data (002).xls]HD'!$B$3:$O$3</c:f>
              <c:numCache>
                <c:formatCode>#\ ##0.000</c:formatCode>
                <c:ptCount val="14"/>
                <c:pt idx="0">
                  <c:v>593.18200000000002</c:v>
                </c:pt>
                <c:pt idx="1">
                  <c:v>540.14599999999996</c:v>
                </c:pt>
                <c:pt idx="2">
                  <c:v>527.88900000000001</c:v>
                </c:pt>
                <c:pt idx="3">
                  <c:v>507.82</c:v>
                </c:pt>
                <c:pt idx="4">
                  <c:v>501.81700000000001</c:v>
                </c:pt>
                <c:pt idx="5">
                  <c:v>488.38099999999997</c:v>
                </c:pt>
                <c:pt idx="6">
                  <c:v>471.96499999999997</c:v>
                </c:pt>
                <c:pt idx="7">
                  <c:v>467.125</c:v>
                </c:pt>
                <c:pt idx="8">
                  <c:v>463.358</c:v>
                </c:pt>
                <c:pt idx="9">
                  <c:v>471.09100000000001</c:v>
                </c:pt>
                <c:pt idx="10">
                  <c:v>467.82</c:v>
                </c:pt>
                <c:pt idx="11">
                  <c:v>465.54300000000001</c:v>
                </c:pt>
                <c:pt idx="12">
                  <c:v>457.58600000000001</c:v>
                </c:pt>
                <c:pt idx="13">
                  <c:v>446.11200000000002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98-4F63-AA41-C7CAEE67C960}"/>
            </c:ext>
          </c:extLst>
        </c:ser>
        <c:ser>
          <c:idx val="1"/>
          <c:order val="1"/>
          <c:tx>
            <c:strRef>
              <c:f>'[data (002).xls]HD'!$A$4</c:f>
              <c:strCache>
                <c:ptCount val="1"/>
                <c:pt idx="0">
                  <c:v>Kravy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numFmt formatCode="#,##0.0" sourceLinked="0"/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'[data (002).xls]HD'!$B$2:$O$2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2016*</c:v>
                </c:pt>
              </c:strCache>
            </c:strRef>
          </c:cat>
          <c:val>
            <c:numRef>
              <c:f>'[data (002).xls]HD'!$B$4:$O$4</c:f>
              <c:numCache>
                <c:formatCode>#\ ##0.000</c:formatCode>
                <c:ptCount val="14"/>
                <c:pt idx="0">
                  <c:v>245.80199999999999</c:v>
                </c:pt>
                <c:pt idx="1">
                  <c:v>231.874</c:v>
                </c:pt>
                <c:pt idx="2">
                  <c:v>229.607</c:v>
                </c:pt>
                <c:pt idx="3">
                  <c:v>218.65299999999999</c:v>
                </c:pt>
                <c:pt idx="4">
                  <c:v>215.65899999999999</c:v>
                </c:pt>
                <c:pt idx="5">
                  <c:v>211.316</c:v>
                </c:pt>
                <c:pt idx="6">
                  <c:v>204.13300000000001</c:v>
                </c:pt>
                <c:pt idx="7">
                  <c:v>204.386</c:v>
                </c:pt>
                <c:pt idx="8">
                  <c:v>201.30699999999999</c:v>
                </c:pt>
                <c:pt idx="9">
                  <c:v>202.589</c:v>
                </c:pt>
                <c:pt idx="10">
                  <c:v>198.97800000000001</c:v>
                </c:pt>
                <c:pt idx="11">
                  <c:v>201.79499999999999</c:v>
                </c:pt>
                <c:pt idx="12">
                  <c:v>199.50899999999999</c:v>
                </c:pt>
                <c:pt idx="13">
                  <c:v>194.191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98-4F63-AA41-C7CAEE67C960}"/>
            </c:ext>
          </c:extLst>
        </c:ser>
        <c:ser>
          <c:idx val="2"/>
          <c:order val="2"/>
          <c:tx>
            <c:strRef>
              <c:f>'[data (002).xls]HD'!$A$5</c:f>
              <c:strCache>
                <c:ptCount val="1"/>
                <c:pt idx="0">
                  <c:v>Dojné kravy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numFmt formatCode="#,##0.0" sourceLinked="0"/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'[data (002).xls]HD'!$B$2:$O$2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2016*</c:v>
                </c:pt>
              </c:strCache>
            </c:strRef>
          </c:cat>
          <c:val>
            <c:numRef>
              <c:f>'[data (002).xls]HD'!$B$5:$O$5</c:f>
              <c:numCache>
                <c:formatCode>#\ ##0.000</c:formatCode>
                <c:ptCount val="14"/>
                <c:pt idx="0">
                  <c:v>214.46700000000001</c:v>
                </c:pt>
                <c:pt idx="1">
                  <c:v>201.72499999999999</c:v>
                </c:pt>
                <c:pt idx="2">
                  <c:v>198.58</c:v>
                </c:pt>
                <c:pt idx="3">
                  <c:v>184.95</c:v>
                </c:pt>
                <c:pt idx="4">
                  <c:v>180.20699999999999</c:v>
                </c:pt>
                <c:pt idx="5">
                  <c:v>173.85400000000001</c:v>
                </c:pt>
                <c:pt idx="6">
                  <c:v>162.50399999999999</c:v>
                </c:pt>
                <c:pt idx="7">
                  <c:v>159.26</c:v>
                </c:pt>
                <c:pt idx="8">
                  <c:v>154.10499999999999</c:v>
                </c:pt>
                <c:pt idx="9">
                  <c:v>150.27199999999999</c:v>
                </c:pt>
                <c:pt idx="10">
                  <c:v>144.875</c:v>
                </c:pt>
                <c:pt idx="11">
                  <c:v>143.083</c:v>
                </c:pt>
                <c:pt idx="12">
                  <c:v>139.22900000000001</c:v>
                </c:pt>
                <c:pt idx="13">
                  <c:v>135.51778986912873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98-4F63-AA41-C7CAEE67C96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4949080"/>
        <c:axId val="244949472"/>
      </c:barChart>
      <c:catAx>
        <c:axId val="244949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49494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4949472"/>
        <c:scaling>
          <c:orientation val="minMax"/>
          <c:max val="8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4949080"/>
        <c:crosses val="autoZero"/>
        <c:crossBetween val="between"/>
        <c:majorUnit val="200"/>
        <c:minorUnit val="20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8.4507171403027506E-2"/>
          <c:y val="0.89928268154854607"/>
          <c:w val="0.78716865214301546"/>
          <c:h val="8.6331137428660415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sk-SK" dirty="0" err="1"/>
              <a:t>Production</a:t>
            </a:r>
            <a:r>
              <a:rPr lang="sk-SK" dirty="0"/>
              <a:t> of </a:t>
            </a:r>
            <a:r>
              <a:rPr lang="sk-SK" dirty="0" err="1"/>
              <a:t>raw</a:t>
            </a:r>
            <a:r>
              <a:rPr lang="sk-SK" dirty="0"/>
              <a:t> </a:t>
            </a:r>
            <a:r>
              <a:rPr lang="sk-SK" dirty="0" err="1"/>
              <a:t>caw</a:t>
            </a:r>
            <a:r>
              <a:rPr lang="sk-SK" dirty="0"/>
              <a:t> </a:t>
            </a:r>
            <a:r>
              <a:rPr lang="sk-SK" dirty="0" err="1"/>
              <a:t>milk</a:t>
            </a:r>
            <a:r>
              <a:rPr lang="sk-SK" dirty="0"/>
              <a:t> in mil. l</a:t>
            </a:r>
          </a:p>
        </c:rich>
      </c:tx>
      <c:layout>
        <c:manualLayout>
          <c:xMode val="edge"/>
          <c:yMode val="edge"/>
          <c:x val="0.31812289761041929"/>
          <c:y val="3.326810176125244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255552772144643"/>
          <c:y val="0.14481422839544517"/>
          <c:w val="0.84615465416190139"/>
          <c:h val="0.698630804556404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'[data (002).xls]uzitkovost a mlieko'!$A$3</c:f>
              <c:strCache>
                <c:ptCount val="1"/>
                <c:pt idx="0">
                  <c:v>Produkcia kravského mlieka (mil. l)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FF00FF"/>
              </a:solidFill>
              <a:prstDash val="solid"/>
            </a:ln>
          </c:spPr>
          <c:invertIfNegative val="0"/>
          <c:dLbls>
            <c:numFmt formatCode="#,##0.0" sourceLinked="0"/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'[data (002).xls]uzitkovost a mlieko'!$B$2:$O$2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2016*</c:v>
                </c:pt>
              </c:strCache>
            </c:strRef>
          </c:cat>
          <c:val>
            <c:numRef>
              <c:f>'[data (002).xls]uzitkovost a mlieko'!$B$3:$O$3</c:f>
              <c:numCache>
                <c:formatCode>General</c:formatCode>
                <c:ptCount val="14"/>
                <c:pt idx="0">
                  <c:v>1108.9179999999999</c:v>
                </c:pt>
                <c:pt idx="1">
                  <c:v>1047.2090000000001</c:v>
                </c:pt>
                <c:pt idx="2">
                  <c:v>1067.7929999999999</c:v>
                </c:pt>
                <c:pt idx="3">
                  <c:v>1059.9390000000001</c:v>
                </c:pt>
                <c:pt idx="4">
                  <c:v>1043.354</c:v>
                </c:pt>
                <c:pt idx="5">
                  <c:v>1026.4559999999999</c:v>
                </c:pt>
                <c:pt idx="6">
                  <c:v>929.44299999999998</c:v>
                </c:pt>
                <c:pt idx="7">
                  <c:v>891.24</c:v>
                </c:pt>
                <c:pt idx="8">
                  <c:v>901.27700000000004</c:v>
                </c:pt>
                <c:pt idx="9">
                  <c:v>931.47400000000005</c:v>
                </c:pt>
                <c:pt idx="10">
                  <c:v>906.68600000000004</c:v>
                </c:pt>
                <c:pt idx="11">
                  <c:v>921.07799999999997</c:v>
                </c:pt>
                <c:pt idx="12">
                  <c:v>929.53599999999994</c:v>
                </c:pt>
                <c:pt idx="13" formatCode="0.000">
                  <c:v>905.4943461075344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40-472C-97E4-93AE2A7676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4950256"/>
        <c:axId val="244950648"/>
      </c:barChart>
      <c:catAx>
        <c:axId val="244950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9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4950648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244950648"/>
        <c:scaling>
          <c:orientation val="minMax"/>
          <c:max val="14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4950256"/>
        <c:crosses val="autoZero"/>
        <c:crossBetween val="between"/>
        <c:majorUnit val="400"/>
        <c:minorUnit val="40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sk-SK" dirty="0" err="1"/>
              <a:t>Average</a:t>
            </a:r>
            <a:r>
              <a:rPr lang="sk-SK" dirty="0"/>
              <a:t> </a:t>
            </a:r>
            <a:r>
              <a:rPr lang="sk-SK" dirty="0" err="1"/>
              <a:t>yearly</a:t>
            </a:r>
            <a:r>
              <a:rPr lang="sk-SK" dirty="0"/>
              <a:t> </a:t>
            </a:r>
            <a:r>
              <a:rPr lang="sk-SK" dirty="0" err="1"/>
              <a:t>production</a:t>
            </a:r>
            <a:r>
              <a:rPr lang="sk-SK" dirty="0"/>
              <a:t> per </a:t>
            </a:r>
            <a:r>
              <a:rPr lang="sk-SK" dirty="0" err="1"/>
              <a:t>cow</a:t>
            </a:r>
            <a:r>
              <a:rPr lang="sk-SK" dirty="0"/>
              <a:t> in l</a:t>
            </a:r>
          </a:p>
        </c:rich>
      </c:tx>
      <c:layout>
        <c:manualLayout>
          <c:xMode val="edge"/>
          <c:yMode val="edge"/>
          <c:x val="0.3066848295339229"/>
          <c:y val="3.313840155945418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975125282318184"/>
          <c:y val="0.14424978726887505"/>
          <c:w val="0.84010659656221776"/>
          <c:h val="0.692009114600684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'[data (002).xls]uzitkovost a mlieko'!$A$4</c:f>
              <c:strCache>
                <c:ptCount val="1"/>
                <c:pt idx="0">
                  <c:v>Priemerná ročná dojnosť na kravu (l)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rgbClr val="FF00FF"/>
              </a:solidFill>
              <a:prstDash val="solid"/>
            </a:ln>
          </c:spPr>
          <c:invertIfNegative val="0"/>
          <c:dLbls>
            <c:numFmt formatCode="#,##0.0" sourceLinked="0"/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'[data (002).xls]uzitkovost a mlieko'!$B$2:$O$2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2016*</c:v>
                </c:pt>
              </c:strCache>
            </c:strRef>
          </c:cat>
          <c:val>
            <c:numRef>
              <c:f>'[data (002).xls]uzitkovost a mlieko'!$B$4:$O$4</c:f>
              <c:numCache>
                <c:formatCode>General</c:formatCode>
                <c:ptCount val="14"/>
                <c:pt idx="0">
                  <c:v>5028.5</c:v>
                </c:pt>
                <c:pt idx="1">
                  <c:v>5083.2</c:v>
                </c:pt>
                <c:pt idx="2">
                  <c:v>5380.4</c:v>
                </c:pt>
                <c:pt idx="3">
                  <c:v>5505</c:v>
                </c:pt>
                <c:pt idx="4">
                  <c:v>5778</c:v>
                </c:pt>
                <c:pt idx="5">
                  <c:v>5849.4</c:v>
                </c:pt>
                <c:pt idx="6">
                  <c:v>5601.8</c:v>
                </c:pt>
                <c:pt idx="7">
                  <c:v>5692.1</c:v>
                </c:pt>
                <c:pt idx="8">
                  <c:v>5772.7</c:v>
                </c:pt>
                <c:pt idx="9">
                  <c:v>6112.2</c:v>
                </c:pt>
                <c:pt idx="10">
                  <c:v>6334.2</c:v>
                </c:pt>
                <c:pt idx="11">
                  <c:v>6315.2</c:v>
                </c:pt>
                <c:pt idx="12">
                  <c:v>6732.6</c:v>
                </c:pt>
                <c:pt idx="13" formatCode="0.0">
                  <c:v>6666.9902912621355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48-49A3-8953-5612AA31CE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4951432"/>
        <c:axId val="244951824"/>
      </c:barChart>
      <c:catAx>
        <c:axId val="244951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4951824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244951824"/>
        <c:scaling>
          <c:orientation val="minMax"/>
          <c:max val="80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4951432"/>
        <c:crosses val="autoZero"/>
        <c:crossBetween val="between"/>
        <c:majorUnit val="2000"/>
        <c:minorUnit val="40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50" b="1" i="0" u="none" strike="noStrike" baseline="0">
                <a:solidFill>
                  <a:srgbClr val="002060"/>
                </a:solidFill>
                <a:latin typeface="Arial"/>
                <a:ea typeface="Arial"/>
                <a:cs typeface="Arial"/>
              </a:defRPr>
            </a:pPr>
            <a:r>
              <a:rPr lang="sk-SK" sz="1600" dirty="0" err="1">
                <a:solidFill>
                  <a:srgbClr val="002060"/>
                </a:solidFill>
              </a:rPr>
              <a:t>Number</a:t>
            </a:r>
            <a:r>
              <a:rPr lang="sk-SK" sz="1600" dirty="0">
                <a:solidFill>
                  <a:srgbClr val="002060"/>
                </a:solidFill>
              </a:rPr>
              <a:t> of </a:t>
            </a:r>
            <a:r>
              <a:rPr lang="sk-SK" sz="1600" dirty="0" err="1">
                <a:solidFill>
                  <a:srgbClr val="002060"/>
                </a:solidFill>
              </a:rPr>
              <a:t>pigs</a:t>
            </a:r>
            <a:r>
              <a:rPr lang="sk-SK" sz="1600" dirty="0">
                <a:solidFill>
                  <a:srgbClr val="002060"/>
                </a:solidFill>
              </a:rPr>
              <a:t> in </a:t>
            </a:r>
            <a:r>
              <a:rPr lang="sk-SK" sz="1600" dirty="0" err="1">
                <a:solidFill>
                  <a:srgbClr val="002060"/>
                </a:solidFill>
              </a:rPr>
              <a:t>th</a:t>
            </a:r>
            <a:r>
              <a:rPr lang="sk-SK" sz="1600" dirty="0">
                <a:solidFill>
                  <a:srgbClr val="002060"/>
                </a:solidFill>
              </a:rPr>
              <a:t>. of </a:t>
            </a:r>
            <a:r>
              <a:rPr lang="sk-SK" sz="1600" dirty="0" err="1">
                <a:solidFill>
                  <a:srgbClr val="002060"/>
                </a:solidFill>
              </a:rPr>
              <a:t>pcs</a:t>
            </a:r>
            <a:r>
              <a:rPr lang="sk-SK" sz="1600" dirty="0">
                <a:solidFill>
                  <a:srgbClr val="002060"/>
                </a:solidFill>
              </a:rPr>
              <a:t>.</a:t>
            </a:r>
          </a:p>
        </c:rich>
      </c:tx>
      <c:layout>
        <c:manualLayout>
          <c:xMode val="edge"/>
          <c:yMode val="edge"/>
          <c:x val="0.17685432036667278"/>
          <c:y val="3.7971137080175136E-4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4563855381414463E-2"/>
          <c:y val="0.12145748987854252"/>
          <c:w val="0.89127619005173331"/>
          <c:h val="0.670040485829959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'[data (002).xls]osipane'!$A$3</c:f>
              <c:strCache>
                <c:ptCount val="1"/>
                <c:pt idx="0">
                  <c:v>Ošípané spolu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numFmt formatCode="#,##0.0" sourceLinked="0"/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'[data (002).xls]osipane'!$B$2:$O$2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2016*</c:v>
                </c:pt>
              </c:strCache>
            </c:strRef>
          </c:cat>
          <c:val>
            <c:numRef>
              <c:f>'[data (002).xls]osipane'!$B$3:$O$3</c:f>
              <c:numCache>
                <c:formatCode>#\ ##0.000</c:formatCode>
                <c:ptCount val="14"/>
                <c:pt idx="0">
                  <c:v>1443.0129999999999</c:v>
                </c:pt>
                <c:pt idx="1">
                  <c:v>1149.2819999999999</c:v>
                </c:pt>
                <c:pt idx="2">
                  <c:v>1108.2650000000001</c:v>
                </c:pt>
                <c:pt idx="3">
                  <c:v>1104.829</c:v>
                </c:pt>
                <c:pt idx="4">
                  <c:v>951.93399999999997</c:v>
                </c:pt>
                <c:pt idx="5">
                  <c:v>748.51499999999999</c:v>
                </c:pt>
                <c:pt idx="6">
                  <c:v>740.86199999999997</c:v>
                </c:pt>
                <c:pt idx="7">
                  <c:v>687.26</c:v>
                </c:pt>
                <c:pt idx="8">
                  <c:v>580.39300000000003</c:v>
                </c:pt>
                <c:pt idx="9">
                  <c:v>631.46400000000006</c:v>
                </c:pt>
                <c:pt idx="10">
                  <c:v>637.16700000000003</c:v>
                </c:pt>
                <c:pt idx="11">
                  <c:v>641.827</c:v>
                </c:pt>
                <c:pt idx="12">
                  <c:v>633.11599999999999</c:v>
                </c:pt>
                <c:pt idx="13">
                  <c:v>585.84299999999996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D1-4E29-A06A-94AD23BE4222}"/>
            </c:ext>
          </c:extLst>
        </c:ser>
        <c:ser>
          <c:idx val="1"/>
          <c:order val="1"/>
          <c:tx>
            <c:strRef>
              <c:f>'[data (002).xls]osipane'!$A$4</c:f>
              <c:strCache>
                <c:ptCount val="1"/>
                <c:pt idx="0">
                  <c:v>Prasnice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numFmt formatCode="#,##0.0" sourceLinked="0"/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'[data (002).xls]osipane'!$B$2:$O$2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2016*</c:v>
                </c:pt>
              </c:strCache>
            </c:strRef>
          </c:cat>
          <c:val>
            <c:numRef>
              <c:f>'[data (002).xls]osipane'!$B$4:$O$4</c:f>
              <c:numCache>
                <c:formatCode>#\ ##0.000</c:formatCode>
                <c:ptCount val="14"/>
                <c:pt idx="0">
                  <c:v>105.22499999999999</c:v>
                </c:pt>
                <c:pt idx="1">
                  <c:v>82.185000000000002</c:v>
                </c:pt>
                <c:pt idx="2">
                  <c:v>79.528999999999996</c:v>
                </c:pt>
                <c:pt idx="3">
                  <c:v>76.89</c:v>
                </c:pt>
                <c:pt idx="4">
                  <c:v>62.012</c:v>
                </c:pt>
                <c:pt idx="5">
                  <c:v>44.531999999999996</c:v>
                </c:pt>
                <c:pt idx="6">
                  <c:v>43.935000000000002</c:v>
                </c:pt>
                <c:pt idx="7">
                  <c:v>41.261000000000003</c:v>
                </c:pt>
                <c:pt idx="8">
                  <c:v>37.371000000000002</c:v>
                </c:pt>
                <c:pt idx="9">
                  <c:v>39.679000000000002</c:v>
                </c:pt>
                <c:pt idx="10">
                  <c:v>40.548999999999999</c:v>
                </c:pt>
                <c:pt idx="11">
                  <c:v>40.116999999999997</c:v>
                </c:pt>
                <c:pt idx="12">
                  <c:v>38.122</c:v>
                </c:pt>
                <c:pt idx="13">
                  <c:v>35.517000000000003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D1-4E29-A06A-94AD23BE42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4952608"/>
        <c:axId val="244953000"/>
      </c:barChart>
      <c:catAx>
        <c:axId val="244952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49530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4953000"/>
        <c:scaling>
          <c:orientation val="minMax"/>
          <c:max val="20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4952608"/>
        <c:crosses val="autoZero"/>
        <c:crossBetween val="between"/>
        <c:majorUnit val="500"/>
        <c:minorUnit val="50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1241610738255037"/>
          <c:y val="0.86387544977535202"/>
          <c:w val="0.35738255033557048"/>
          <c:h val="0.1047121757303456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sk-SK" dirty="0" err="1"/>
              <a:t>Number</a:t>
            </a:r>
            <a:r>
              <a:rPr lang="sk-SK" dirty="0"/>
              <a:t> of </a:t>
            </a:r>
            <a:r>
              <a:rPr lang="sk-SK" dirty="0" err="1"/>
              <a:t>poultry</a:t>
            </a:r>
            <a:r>
              <a:rPr lang="sk-SK" dirty="0"/>
              <a:t> in </a:t>
            </a:r>
            <a:r>
              <a:rPr lang="sk-SK" dirty="0" err="1"/>
              <a:t>th</a:t>
            </a:r>
            <a:r>
              <a:rPr lang="sk-SK" dirty="0"/>
              <a:t> of </a:t>
            </a:r>
            <a:r>
              <a:rPr lang="sk-SK" dirty="0" err="1"/>
              <a:t>pcs</a:t>
            </a:r>
            <a:r>
              <a:rPr lang="sk-SK" dirty="0"/>
              <a:t>.</a:t>
            </a:r>
          </a:p>
        </c:rich>
      </c:tx>
      <c:layout>
        <c:manualLayout>
          <c:xMode val="edge"/>
          <c:yMode val="edge"/>
          <c:x val="0.39460864726468015"/>
          <c:y val="3.321033210332103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7009986150375987E-2"/>
          <c:y val="0.11439129849204674"/>
          <c:w val="0.88970774570666145"/>
          <c:h val="0.693727874725960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'[data (002).xls]hydina'!$A$3</c:f>
              <c:strCache>
                <c:ptCount val="1"/>
                <c:pt idx="0">
                  <c:v>Hydina spolu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numFmt formatCode="#,##0.0" sourceLinked="0"/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'[data (002).xls]hydina'!$B$2:$O$2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2016*</c:v>
                </c:pt>
              </c:strCache>
            </c:strRef>
          </c:cat>
          <c:val>
            <c:numRef>
              <c:f>'[data (002).xls]hydina'!$B$3:$O$3</c:f>
              <c:numCache>
                <c:formatCode>#\ ##0.000</c:formatCode>
                <c:ptCount val="14"/>
                <c:pt idx="0">
                  <c:v>14216.798000000001</c:v>
                </c:pt>
                <c:pt idx="1">
                  <c:v>13713.239</c:v>
                </c:pt>
                <c:pt idx="2">
                  <c:v>14084.079</c:v>
                </c:pt>
                <c:pt idx="3">
                  <c:v>13038.303</c:v>
                </c:pt>
                <c:pt idx="4">
                  <c:v>12880.124</c:v>
                </c:pt>
                <c:pt idx="5">
                  <c:v>11228.14</c:v>
                </c:pt>
                <c:pt idx="6">
                  <c:v>13583.284</c:v>
                </c:pt>
                <c:pt idx="7">
                  <c:v>12991.915999999999</c:v>
                </c:pt>
                <c:pt idx="8">
                  <c:v>11375.602999999999</c:v>
                </c:pt>
                <c:pt idx="9">
                  <c:v>11849.817999999999</c:v>
                </c:pt>
                <c:pt idx="10">
                  <c:v>10968.918</c:v>
                </c:pt>
                <c:pt idx="11">
                  <c:v>12494.074000000001</c:v>
                </c:pt>
                <c:pt idx="12">
                  <c:v>12836.224</c:v>
                </c:pt>
                <c:pt idx="13">
                  <c:v>12130.501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4F-49DF-8BC8-431035114187}"/>
            </c:ext>
          </c:extLst>
        </c:ser>
        <c:ser>
          <c:idx val="1"/>
          <c:order val="1"/>
          <c:tx>
            <c:strRef>
              <c:f>'[data (002).xls]hydina'!$A$4</c:f>
              <c:strCache>
                <c:ptCount val="1"/>
                <c:pt idx="0">
                  <c:v>Sliepky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numFmt formatCode="#,##0.0" sourceLinked="0"/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'[data (002).xls]hydina'!$B$2:$O$2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2016*</c:v>
                </c:pt>
              </c:strCache>
            </c:strRef>
          </c:cat>
          <c:val>
            <c:numRef>
              <c:f>'[data (002).xls]hydina'!$B$4:$O$4</c:f>
              <c:numCache>
                <c:formatCode>#\ ##0.000</c:formatCode>
                <c:ptCount val="14"/>
                <c:pt idx="0">
                  <c:v>6126.9139999999998</c:v>
                </c:pt>
                <c:pt idx="1">
                  <c:v>5647.4610000000002</c:v>
                </c:pt>
                <c:pt idx="2">
                  <c:v>5591.2179999999998</c:v>
                </c:pt>
                <c:pt idx="3">
                  <c:v>5702.1760000000004</c:v>
                </c:pt>
                <c:pt idx="4">
                  <c:v>5773.4629999999997</c:v>
                </c:pt>
                <c:pt idx="5">
                  <c:v>5556.326</c:v>
                </c:pt>
                <c:pt idx="6">
                  <c:v>6252.2430000000004</c:v>
                </c:pt>
                <c:pt idx="7">
                  <c:v>6266.2049999999999</c:v>
                </c:pt>
                <c:pt idx="8">
                  <c:v>6183.3819999999996</c:v>
                </c:pt>
                <c:pt idx="9">
                  <c:v>6265.5110000000004</c:v>
                </c:pt>
                <c:pt idx="10">
                  <c:v>5680.915</c:v>
                </c:pt>
                <c:pt idx="11">
                  <c:v>5651.2910000000002</c:v>
                </c:pt>
                <c:pt idx="12">
                  <c:v>6043.6719999999996</c:v>
                </c:pt>
                <c:pt idx="13">
                  <c:v>6118.1769999999997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4F-49DF-8BC8-431035114187}"/>
            </c:ext>
          </c:extLst>
        </c:ser>
        <c:ser>
          <c:idx val="2"/>
          <c:order val="2"/>
          <c:tx>
            <c:strRef>
              <c:f>'[data (002).xls]hydina'!$A$5</c:f>
              <c:strCache>
                <c:ptCount val="1"/>
                <c:pt idx="0">
                  <c:v>Kurčatá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numFmt formatCode="#,##0.0" sourceLinked="0"/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'[data (002).xls]hydina'!$B$2:$O$2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2016*</c:v>
                </c:pt>
              </c:strCache>
            </c:strRef>
          </c:cat>
          <c:val>
            <c:numRef>
              <c:f>'[data (002).xls]hydina'!$B$5:$O$5</c:f>
              <c:numCache>
                <c:formatCode>#\ ##0.000</c:formatCode>
                <c:ptCount val="14"/>
                <c:pt idx="0">
                  <c:v>7475.3249999999998</c:v>
                </c:pt>
                <c:pt idx="1">
                  <c:v>7465.7439999999997</c:v>
                </c:pt>
                <c:pt idx="2">
                  <c:v>7875.5609999999997</c:v>
                </c:pt>
                <c:pt idx="3">
                  <c:v>6743.89</c:v>
                </c:pt>
                <c:pt idx="4">
                  <c:v>6507.6570000000002</c:v>
                </c:pt>
                <c:pt idx="5">
                  <c:v>5175.3559999999998</c:v>
                </c:pt>
                <c:pt idx="6">
                  <c:v>6851.8469999999998</c:v>
                </c:pt>
                <c:pt idx="7">
                  <c:v>6253.1170000000002</c:v>
                </c:pt>
                <c:pt idx="8">
                  <c:v>4746.1509999999998</c:v>
                </c:pt>
                <c:pt idx="9">
                  <c:v>5099.7960000000003</c:v>
                </c:pt>
                <c:pt idx="10">
                  <c:v>4740.8779999999997</c:v>
                </c:pt>
                <c:pt idx="11">
                  <c:v>6375.8530000000001</c:v>
                </c:pt>
                <c:pt idx="12">
                  <c:v>6301.1629999999996</c:v>
                </c:pt>
                <c:pt idx="13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4F-49DF-8BC8-4310351141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4953784"/>
        <c:axId val="244954176"/>
      </c:barChart>
      <c:catAx>
        <c:axId val="244953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49541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4954176"/>
        <c:scaling>
          <c:orientation val="minMax"/>
          <c:max val="18000"/>
          <c:min val="2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4953784"/>
        <c:crosses val="autoZero"/>
        <c:crossBetween val="between"/>
        <c:majorUnit val="4000"/>
        <c:minorUnit val="400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9.8746081504702196E-2"/>
          <c:y val="0.90692124105011929"/>
          <c:w val="0.78840125391849525"/>
          <c:h val="7.637231503579952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25" b="1" i="0" u="none" strike="noStrike" baseline="0">
                <a:solidFill>
                  <a:srgbClr val="002060"/>
                </a:solidFill>
                <a:latin typeface="Arial"/>
                <a:ea typeface="Arial"/>
                <a:cs typeface="Arial"/>
              </a:defRPr>
            </a:pPr>
            <a:r>
              <a:rPr lang="sk-SK" sz="1800" dirty="0" err="1">
                <a:solidFill>
                  <a:srgbClr val="002060"/>
                </a:solidFill>
              </a:rPr>
              <a:t>Number</a:t>
            </a:r>
            <a:r>
              <a:rPr lang="sk-SK" sz="1800" baseline="0" dirty="0">
                <a:solidFill>
                  <a:srgbClr val="002060"/>
                </a:solidFill>
              </a:rPr>
              <a:t> of </a:t>
            </a:r>
            <a:r>
              <a:rPr lang="sk-SK" sz="1800" baseline="0" dirty="0" err="1">
                <a:solidFill>
                  <a:srgbClr val="002060"/>
                </a:solidFill>
              </a:rPr>
              <a:t>sheep</a:t>
            </a:r>
            <a:r>
              <a:rPr lang="sk-SK" sz="1800" baseline="0" dirty="0">
                <a:solidFill>
                  <a:srgbClr val="002060"/>
                </a:solidFill>
              </a:rPr>
              <a:t> in </a:t>
            </a:r>
            <a:r>
              <a:rPr lang="sk-SK" sz="1800" baseline="0" dirty="0" err="1">
                <a:solidFill>
                  <a:srgbClr val="002060"/>
                </a:solidFill>
              </a:rPr>
              <a:t>ths</a:t>
            </a:r>
            <a:r>
              <a:rPr lang="sk-SK" sz="1800" baseline="0" dirty="0">
                <a:solidFill>
                  <a:srgbClr val="002060"/>
                </a:solidFill>
              </a:rPr>
              <a:t>. of </a:t>
            </a:r>
            <a:r>
              <a:rPr lang="sk-SK" sz="1800" baseline="0" dirty="0" err="1">
                <a:solidFill>
                  <a:srgbClr val="002060"/>
                </a:solidFill>
              </a:rPr>
              <a:t>pcs</a:t>
            </a:r>
            <a:r>
              <a:rPr lang="sk-SK" sz="1800" baseline="0" dirty="0">
                <a:solidFill>
                  <a:srgbClr val="002060"/>
                </a:solidFill>
              </a:rPr>
              <a:t>.</a:t>
            </a:r>
            <a:endParaRPr lang="sk-SK" sz="1800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15971967045785943"/>
          <c:y val="1.385494204347665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2524543073960959E-2"/>
          <c:y val="0.12676075018580751"/>
          <c:w val="0.90237268017024497"/>
          <c:h val="0.668009032725207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'[data (002).xls]ovce'!$A$3</c:f>
              <c:strCache>
                <c:ptCount val="1"/>
                <c:pt idx="0">
                  <c:v>Ovce spolu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numFmt formatCode="#,##0.0" sourceLinked="0"/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'[data (002).xls]ovce'!$B$2:$O$2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2016*</c:v>
                </c:pt>
              </c:strCache>
            </c:strRef>
          </c:cat>
          <c:val>
            <c:numRef>
              <c:f>'[data (002).xls]ovce'!$B$3:$O$3</c:f>
              <c:numCache>
                <c:formatCode>#\ ##0.000</c:formatCode>
                <c:ptCount val="14"/>
                <c:pt idx="0">
                  <c:v>325.52100000000002</c:v>
                </c:pt>
                <c:pt idx="1">
                  <c:v>321.22699999999998</c:v>
                </c:pt>
                <c:pt idx="2">
                  <c:v>320.48700000000002</c:v>
                </c:pt>
                <c:pt idx="3">
                  <c:v>332.57100000000003</c:v>
                </c:pt>
                <c:pt idx="4">
                  <c:v>347.17899999999997</c:v>
                </c:pt>
                <c:pt idx="5">
                  <c:v>361.63400000000001</c:v>
                </c:pt>
                <c:pt idx="6">
                  <c:v>376.97800000000001</c:v>
                </c:pt>
                <c:pt idx="7">
                  <c:v>394.17500000000001</c:v>
                </c:pt>
                <c:pt idx="8">
                  <c:v>393.92700000000002</c:v>
                </c:pt>
                <c:pt idx="9">
                  <c:v>409.56900000000002</c:v>
                </c:pt>
                <c:pt idx="10">
                  <c:v>399.90800000000002</c:v>
                </c:pt>
                <c:pt idx="11">
                  <c:v>391.15100000000001</c:v>
                </c:pt>
                <c:pt idx="12">
                  <c:v>381.72399999999999</c:v>
                </c:pt>
                <c:pt idx="13">
                  <c:v>368.89600000000002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D0-44DA-9B63-0F3CC2511E36}"/>
            </c:ext>
          </c:extLst>
        </c:ser>
        <c:ser>
          <c:idx val="1"/>
          <c:order val="1"/>
          <c:tx>
            <c:strRef>
              <c:f>'[data (002).xls]ovce'!$A$4</c:f>
              <c:strCache>
                <c:ptCount val="1"/>
                <c:pt idx="0">
                  <c:v>Bahnice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numFmt formatCode="#,##0.0" sourceLinked="0"/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'[data (002).xls]ovce'!$B$2:$O$2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2016*</c:v>
                </c:pt>
              </c:strCache>
            </c:strRef>
          </c:cat>
          <c:val>
            <c:numRef>
              <c:f>'[data (002).xls]ovce'!$B$4:$O$4</c:f>
              <c:numCache>
                <c:formatCode>#\ ##0.000</c:formatCode>
                <c:ptCount val="14"/>
                <c:pt idx="0">
                  <c:v>216.45699999999999</c:v>
                </c:pt>
                <c:pt idx="1">
                  <c:v>224.036</c:v>
                </c:pt>
                <c:pt idx="2">
                  <c:v>233.18799999999999</c:v>
                </c:pt>
                <c:pt idx="3">
                  <c:v>228.98</c:v>
                </c:pt>
                <c:pt idx="4">
                  <c:v>231.09700000000001</c:v>
                </c:pt>
                <c:pt idx="5">
                  <c:v>248.09399999999999</c:v>
                </c:pt>
                <c:pt idx="6">
                  <c:v>254.601</c:v>
                </c:pt>
                <c:pt idx="7">
                  <c:v>263.76400000000001</c:v>
                </c:pt>
                <c:pt idx="8">
                  <c:v>264.97699999999998</c:v>
                </c:pt>
                <c:pt idx="9">
                  <c:v>272.20499999999998</c:v>
                </c:pt>
                <c:pt idx="10">
                  <c:v>269.78699999999998</c:v>
                </c:pt>
                <c:pt idx="11">
                  <c:v>265.44499999999999</c:v>
                </c:pt>
                <c:pt idx="12">
                  <c:v>260.46699999999998</c:v>
                </c:pt>
                <c:pt idx="13">
                  <c:v>248.065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D0-44DA-9B63-0F3CC2511E36}"/>
            </c:ext>
          </c:extLst>
        </c:ser>
        <c:ser>
          <c:idx val="2"/>
          <c:order val="2"/>
          <c:tx>
            <c:strRef>
              <c:f>'[data (002).xls]ovce'!$A$5</c:f>
              <c:strCache>
                <c:ptCount val="1"/>
                <c:pt idx="0">
                  <c:v>Bahnice dojné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numFmt formatCode="#,##0.0" sourceLinked="0"/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'[data (002).xls]ovce'!$B$2:$O$2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2016*</c:v>
                </c:pt>
              </c:strCache>
            </c:strRef>
          </c:cat>
          <c:val>
            <c:numRef>
              <c:f>'[data (002).xls]ovce'!$B$5:$O$5</c:f>
              <c:numCache>
                <c:formatCode>#\ ##0.000</c:formatCode>
                <c:ptCount val="14"/>
                <c:pt idx="0">
                  <c:v>142.29900000000001</c:v>
                </c:pt>
                <c:pt idx="1">
                  <c:v>148.60599999999999</c:v>
                </c:pt>
                <c:pt idx="2">
                  <c:v>157.852</c:v>
                </c:pt>
                <c:pt idx="3">
                  <c:v>151.33699999999999</c:v>
                </c:pt>
                <c:pt idx="4">
                  <c:v>145.04</c:v>
                </c:pt>
                <c:pt idx="5">
                  <c:v>153.87799999999999</c:v>
                </c:pt>
                <c:pt idx="6">
                  <c:v>160.68600000000001</c:v>
                </c:pt>
                <c:pt idx="7">
                  <c:v>158.70599999999999</c:v>
                </c:pt>
                <c:pt idx="8">
                  <c:v>161.95099999999999</c:v>
                </c:pt>
                <c:pt idx="9">
                  <c:v>193.18100000000001</c:v>
                </c:pt>
                <c:pt idx="10">
                  <c:v>169.51599999999999</c:v>
                </c:pt>
                <c:pt idx="11">
                  <c:v>161.50399999999999</c:v>
                </c:pt>
                <c:pt idx="12">
                  <c:v>159.935</c:v>
                </c:pt>
                <c:pt idx="13" formatCode="0.000">
                  <c:v>152.31977860919042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D0-44DA-9B63-0F3CC2511E3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4954960"/>
        <c:axId val="255199688"/>
      </c:barChart>
      <c:catAx>
        <c:axId val="244954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551996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55199688"/>
        <c:scaling>
          <c:orientation val="minMax"/>
          <c:max val="6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4954960"/>
        <c:crosses val="autoZero"/>
        <c:crossBetween val="between"/>
        <c:majorUnit val="100"/>
        <c:minorUnit val="10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4.0280244602606277E-2"/>
          <c:y val="0.87760639853515254"/>
          <c:w val="0.88091143630917212"/>
          <c:h val="0.1041669315768727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sk-SK" sz="1200" dirty="0" err="1"/>
              <a:t>Subsidies</a:t>
            </a:r>
            <a:r>
              <a:rPr lang="sk-SK" sz="1200" dirty="0"/>
              <a:t> (</a:t>
            </a:r>
            <a:r>
              <a:rPr lang="sk-SK" sz="1200" dirty="0" err="1"/>
              <a:t>direct</a:t>
            </a:r>
            <a:r>
              <a:rPr lang="sk-SK" sz="1200" dirty="0"/>
              <a:t> </a:t>
            </a:r>
            <a:r>
              <a:rPr lang="sk-SK" sz="1200" dirty="0" err="1"/>
              <a:t>payments</a:t>
            </a:r>
            <a:r>
              <a:rPr lang="sk-SK" sz="1200" dirty="0"/>
              <a:t>, ANC, </a:t>
            </a:r>
            <a:r>
              <a:rPr lang="sk-SK" sz="1200" dirty="0" err="1"/>
              <a:t>agroenviroment</a:t>
            </a:r>
            <a:r>
              <a:rPr lang="sk-SK" sz="1200" dirty="0"/>
              <a:t>) in €/ha </a:t>
            </a:r>
            <a:r>
              <a:rPr lang="sk-SK" sz="1200" dirty="0" err="1"/>
              <a:t>used</a:t>
            </a:r>
            <a:r>
              <a:rPr lang="sk-SK" sz="1200" dirty="0"/>
              <a:t> </a:t>
            </a:r>
            <a:r>
              <a:rPr lang="sk-SK" sz="1200" dirty="0" err="1"/>
              <a:t>agricultural</a:t>
            </a:r>
            <a:r>
              <a:rPr lang="sk-SK" sz="1200" dirty="0"/>
              <a:t> </a:t>
            </a:r>
            <a:r>
              <a:rPr lang="sk-SK" sz="1200" dirty="0" err="1"/>
              <a:t>land</a:t>
            </a:r>
            <a:r>
              <a:rPr lang="sk-SK" sz="1200" dirty="0"/>
              <a:t> (r. 2014)</a:t>
            </a:r>
          </a:p>
        </c:rich>
      </c:tx>
      <c:layout>
        <c:manualLayout>
          <c:xMode val="edge"/>
          <c:yMode val="edge"/>
          <c:x val="0.16856663750364537"/>
          <c:y val="1.422542122830754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5838579203169656E-2"/>
          <c:y val="0.12650627217124785"/>
          <c:w val="0.92174010884437518"/>
          <c:h val="0.753013524828856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20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BB1A-4956-ABF8-B1C1EA4F505C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9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'[data (002).xls]Podpora'!$A$7:$A$36</c:f>
              <c:strCache>
                <c:ptCount val="30"/>
                <c:pt idx="0">
                  <c:v>EU-28</c:v>
                </c:pt>
                <c:pt idx="1">
                  <c:v>EU-15 </c:v>
                </c:pt>
                <c:pt idx="2">
                  <c:v>ML</c:v>
                </c:pt>
                <c:pt idx="3">
                  <c:v>FI</c:v>
                </c:pt>
                <c:pt idx="4">
                  <c:v>CY</c:v>
                </c:pt>
                <c:pt idx="5">
                  <c:v>NL</c:v>
                </c:pt>
                <c:pt idx="6">
                  <c:v>AT</c:v>
                </c:pt>
                <c:pt idx="7">
                  <c:v>SL</c:v>
                </c:pt>
                <c:pt idx="8">
                  <c:v>GR</c:v>
                </c:pt>
                <c:pt idx="9">
                  <c:v>LU</c:v>
                </c:pt>
                <c:pt idx="10">
                  <c:v>IT</c:v>
                </c:pt>
                <c:pt idx="11">
                  <c:v>BE</c:v>
                </c:pt>
                <c:pt idx="12">
                  <c:v>DE</c:v>
                </c:pt>
                <c:pt idx="13">
                  <c:v>DK</c:v>
                </c:pt>
                <c:pt idx="14">
                  <c:v>HU</c:v>
                </c:pt>
                <c:pt idx="15">
                  <c:v>CZ</c:v>
                </c:pt>
                <c:pt idx="16">
                  <c:v>SE</c:v>
                </c:pt>
                <c:pt idx="17">
                  <c:v>IR</c:v>
                </c:pt>
                <c:pt idx="18">
                  <c:v>FR</c:v>
                </c:pt>
                <c:pt idx="19">
                  <c:v>PL</c:v>
                </c:pt>
                <c:pt idx="20">
                  <c:v>SK</c:v>
                </c:pt>
                <c:pt idx="21">
                  <c:v>ES</c:v>
                </c:pt>
                <c:pt idx="22">
                  <c:v>GB</c:v>
                </c:pt>
                <c:pt idx="23">
                  <c:v>PT</c:v>
                </c:pt>
                <c:pt idx="24">
                  <c:v>EE</c:v>
                </c:pt>
                <c:pt idx="25">
                  <c:v>BL</c:v>
                </c:pt>
                <c:pt idx="26">
                  <c:v>LV</c:v>
                </c:pt>
                <c:pt idx="27">
                  <c:v>RO</c:v>
                </c:pt>
                <c:pt idx="28">
                  <c:v>LT</c:v>
                </c:pt>
                <c:pt idx="29">
                  <c:v>HR</c:v>
                </c:pt>
              </c:strCache>
            </c:strRef>
          </c:cat>
          <c:val>
            <c:numRef>
              <c:f>'[data (002).xls]Podpora'!$B$7:$B$36</c:f>
              <c:numCache>
                <c:formatCode>0</c:formatCode>
                <c:ptCount val="30"/>
                <c:pt idx="0">
                  <c:v>344</c:v>
                </c:pt>
                <c:pt idx="1">
                  <c:v>308</c:v>
                </c:pt>
                <c:pt idx="2">
                  <c:v>1800</c:v>
                </c:pt>
                <c:pt idx="3">
                  <c:v>755</c:v>
                </c:pt>
                <c:pt idx="4">
                  <c:v>623</c:v>
                </c:pt>
                <c:pt idx="5">
                  <c:v>571</c:v>
                </c:pt>
                <c:pt idx="6">
                  <c:v>526</c:v>
                </c:pt>
                <c:pt idx="7">
                  <c:v>518</c:v>
                </c:pt>
                <c:pt idx="8">
                  <c:v>516</c:v>
                </c:pt>
                <c:pt idx="9">
                  <c:v>501</c:v>
                </c:pt>
                <c:pt idx="10">
                  <c:v>483</c:v>
                </c:pt>
                <c:pt idx="11">
                  <c:v>465</c:v>
                </c:pt>
                <c:pt idx="12">
                  <c:v>457</c:v>
                </c:pt>
                <c:pt idx="13">
                  <c:v>384</c:v>
                </c:pt>
                <c:pt idx="14">
                  <c:v>347</c:v>
                </c:pt>
                <c:pt idx="15">
                  <c:v>343</c:v>
                </c:pt>
                <c:pt idx="16">
                  <c:v>334</c:v>
                </c:pt>
                <c:pt idx="17">
                  <c:v>323</c:v>
                </c:pt>
                <c:pt idx="18">
                  <c:v>289</c:v>
                </c:pt>
                <c:pt idx="19">
                  <c:v>282</c:v>
                </c:pt>
                <c:pt idx="20">
                  <c:v>257</c:v>
                </c:pt>
                <c:pt idx="21">
                  <c:v>253</c:v>
                </c:pt>
                <c:pt idx="22">
                  <c:v>214</c:v>
                </c:pt>
                <c:pt idx="23">
                  <c:v>187</c:v>
                </c:pt>
                <c:pt idx="24">
                  <c:v>176</c:v>
                </c:pt>
                <c:pt idx="25">
                  <c:v>176</c:v>
                </c:pt>
                <c:pt idx="26">
                  <c:v>156</c:v>
                </c:pt>
                <c:pt idx="27">
                  <c:v>141</c:v>
                </c:pt>
                <c:pt idx="28">
                  <c:v>70</c:v>
                </c:pt>
                <c:pt idx="29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1A-4956-ABF8-B1C1EA4F50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3706192"/>
        <c:axId val="253707760"/>
      </c:barChart>
      <c:catAx>
        <c:axId val="253706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6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537077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53707760"/>
        <c:scaling>
          <c:orientation val="minMax"/>
          <c:max val="22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53706192"/>
        <c:crosses val="autoZero"/>
        <c:crossBetween val="between"/>
        <c:majorUnit val="50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sk-SK" dirty="0" err="1"/>
              <a:t>Structure</a:t>
            </a:r>
            <a:r>
              <a:rPr lang="sk-SK" dirty="0"/>
              <a:t> of </a:t>
            </a:r>
            <a:r>
              <a:rPr lang="sk-SK" dirty="0" err="1"/>
              <a:t>loans</a:t>
            </a:r>
            <a:r>
              <a:rPr lang="sk-SK" dirty="0"/>
              <a:t> in </a:t>
            </a:r>
            <a:r>
              <a:rPr lang="sk-SK" dirty="0" err="1"/>
              <a:t>agriculture</a:t>
            </a:r>
            <a:r>
              <a:rPr lang="sk-SK" baseline="0" dirty="0"/>
              <a:t> in SR</a:t>
            </a:r>
            <a:r>
              <a:rPr lang="sk-SK" dirty="0"/>
              <a:t> %</a:t>
            </a:r>
          </a:p>
        </c:rich>
      </c:tx>
      <c:layout>
        <c:manualLayout>
          <c:xMode val="edge"/>
          <c:yMode val="edge"/>
          <c:x val="0.22544346811720997"/>
          <c:y val="3.773584905660377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4476717923234273"/>
          <c:y val="0.30997396374007435"/>
          <c:w val="0.29951773248168256"/>
          <c:h val="0.50134919352742469"/>
        </c:manualLayout>
      </c:layout>
      <c:pieChart>
        <c:varyColors val="1"/>
        <c:ser>
          <c:idx val="0"/>
          <c:order val="0"/>
          <c:tx>
            <c:strRef>
              <c:f>'[data (002).xls]uvery'!$A$3</c:f>
              <c:strCache>
                <c:ptCount val="1"/>
                <c:pt idx="0">
                  <c:v>Úvery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19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0C95-4265-B05A-0E4D3E552399}"/>
              </c:ext>
            </c:extLst>
          </c:dPt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0C95-4265-B05A-0E4D3E552399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0C95-4265-B05A-0E4D3E552399}"/>
              </c:ext>
            </c:extLst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'[data (002).xls]uvery'!$B$2:$D$2</c:f>
              <c:strCache>
                <c:ptCount val="3"/>
                <c:pt idx="0">
                  <c:v>Krátkodobé </c:v>
                </c:pt>
                <c:pt idx="1">
                  <c:v>Strednodobé </c:v>
                </c:pt>
                <c:pt idx="2">
                  <c:v>Dlhodobé </c:v>
                </c:pt>
              </c:strCache>
            </c:strRef>
          </c:cat>
          <c:val>
            <c:numRef>
              <c:f>'[data (002).xls]uvery'!$B$3:$D$3</c:f>
              <c:numCache>
                <c:formatCode>#,##0</c:formatCode>
                <c:ptCount val="3"/>
                <c:pt idx="0">
                  <c:v>168306</c:v>
                </c:pt>
                <c:pt idx="1">
                  <c:v>543262</c:v>
                </c:pt>
                <c:pt idx="2">
                  <c:v>32667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C95-4265-B05A-0E4D3E5523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820773930753564"/>
          <c:y val="0.4425087108013937"/>
          <c:w val="0.20366598778004075"/>
          <c:h val="0.2125435540069686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emf"/><Relationship Id="rId3" Type="http://schemas.openxmlformats.org/officeDocument/2006/relationships/image" Target="../media/image1.jp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emf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wmf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err="1"/>
              <a:t>Crediting</a:t>
            </a:r>
            <a:r>
              <a:rPr lang="sk-SK" b="1" dirty="0"/>
              <a:t> in </a:t>
            </a:r>
            <a:r>
              <a:rPr lang="sk-SK" b="1" dirty="0" err="1"/>
              <a:t>Agriculture</a:t>
            </a:r>
            <a:r>
              <a:rPr lang="sk-SK" b="1" dirty="0"/>
              <a:t> in Slovak </a:t>
            </a:r>
            <a:r>
              <a:rPr lang="sk-SK" b="1" dirty="0" err="1"/>
              <a:t>Republic</a:t>
            </a:r>
            <a:br>
              <a:rPr lang="sk-SK" dirty="0"/>
            </a:b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k-SK" b="1" dirty="0"/>
              <a:t>Ing. Mgr. Marianna Čertíková</a:t>
            </a:r>
          </a:p>
          <a:p>
            <a:r>
              <a:rPr lang="sk-SK" i="1" dirty="0" err="1"/>
              <a:t>Specialist</a:t>
            </a:r>
            <a:r>
              <a:rPr lang="sk-SK" i="1" dirty="0"/>
              <a:t> </a:t>
            </a:r>
            <a:r>
              <a:rPr lang="sk-SK" i="1" dirty="0" err="1"/>
              <a:t>for</a:t>
            </a:r>
            <a:r>
              <a:rPr lang="sk-SK" i="1" dirty="0"/>
              <a:t> </a:t>
            </a:r>
            <a:r>
              <a:rPr lang="sk-SK" i="1" dirty="0" err="1"/>
              <a:t>Agri</a:t>
            </a:r>
            <a:r>
              <a:rPr lang="sk-SK" i="1" dirty="0"/>
              <a:t> </a:t>
            </a:r>
            <a:r>
              <a:rPr lang="sk-SK" i="1" dirty="0" err="1"/>
              <a:t>Clients</a:t>
            </a:r>
            <a:r>
              <a:rPr lang="sk-SK" i="1" dirty="0"/>
              <a:t>, ČSOB Bank a. s., Slovakia (</a:t>
            </a:r>
            <a:r>
              <a:rPr lang="sk-SK" i="1" dirty="0" err="1"/>
              <a:t>member</a:t>
            </a:r>
            <a:r>
              <a:rPr lang="sk-SK" i="1" dirty="0"/>
              <a:t> of KBC Group)</a:t>
            </a:r>
          </a:p>
          <a:p>
            <a:r>
              <a:rPr lang="sk-SK" i="1" dirty="0"/>
              <a:t>mcertikova@csob.sk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25" y="474231"/>
            <a:ext cx="1659366" cy="123833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24" y="5579417"/>
            <a:ext cx="1136679" cy="110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52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15067" t="15375" r="28108" b="8109"/>
          <a:stretch/>
        </p:blipFill>
        <p:spPr>
          <a:xfrm>
            <a:off x="1779371" y="0"/>
            <a:ext cx="9737125" cy="687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61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99890"/>
          </a:xfrm>
        </p:spPr>
        <p:txBody>
          <a:bodyPr>
            <a:normAutofit fontScale="90000"/>
          </a:bodyPr>
          <a:lstStyle/>
          <a:p>
            <a:r>
              <a:rPr lang="sk-SK" sz="3000" dirty="0"/>
              <a:t>State </a:t>
            </a:r>
            <a:r>
              <a:rPr lang="sk-SK" sz="3000" dirty="0" err="1"/>
              <a:t>supported</a:t>
            </a:r>
            <a:r>
              <a:rPr lang="sk-SK" sz="3000" dirty="0"/>
              <a:t> </a:t>
            </a:r>
            <a:r>
              <a:rPr lang="sk-SK" sz="3000" dirty="0" err="1"/>
              <a:t>loans</a:t>
            </a:r>
            <a:r>
              <a:rPr lang="sk-SK" sz="3000" dirty="0"/>
              <a:t> and </a:t>
            </a:r>
            <a:r>
              <a:rPr lang="sk-SK" sz="3000" dirty="0" err="1"/>
              <a:t>subsidized</a:t>
            </a:r>
            <a:r>
              <a:rPr lang="sk-SK" sz="3000" dirty="0"/>
              <a:t> </a:t>
            </a:r>
            <a:r>
              <a:rPr lang="sk-SK" sz="3000" dirty="0" err="1"/>
              <a:t>interest</a:t>
            </a:r>
            <a:r>
              <a:rPr lang="sk-SK" sz="3000" dirty="0"/>
              <a:t> </a:t>
            </a:r>
            <a:r>
              <a:rPr lang="sk-SK" sz="3000" dirty="0" err="1"/>
              <a:t>rates</a:t>
            </a:r>
            <a:endParaRPr lang="sk-SK" sz="3000" dirty="0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2589212" y="1435510"/>
            <a:ext cx="8915400" cy="4475712"/>
          </a:xfrm>
        </p:spPr>
        <p:txBody>
          <a:bodyPr>
            <a:normAutofit/>
          </a:bodyPr>
          <a:lstStyle/>
          <a:p>
            <a:r>
              <a:rPr lang="sk-SK" sz="2000" u="sng" dirty="0"/>
              <a:t>Slovenská záručná a rozvojová banka: </a:t>
            </a:r>
            <a:r>
              <a:rPr lang="sk-SK" dirty="0" err="1"/>
              <a:t>Short</a:t>
            </a:r>
            <a:r>
              <a:rPr lang="sk-SK" dirty="0"/>
              <a:t> term, </a:t>
            </a:r>
            <a:r>
              <a:rPr lang="sk-SK" dirty="0" err="1"/>
              <a:t>long</a:t>
            </a:r>
            <a:r>
              <a:rPr lang="sk-SK" dirty="0"/>
              <a:t> term </a:t>
            </a:r>
            <a:r>
              <a:rPr lang="sk-SK" dirty="0" err="1"/>
              <a:t>credits</a:t>
            </a:r>
            <a:r>
              <a:rPr lang="sk-SK" dirty="0"/>
              <a:t>, </a:t>
            </a:r>
            <a:r>
              <a:rPr lang="sk-SK" dirty="0" err="1"/>
              <a:t>restricted</a:t>
            </a:r>
            <a:r>
              <a:rPr lang="sk-SK" dirty="0"/>
              <a:t> </a:t>
            </a:r>
            <a:r>
              <a:rPr lang="sk-SK" dirty="0" err="1"/>
              <a:t>but</a:t>
            </a:r>
            <a:r>
              <a:rPr lang="sk-SK" dirty="0"/>
              <a:t> </a:t>
            </a:r>
            <a:r>
              <a:rPr lang="sk-SK" dirty="0" err="1"/>
              <a:t>andvantageus</a:t>
            </a:r>
            <a:r>
              <a:rPr lang="sk-SK" dirty="0"/>
              <a:t> </a:t>
            </a:r>
            <a:r>
              <a:rPr lang="sk-SK" dirty="0" err="1"/>
              <a:t>conditions</a:t>
            </a:r>
            <a:r>
              <a:rPr lang="sk-SK" dirty="0"/>
              <a:t>, </a:t>
            </a:r>
            <a:r>
              <a:rPr lang="sk-SK" dirty="0" err="1"/>
              <a:t>less</a:t>
            </a:r>
            <a:r>
              <a:rPr lang="sk-SK" dirty="0"/>
              <a:t> flexibility</a:t>
            </a:r>
          </a:p>
          <a:p>
            <a:r>
              <a:rPr lang="sk-SK" sz="2000" u="sng" dirty="0"/>
              <a:t>Commercial </a:t>
            </a:r>
            <a:r>
              <a:rPr lang="sk-SK" sz="2000" u="sng" dirty="0" err="1"/>
              <a:t>banks</a:t>
            </a:r>
            <a:r>
              <a:rPr lang="sk-SK" sz="2000" u="sng" dirty="0"/>
              <a:t> </a:t>
            </a:r>
            <a:r>
              <a:rPr lang="sk-SK" dirty="0"/>
              <a:t>– no </a:t>
            </a:r>
            <a:r>
              <a:rPr lang="sk-SK" dirty="0" err="1"/>
              <a:t>subsidized</a:t>
            </a:r>
            <a:r>
              <a:rPr lang="sk-SK" dirty="0"/>
              <a:t> </a:t>
            </a:r>
            <a:r>
              <a:rPr lang="sk-SK" dirty="0" err="1"/>
              <a:t>interest</a:t>
            </a:r>
            <a:r>
              <a:rPr lang="sk-SK" dirty="0"/>
              <a:t> </a:t>
            </a:r>
            <a:r>
              <a:rPr lang="sk-SK" dirty="0" err="1"/>
              <a:t>rates</a:t>
            </a:r>
            <a:r>
              <a:rPr lang="sk-SK" dirty="0"/>
              <a:t> or state </a:t>
            </a:r>
            <a:r>
              <a:rPr lang="sk-SK" dirty="0" err="1"/>
              <a:t>supported</a:t>
            </a:r>
            <a:r>
              <a:rPr lang="sk-SK" dirty="0"/>
              <a:t> </a:t>
            </a:r>
            <a:r>
              <a:rPr lang="sk-SK" dirty="0" err="1"/>
              <a:t>loans</a:t>
            </a:r>
            <a:r>
              <a:rPr lang="sk-SK" dirty="0"/>
              <a:t>, nor </a:t>
            </a:r>
            <a:r>
              <a:rPr lang="sk-SK" dirty="0" err="1"/>
              <a:t>any</a:t>
            </a:r>
            <a:r>
              <a:rPr lang="sk-SK" dirty="0"/>
              <a:t> state </a:t>
            </a:r>
            <a:r>
              <a:rPr lang="sk-SK" dirty="0" err="1"/>
              <a:t>guarantees</a:t>
            </a:r>
            <a:r>
              <a:rPr lang="sk-SK" dirty="0"/>
              <a:t>, more flexibility, </a:t>
            </a:r>
            <a:r>
              <a:rPr lang="sk-SK" dirty="0" err="1"/>
              <a:t>low</a:t>
            </a:r>
            <a:r>
              <a:rPr lang="sk-SK" dirty="0"/>
              <a:t> </a:t>
            </a:r>
            <a:r>
              <a:rPr lang="sk-SK" dirty="0" err="1"/>
              <a:t>interest</a:t>
            </a:r>
            <a:r>
              <a:rPr lang="sk-SK" dirty="0"/>
              <a:t> </a:t>
            </a:r>
            <a:r>
              <a:rPr lang="sk-SK" dirty="0" err="1"/>
              <a:t>rates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sz="2000" dirty="0"/>
              <a:t>State </a:t>
            </a:r>
            <a:r>
              <a:rPr lang="sk-SK" sz="2000" dirty="0" err="1"/>
              <a:t>support</a:t>
            </a:r>
            <a:r>
              <a:rPr lang="sk-SK" sz="2000" dirty="0"/>
              <a:t> to </a:t>
            </a:r>
            <a:r>
              <a:rPr lang="sk-SK" sz="2000" dirty="0" err="1"/>
              <a:t>farmers</a:t>
            </a:r>
            <a:r>
              <a:rPr lang="sk-SK" sz="2000" dirty="0"/>
              <a:t>:</a:t>
            </a:r>
          </a:p>
          <a:p>
            <a:r>
              <a:rPr lang="sk-SK" dirty="0" err="1"/>
              <a:t>Green</a:t>
            </a:r>
            <a:r>
              <a:rPr lang="sk-SK" dirty="0"/>
              <a:t> </a:t>
            </a:r>
            <a:r>
              <a:rPr lang="sk-SK" dirty="0" err="1"/>
              <a:t>oil</a:t>
            </a:r>
            <a:r>
              <a:rPr lang="sk-SK" dirty="0"/>
              <a:t> (</a:t>
            </a:r>
            <a:r>
              <a:rPr lang="sk-SK" dirty="0" err="1"/>
              <a:t>formerly</a:t>
            </a:r>
            <a:r>
              <a:rPr lang="sk-SK" dirty="0"/>
              <a:t> </a:t>
            </a:r>
            <a:r>
              <a:rPr lang="sk-SK" dirty="0" err="1"/>
              <a:t>known</a:t>
            </a:r>
            <a:r>
              <a:rPr lang="sk-SK" dirty="0"/>
              <a:t> as „</a:t>
            </a:r>
            <a:r>
              <a:rPr lang="sk-SK" dirty="0" err="1"/>
              <a:t>red</a:t>
            </a:r>
            <a:r>
              <a:rPr lang="sk-SK" dirty="0"/>
              <a:t> </a:t>
            </a:r>
            <a:r>
              <a:rPr lang="sk-SK" dirty="0" err="1"/>
              <a:t>oil</a:t>
            </a:r>
            <a:r>
              <a:rPr lang="sk-SK" dirty="0"/>
              <a:t>“): 30 mil. Eur/2018</a:t>
            </a:r>
          </a:p>
          <a:p>
            <a:r>
              <a:rPr lang="sk-SK" dirty="0"/>
              <a:t>National </a:t>
            </a:r>
            <a:r>
              <a:rPr lang="sk-SK" dirty="0" err="1"/>
              <a:t>support</a:t>
            </a:r>
            <a:r>
              <a:rPr lang="sk-SK" dirty="0"/>
              <a:t> (</a:t>
            </a:r>
            <a:r>
              <a:rPr lang="sk-SK" dirty="0" err="1"/>
              <a:t>subsidies</a:t>
            </a:r>
            <a:r>
              <a:rPr lang="sk-SK" dirty="0"/>
              <a:t>) to </a:t>
            </a:r>
            <a:r>
              <a:rPr lang="sk-SK" dirty="0" err="1"/>
              <a:t>farmers</a:t>
            </a:r>
            <a:r>
              <a:rPr lang="sk-SK" dirty="0"/>
              <a:t> in Slovakia: </a:t>
            </a:r>
          </a:p>
          <a:p>
            <a:r>
              <a:rPr lang="sk-SK" dirty="0"/>
              <a:t>1 mil. Eur in 2018!</a:t>
            </a:r>
          </a:p>
          <a:p>
            <a:r>
              <a:rPr lang="sk-SK" dirty="0"/>
              <a:t>In 2016 </a:t>
            </a:r>
            <a:r>
              <a:rPr lang="sk-SK" dirty="0" err="1"/>
              <a:t>was</a:t>
            </a:r>
            <a:r>
              <a:rPr lang="sk-SK" dirty="0"/>
              <a:t> level of state </a:t>
            </a:r>
            <a:r>
              <a:rPr lang="sk-SK" dirty="0" err="1"/>
              <a:t>support</a:t>
            </a:r>
            <a:r>
              <a:rPr lang="sk-SK" dirty="0"/>
              <a:t> in </a:t>
            </a:r>
            <a:r>
              <a:rPr lang="sk-SK" dirty="0" err="1"/>
              <a:t>surrounding</a:t>
            </a:r>
            <a:r>
              <a:rPr lang="sk-SK" dirty="0"/>
              <a:t> </a:t>
            </a:r>
            <a:r>
              <a:rPr lang="sk-SK" dirty="0" err="1"/>
              <a:t>countries</a:t>
            </a:r>
            <a:r>
              <a:rPr lang="sk-SK" dirty="0"/>
              <a:t> </a:t>
            </a:r>
            <a:r>
              <a:rPr lang="sk-SK" b="1" dirty="0"/>
              <a:t>10- 30 </a:t>
            </a:r>
            <a:r>
              <a:rPr lang="sk-SK" b="1" dirty="0" err="1"/>
              <a:t>times</a:t>
            </a:r>
            <a:r>
              <a:rPr lang="sk-SK" b="1" dirty="0"/>
              <a:t> </a:t>
            </a:r>
            <a:r>
              <a:rPr lang="sk-SK" dirty="0" err="1"/>
              <a:t>higher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47172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8633" y="624110"/>
            <a:ext cx="9665980" cy="1027709"/>
          </a:xfrm>
        </p:spPr>
        <p:txBody>
          <a:bodyPr>
            <a:noAutofit/>
          </a:bodyPr>
          <a:lstStyle/>
          <a:p>
            <a:r>
              <a:rPr lang="sk-SK" sz="3000" dirty="0" err="1"/>
              <a:t>Guarantee</a:t>
            </a:r>
            <a:r>
              <a:rPr lang="sk-SK" sz="3000" dirty="0"/>
              <a:t> </a:t>
            </a:r>
            <a:r>
              <a:rPr lang="sk-SK" sz="3000" dirty="0" err="1"/>
              <a:t>funds</a:t>
            </a:r>
            <a:r>
              <a:rPr lang="sk-SK" sz="3000" dirty="0"/>
              <a:t> in </a:t>
            </a:r>
            <a:r>
              <a:rPr lang="sk-SK" sz="3000" dirty="0" err="1"/>
              <a:t>agriculture</a:t>
            </a:r>
            <a:r>
              <a:rPr lang="sk-SK" sz="3000" dirty="0"/>
              <a:t> - </a:t>
            </a:r>
            <a:r>
              <a:rPr lang="sk-SK" sz="3000" dirty="0" err="1"/>
              <a:t>how</a:t>
            </a:r>
            <a:r>
              <a:rPr lang="sk-SK" sz="3000" dirty="0"/>
              <a:t> </a:t>
            </a:r>
            <a:r>
              <a:rPr lang="sk-SK" sz="3000" dirty="0" err="1"/>
              <a:t>it</a:t>
            </a:r>
            <a:r>
              <a:rPr lang="sk-SK" sz="3000" dirty="0"/>
              <a:t> </a:t>
            </a:r>
            <a:r>
              <a:rPr lang="sk-SK" sz="3000" dirty="0" err="1"/>
              <a:t>functions</a:t>
            </a:r>
            <a:r>
              <a:rPr lang="sk-SK" sz="3000" dirty="0"/>
              <a:t>, </a:t>
            </a:r>
            <a:r>
              <a:rPr lang="sk-SK" sz="3000" dirty="0" err="1"/>
              <a:t>conditions,procedure</a:t>
            </a:r>
            <a:r>
              <a:rPr lang="sk-SK" sz="3000" dirty="0"/>
              <a:t> and </a:t>
            </a:r>
            <a:r>
              <a:rPr lang="sk-SK" sz="3000" dirty="0" err="1"/>
              <a:t>experience</a:t>
            </a:r>
            <a:endParaRPr lang="sk-SK" sz="3000" dirty="0"/>
          </a:p>
        </p:txBody>
      </p:sp>
      <p:sp>
        <p:nvSpPr>
          <p:cNvPr id="3" name="BlokTextu 2"/>
          <p:cNvSpPr txBox="1"/>
          <p:nvPr/>
        </p:nvSpPr>
        <p:spPr>
          <a:xfrm>
            <a:off x="1258529" y="2566219"/>
            <a:ext cx="95212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There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are no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Guarantee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funds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agriculture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 Slovakia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Talks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on „RISK FUND“ 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covering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of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unexpected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risk on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market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–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weather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price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volatility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etc</a:t>
            </a: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co-financing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of State,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Enterpreneurs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(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mandatory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levy),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Insurance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companies</a:t>
            </a: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No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agreement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so </a:t>
            </a:r>
            <a:r>
              <a:rPr kumimoji="0" lang="sk-S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far</a:t>
            </a: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44633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34419"/>
          </a:xfrm>
        </p:spPr>
        <p:txBody>
          <a:bodyPr>
            <a:noAutofit/>
          </a:bodyPr>
          <a:lstStyle/>
          <a:p>
            <a:r>
              <a:rPr lang="sk-SK" sz="3000" dirty="0" err="1"/>
              <a:t>Agricultural</a:t>
            </a:r>
            <a:r>
              <a:rPr lang="sk-SK" sz="3000" dirty="0"/>
              <a:t> </a:t>
            </a:r>
            <a:r>
              <a:rPr lang="sk-SK" sz="3000" dirty="0" err="1"/>
              <a:t>credit</a:t>
            </a:r>
            <a:r>
              <a:rPr lang="sk-SK" sz="3000" dirty="0"/>
              <a:t> </a:t>
            </a:r>
            <a:r>
              <a:rPr lang="sk-SK" sz="3000" dirty="0" err="1"/>
              <a:t>system</a:t>
            </a:r>
            <a:r>
              <a:rPr lang="sk-SK" sz="3000" dirty="0"/>
              <a:t> in Slovakia</a:t>
            </a:r>
            <a:br>
              <a:rPr lang="sk-SK" sz="3000" dirty="0"/>
            </a:br>
            <a:endParaRPr lang="sk-SK" sz="30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/>
          <a:srcRect l="17863" t="27600" r="35242" b="10967"/>
          <a:stretch/>
        </p:blipFill>
        <p:spPr>
          <a:xfrm>
            <a:off x="1311054" y="1189703"/>
            <a:ext cx="10025540" cy="5879691"/>
          </a:xfrm>
          <a:prstGeom prst="rect">
            <a:avLst/>
          </a:prstGeom>
        </p:spPr>
      </p:pic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2035277" y="1189703"/>
            <a:ext cx="9469335" cy="4721519"/>
          </a:xfrm>
        </p:spPr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08513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22909"/>
          </a:xfrm>
        </p:spPr>
        <p:txBody>
          <a:bodyPr>
            <a:normAutofit/>
          </a:bodyPr>
          <a:lstStyle/>
          <a:p>
            <a:r>
              <a:rPr lang="sk-SK" sz="3000" dirty="0" err="1"/>
              <a:t>Current</a:t>
            </a:r>
            <a:r>
              <a:rPr lang="sk-SK" sz="3000" dirty="0"/>
              <a:t> state of </a:t>
            </a:r>
            <a:r>
              <a:rPr lang="sk-SK" sz="3000" dirty="0" err="1"/>
              <a:t>play</a:t>
            </a:r>
            <a:r>
              <a:rPr lang="sk-SK" sz="3000" dirty="0"/>
              <a:t> of </a:t>
            </a:r>
            <a:r>
              <a:rPr lang="sk-SK" sz="3000" dirty="0" err="1"/>
              <a:t>Financing</a:t>
            </a:r>
            <a:endParaRPr lang="sk-SK" sz="3000" dirty="0"/>
          </a:p>
        </p:txBody>
      </p:sp>
      <p:pic>
        <p:nvPicPr>
          <p:cNvPr id="6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108" y="853556"/>
            <a:ext cx="23050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hart 4"/>
          <p:cNvGraphicFramePr>
            <a:graphicFrameLocks noGrp="1"/>
          </p:cNvGraphicFramePr>
          <p:nvPr>
            <p:ph idx="1"/>
            <p:extLst/>
          </p:nvPr>
        </p:nvGraphicFramePr>
        <p:xfrm>
          <a:off x="6499123" y="2969343"/>
          <a:ext cx="5512175" cy="3642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BlokTextu 2"/>
          <p:cNvSpPr txBox="1"/>
          <p:nvPr/>
        </p:nvSpPr>
        <p:spPr>
          <a:xfrm>
            <a:off x="1730477" y="1474838"/>
            <a:ext cx="49062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Long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and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medium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term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credits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Investments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(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with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or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without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EU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funds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Agricultural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land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Aquisitions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of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farms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Short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term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credits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Operational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funding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(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subsidies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prepayment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overdraft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loan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Leasing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Insurance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</p:txBody>
      </p:sp>
      <p:pic>
        <p:nvPicPr>
          <p:cNvPr id="8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605" y="853556"/>
            <a:ext cx="23050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65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47374"/>
          </a:xfrm>
        </p:spPr>
        <p:txBody>
          <a:bodyPr>
            <a:normAutofit fontScale="90000"/>
          </a:bodyPr>
          <a:lstStyle/>
          <a:p>
            <a:r>
              <a:rPr lang="sk-SK" sz="3300" dirty="0"/>
              <a:t>Major </a:t>
            </a:r>
            <a:r>
              <a:rPr lang="sk-SK" sz="3300" dirty="0" err="1"/>
              <a:t>conditions</a:t>
            </a:r>
            <a:r>
              <a:rPr lang="sk-SK" sz="3300" dirty="0"/>
              <a:t> (</a:t>
            </a:r>
            <a:r>
              <a:rPr lang="sk-SK" sz="3300" dirty="0" err="1"/>
              <a:t>interest</a:t>
            </a:r>
            <a:r>
              <a:rPr lang="sk-SK" sz="3300" dirty="0"/>
              <a:t> </a:t>
            </a:r>
            <a:r>
              <a:rPr lang="sk-SK" sz="3300" dirty="0" err="1"/>
              <a:t>rates</a:t>
            </a:r>
            <a:r>
              <a:rPr lang="sk-SK" sz="3300" dirty="0"/>
              <a:t>, </a:t>
            </a:r>
            <a:r>
              <a:rPr lang="sk-SK" sz="3300" dirty="0" err="1"/>
              <a:t>repayment</a:t>
            </a:r>
            <a:r>
              <a:rPr lang="sk-SK" sz="3300" dirty="0"/>
              <a:t> </a:t>
            </a:r>
            <a:r>
              <a:rPr lang="sk-SK" sz="3300" dirty="0" err="1"/>
              <a:t>period</a:t>
            </a:r>
            <a:r>
              <a:rPr lang="sk-SK" sz="3300" dirty="0"/>
              <a:t>, </a:t>
            </a:r>
            <a:r>
              <a:rPr lang="sk-SK" sz="3300" dirty="0" err="1"/>
              <a:t>fees</a:t>
            </a:r>
            <a:r>
              <a:rPr lang="sk-SK" sz="3300" dirty="0"/>
              <a:t>, </a:t>
            </a:r>
            <a:r>
              <a:rPr lang="sk-SK" sz="3300" dirty="0" err="1"/>
              <a:t>collateral</a:t>
            </a:r>
            <a:r>
              <a:rPr lang="sk-SK" sz="3300" dirty="0"/>
              <a:t> </a:t>
            </a:r>
            <a:r>
              <a:rPr lang="sk-SK" sz="3300" dirty="0" err="1"/>
              <a:t>requirements</a:t>
            </a:r>
            <a:r>
              <a:rPr lang="sk-SK" sz="3300" dirty="0"/>
              <a:t> </a:t>
            </a:r>
            <a:r>
              <a:rPr lang="sk-SK" sz="3300" dirty="0" err="1"/>
              <a:t>etc</a:t>
            </a:r>
            <a:r>
              <a:rPr lang="sk-SK" sz="3300" dirty="0"/>
              <a:t>)</a:t>
            </a:r>
            <a:br>
              <a:rPr lang="sk-SK" dirty="0"/>
            </a:b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1730477" y="2585884"/>
            <a:ext cx="97741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SME,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Corp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Micro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Short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term: 0,5-2,9%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margin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+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Euribor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Long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term: 1,6-3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margin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+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Euribor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Repayment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periods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Short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term,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medium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long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term (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up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to 20 Y)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Collateral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requirements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Pledge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for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property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movable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property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stock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receivables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(pohľadávky),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disposal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(dispozičné právo) of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credit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bank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account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(expert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opinion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or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own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assesment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of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value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of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collateral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Obrázok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690" y="1778145"/>
            <a:ext cx="3227417" cy="221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424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0729"/>
          </a:xfrm>
        </p:spPr>
        <p:txBody>
          <a:bodyPr>
            <a:noAutofit/>
          </a:bodyPr>
          <a:lstStyle/>
          <a:p>
            <a:r>
              <a:rPr lang="sk-SK" sz="2600" dirty="0" err="1"/>
              <a:t>Enhancing</a:t>
            </a:r>
            <a:r>
              <a:rPr lang="sk-SK" sz="2600" dirty="0"/>
              <a:t> business </a:t>
            </a:r>
            <a:r>
              <a:rPr lang="sk-SK" sz="2600" dirty="0" err="1"/>
              <a:t>development</a:t>
            </a:r>
            <a:r>
              <a:rPr lang="sk-SK" sz="2600" dirty="0"/>
              <a:t> in </a:t>
            </a:r>
            <a:r>
              <a:rPr lang="sk-SK" sz="2600" dirty="0" err="1"/>
              <a:t>the</a:t>
            </a:r>
            <a:r>
              <a:rPr lang="sk-SK" sz="2600" dirty="0"/>
              <a:t> </a:t>
            </a:r>
            <a:r>
              <a:rPr lang="sk-SK" sz="2600" dirty="0" err="1"/>
              <a:t>agricultural</a:t>
            </a:r>
            <a:r>
              <a:rPr lang="sk-SK" sz="2600" dirty="0"/>
              <a:t> </a:t>
            </a:r>
            <a:r>
              <a:rPr lang="sk-SK" sz="2600" dirty="0" err="1"/>
              <a:t>sector,role</a:t>
            </a:r>
            <a:r>
              <a:rPr lang="sk-SK" sz="2600" dirty="0"/>
              <a:t> of </a:t>
            </a:r>
            <a:r>
              <a:rPr lang="sk-SK" sz="2600" dirty="0" err="1"/>
              <a:t>crediting</a:t>
            </a:r>
            <a:endParaRPr lang="sk-SK" sz="2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15403" t="15054" r="29435" b="11397"/>
          <a:stretch/>
        </p:blipFill>
        <p:spPr>
          <a:xfrm>
            <a:off x="2408842" y="1573162"/>
            <a:ext cx="8239493" cy="49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95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65987" y="624110"/>
            <a:ext cx="3765755" cy="1804458"/>
          </a:xfrm>
        </p:spPr>
        <p:txBody>
          <a:bodyPr>
            <a:normAutofit fontScale="90000"/>
          </a:bodyPr>
          <a:lstStyle/>
          <a:p>
            <a:r>
              <a:rPr lang="sk-SK" sz="2900" dirty="0" err="1"/>
              <a:t>Enhancing</a:t>
            </a:r>
            <a:r>
              <a:rPr lang="sk-SK" sz="2900" dirty="0"/>
              <a:t> business </a:t>
            </a:r>
            <a:r>
              <a:rPr lang="sk-SK" sz="2900" dirty="0" err="1"/>
              <a:t>development</a:t>
            </a:r>
            <a:r>
              <a:rPr lang="sk-SK" sz="2900" dirty="0"/>
              <a:t> in </a:t>
            </a:r>
            <a:r>
              <a:rPr lang="sk-SK" sz="2900" dirty="0" err="1"/>
              <a:t>the</a:t>
            </a:r>
            <a:r>
              <a:rPr lang="sk-SK" sz="2900" dirty="0"/>
              <a:t> </a:t>
            </a:r>
            <a:r>
              <a:rPr lang="sk-SK" sz="2900" dirty="0" err="1"/>
              <a:t>agricultural</a:t>
            </a:r>
            <a:r>
              <a:rPr lang="sk-SK" sz="2900" dirty="0"/>
              <a:t> </a:t>
            </a:r>
            <a:r>
              <a:rPr lang="sk-SK" sz="2900" dirty="0" err="1"/>
              <a:t>sector</a:t>
            </a:r>
            <a:r>
              <a:rPr lang="sk-SK" sz="2900" dirty="0"/>
              <a:t>,</a:t>
            </a:r>
            <a:br>
              <a:rPr lang="sk-SK" sz="2900" dirty="0"/>
            </a:br>
            <a:r>
              <a:rPr lang="sk-SK" sz="2900" dirty="0"/>
              <a:t>role of </a:t>
            </a:r>
            <a:r>
              <a:rPr lang="sk-SK" sz="2900" dirty="0" err="1"/>
              <a:t>crediting</a:t>
            </a:r>
            <a:br>
              <a:rPr lang="sk-SK" dirty="0"/>
            </a:b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035" y="2569691"/>
            <a:ext cx="5493658" cy="3665338"/>
          </a:xfrm>
          <a:prstGeom prst="rect">
            <a:avLst/>
          </a:prstGeom>
        </p:spPr>
      </p:pic>
      <p:pic>
        <p:nvPicPr>
          <p:cNvPr id="7" name="Picture 2" descr="38B663A9-4345-4FD7-AD31-4D860E785FA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1" y="245141"/>
            <a:ext cx="2701753" cy="64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9242" t="31289" r="37443" b="26206"/>
          <a:stretch/>
        </p:blipFill>
        <p:spPr>
          <a:xfrm>
            <a:off x="6434711" y="-786581"/>
            <a:ext cx="5264631" cy="377825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 rotWithShape="1">
          <a:blip r:embed="rId5"/>
          <a:srcRect l="15529" t="7773" r="15530" b="5673"/>
          <a:stretch/>
        </p:blipFill>
        <p:spPr>
          <a:xfrm>
            <a:off x="7315688" y="2831593"/>
            <a:ext cx="5016843" cy="382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15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Thank</a:t>
            </a:r>
            <a:r>
              <a:rPr lang="sk-SK" dirty="0"/>
              <a:t> </a:t>
            </a:r>
            <a:r>
              <a:rPr lang="sk-SK" dirty="0" err="1"/>
              <a:t>you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your</a:t>
            </a:r>
            <a:r>
              <a:rPr lang="sk-SK" dirty="0"/>
              <a:t> </a:t>
            </a:r>
            <a:r>
              <a:rPr lang="sk-SK" dirty="0" err="1"/>
              <a:t>attention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1311166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Ing. Mgr. Marianna Čertíková</a:t>
            </a:r>
          </a:p>
          <a:p>
            <a:r>
              <a:rPr lang="sk-SK" i="1" dirty="0" err="1"/>
              <a:t>Specialist</a:t>
            </a:r>
            <a:r>
              <a:rPr lang="sk-SK" i="1" dirty="0"/>
              <a:t> </a:t>
            </a:r>
            <a:r>
              <a:rPr lang="sk-SK" i="1" dirty="0" err="1"/>
              <a:t>for</a:t>
            </a:r>
            <a:r>
              <a:rPr lang="sk-SK" i="1" dirty="0"/>
              <a:t> </a:t>
            </a:r>
            <a:r>
              <a:rPr lang="sk-SK" i="1" dirty="0" err="1"/>
              <a:t>Agri</a:t>
            </a:r>
            <a:r>
              <a:rPr lang="sk-SK" i="1" dirty="0"/>
              <a:t> </a:t>
            </a:r>
            <a:r>
              <a:rPr lang="sk-SK" i="1" dirty="0" err="1"/>
              <a:t>clients</a:t>
            </a:r>
            <a:endParaRPr lang="sk-SK" i="1" dirty="0"/>
          </a:p>
          <a:p>
            <a:r>
              <a:rPr lang="sk-SK" i="1" dirty="0"/>
              <a:t>ČSOB Bank, a. s. (</a:t>
            </a:r>
            <a:r>
              <a:rPr lang="sk-SK" i="1" dirty="0" err="1"/>
              <a:t>member</a:t>
            </a:r>
            <a:r>
              <a:rPr lang="sk-SK" i="1" dirty="0"/>
              <a:t> of KBC Bank) </a:t>
            </a:r>
          </a:p>
          <a:p>
            <a:r>
              <a:rPr lang="sk-SK" i="1" dirty="0"/>
              <a:t>mcertikova@csob.sk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591" y="4841295"/>
            <a:ext cx="1798320" cy="1755648"/>
          </a:xfrm>
          <a:prstGeom prst="rect">
            <a:avLst/>
          </a:prstGeom>
        </p:spPr>
      </p:pic>
      <p:pic>
        <p:nvPicPr>
          <p:cNvPr id="5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0323">
            <a:off x="9195873" y="348533"/>
            <a:ext cx="2363787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631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sah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275" y="-1"/>
            <a:ext cx="10585450" cy="228544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5633" y="624110"/>
            <a:ext cx="10408980" cy="1280890"/>
          </a:xfrm>
        </p:spPr>
        <p:txBody>
          <a:bodyPr/>
          <a:lstStyle/>
          <a:p>
            <a:r>
              <a:rPr lang="sk-SK" dirty="0">
                <a:solidFill>
                  <a:srgbClr val="FFFFFF"/>
                </a:solidFill>
              </a:rPr>
              <a:t>Slovakia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89212" y="2375080"/>
            <a:ext cx="8915400" cy="27029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sk-SK" altLang="sk-SK" b="1" dirty="0" err="1"/>
              <a:t>Number</a:t>
            </a:r>
            <a:r>
              <a:rPr lang="sk-SK" altLang="sk-SK" b="1" dirty="0"/>
              <a:t> of </a:t>
            </a:r>
            <a:r>
              <a:rPr lang="sk-SK" altLang="sk-SK" b="1" dirty="0" err="1"/>
              <a:t>inhabitants</a:t>
            </a:r>
            <a:r>
              <a:rPr lang="sk-SK" altLang="sk-SK" b="1" dirty="0"/>
              <a:t>: </a:t>
            </a:r>
            <a:r>
              <a:rPr lang="sk-SK" b="1" dirty="0"/>
              <a:t>5 427 917</a:t>
            </a:r>
            <a:r>
              <a:rPr lang="sk-SK" altLang="sk-SK" b="1" dirty="0"/>
              <a:t>  mil. ( of </a:t>
            </a:r>
            <a:r>
              <a:rPr lang="sk-SK" altLang="sk-SK" b="1" dirty="0" err="1"/>
              <a:t>which</a:t>
            </a:r>
            <a:r>
              <a:rPr lang="sk-SK" altLang="sk-SK" b="1" dirty="0"/>
              <a:t> </a:t>
            </a:r>
            <a:r>
              <a:rPr lang="sk-SK" altLang="sk-SK" b="1" dirty="0" err="1"/>
              <a:t>half</a:t>
            </a:r>
            <a:r>
              <a:rPr lang="sk-SK" altLang="sk-SK" b="1" dirty="0"/>
              <a:t> </a:t>
            </a:r>
            <a:r>
              <a:rPr lang="sk-SK" altLang="sk-SK" b="1" dirty="0" err="1"/>
              <a:t>lives</a:t>
            </a:r>
            <a:r>
              <a:rPr lang="sk-SK" altLang="sk-SK" b="1" dirty="0"/>
              <a:t> in </a:t>
            </a:r>
            <a:r>
              <a:rPr lang="sk-SK" altLang="sk-SK" b="1" dirty="0" err="1"/>
              <a:t>rural</a:t>
            </a:r>
            <a:r>
              <a:rPr lang="sk-SK" altLang="sk-SK" b="1" dirty="0"/>
              <a:t> </a:t>
            </a:r>
            <a:r>
              <a:rPr lang="sk-SK" altLang="sk-SK" b="1" dirty="0" err="1"/>
              <a:t>areas</a:t>
            </a:r>
            <a:r>
              <a:rPr lang="sk-SK" altLang="sk-SK" b="1" dirty="0"/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sk-SK" altLang="sk-SK" b="1" dirty="0" err="1"/>
              <a:t>Area</a:t>
            </a:r>
            <a:r>
              <a:rPr lang="sk-SK" altLang="sk-SK" b="1" dirty="0"/>
              <a:t> of </a:t>
            </a:r>
            <a:r>
              <a:rPr lang="en-US" altLang="sk-SK" b="1" dirty="0"/>
              <a:t>SR: 4 903 </a:t>
            </a:r>
            <a:r>
              <a:rPr lang="sk-SK" altLang="sk-SK" b="1" dirty="0"/>
              <a:t>459</a:t>
            </a:r>
            <a:r>
              <a:rPr lang="en-US" altLang="sk-SK" b="1" dirty="0"/>
              <a:t> ha (49 03</a:t>
            </a:r>
            <a:r>
              <a:rPr lang="sk-SK" altLang="sk-SK" b="1" dirty="0"/>
              <a:t>5</a:t>
            </a:r>
            <a:r>
              <a:rPr lang="en-US" altLang="sk-SK" b="1" dirty="0"/>
              <a:t> km</a:t>
            </a:r>
            <a:r>
              <a:rPr lang="en-US" altLang="sk-SK" b="1" baseline="30000" dirty="0"/>
              <a:t>2</a:t>
            </a:r>
            <a:r>
              <a:rPr lang="en-US" altLang="sk-SK" b="1" dirty="0"/>
              <a:t>)</a:t>
            </a:r>
            <a:r>
              <a:rPr lang="sk-SK" altLang="sk-SK" b="1" dirty="0"/>
              <a:t>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sk-SK" altLang="sk-SK" b="1" baseline="30000" dirty="0"/>
              <a:t> </a:t>
            </a:r>
            <a:r>
              <a:rPr lang="sk-SK" altLang="sk-SK" b="1" dirty="0"/>
              <a:t>of </a:t>
            </a:r>
            <a:r>
              <a:rPr lang="sk-SK" altLang="sk-SK" b="1" dirty="0" err="1"/>
              <a:t>which</a:t>
            </a:r>
            <a:r>
              <a:rPr lang="sk-SK" altLang="sk-SK" b="1" dirty="0"/>
              <a:t>:</a:t>
            </a:r>
            <a:endParaRPr lang="en-US" altLang="sk-SK" b="1" baseline="30000" dirty="0"/>
          </a:p>
          <a:p>
            <a:pPr>
              <a:lnSpc>
                <a:spcPct val="90000"/>
              </a:lnSpc>
              <a:defRPr/>
            </a:pPr>
            <a:r>
              <a:rPr lang="sk-SK" altLang="sk-SK" b="1" dirty="0" err="1"/>
              <a:t>Agricultural</a:t>
            </a:r>
            <a:r>
              <a:rPr lang="sk-SK" altLang="sk-SK" b="1" dirty="0"/>
              <a:t> </a:t>
            </a:r>
            <a:r>
              <a:rPr lang="sk-SK" altLang="sk-SK" b="1" dirty="0" err="1"/>
              <a:t>land</a:t>
            </a:r>
            <a:r>
              <a:rPr lang="en-US" altLang="sk-SK" b="1" dirty="0"/>
              <a:t>: </a:t>
            </a:r>
            <a:r>
              <a:rPr lang="sk-SK" altLang="sk-SK" b="1" dirty="0"/>
              <a:t>1 921 563 </a:t>
            </a:r>
            <a:r>
              <a:rPr lang="en-US" altLang="sk-SK" b="1" dirty="0"/>
              <a:t>ha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altLang="sk-SK" b="1" dirty="0"/>
              <a:t>	</a:t>
            </a:r>
            <a:r>
              <a:rPr lang="sk-SK" altLang="sk-SK" b="1" dirty="0" err="1"/>
              <a:t>Arable</a:t>
            </a:r>
            <a:r>
              <a:rPr lang="sk-SK" altLang="sk-SK" b="1" dirty="0"/>
              <a:t> </a:t>
            </a:r>
            <a:r>
              <a:rPr lang="sk-SK" altLang="sk-SK" b="1" dirty="0" err="1"/>
              <a:t>land</a:t>
            </a:r>
            <a:r>
              <a:rPr lang="en-US" altLang="sk-SK" b="1" dirty="0"/>
              <a:t>: </a:t>
            </a:r>
            <a:r>
              <a:rPr lang="sk-SK" altLang="sk-SK" b="1" dirty="0"/>
              <a:t>1 350 180 </a:t>
            </a:r>
            <a:r>
              <a:rPr lang="en-US" altLang="sk-SK" b="1" dirty="0"/>
              <a:t>ha</a:t>
            </a:r>
            <a:endParaRPr lang="sk-SK" altLang="sk-SK" b="1" dirty="0"/>
          </a:p>
          <a:p>
            <a:pPr>
              <a:lnSpc>
                <a:spcPct val="90000"/>
              </a:lnSpc>
              <a:buNone/>
              <a:defRPr/>
            </a:pPr>
            <a:r>
              <a:rPr lang="en-US" altLang="sk-SK" b="1" dirty="0"/>
              <a:t>	</a:t>
            </a:r>
            <a:r>
              <a:rPr lang="sk-SK" altLang="sk-SK" b="1" dirty="0" err="1"/>
              <a:t>Forests</a:t>
            </a:r>
            <a:r>
              <a:rPr lang="en-US" altLang="sk-SK" b="1" dirty="0"/>
              <a:t>: 2</a:t>
            </a:r>
            <a:r>
              <a:rPr lang="sk-SK" altLang="sk-SK" b="1" dirty="0"/>
              <a:t> 020 116 </a:t>
            </a:r>
            <a:r>
              <a:rPr lang="en-US" altLang="sk-SK" b="1" dirty="0"/>
              <a:t>ha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Zástupný symbol obsah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861" y="154030"/>
            <a:ext cx="977501" cy="729478"/>
          </a:xfrm>
          <a:prstGeom prst="rect">
            <a:avLst/>
          </a:prstGeom>
        </p:spPr>
      </p:pic>
      <p:pic>
        <p:nvPicPr>
          <p:cNvPr id="5" name="Zástupný symbol obsah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5567" y="4757555"/>
            <a:ext cx="4167795" cy="2047103"/>
          </a:xfrm>
          <a:prstGeom prst="rect">
            <a:avLst/>
          </a:prstGeom>
        </p:spPr>
      </p:pic>
      <p:pic>
        <p:nvPicPr>
          <p:cNvPr id="7" name="Zástupný symbol obsahu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7091" y="4576204"/>
            <a:ext cx="1312226" cy="1750455"/>
          </a:xfrm>
          <a:prstGeom prst="rect">
            <a:avLst/>
          </a:prstGeom>
        </p:spPr>
      </p:pic>
      <p:pic>
        <p:nvPicPr>
          <p:cNvPr id="8" name="Obrázo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591" y="4967416"/>
            <a:ext cx="1232732" cy="17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o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668" y="5078069"/>
            <a:ext cx="1520787" cy="124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o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590" y="2642810"/>
            <a:ext cx="1538366" cy="97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o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403" y="2657225"/>
            <a:ext cx="1555177" cy="96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o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590" y="3724043"/>
            <a:ext cx="1526526" cy="102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ok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011" y="3708089"/>
            <a:ext cx="1559569" cy="98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ok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29" y="4426000"/>
            <a:ext cx="1542263" cy="112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ok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23" y="5628295"/>
            <a:ext cx="1243828" cy="115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447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9091"/>
          </a:xfrm>
        </p:spPr>
        <p:txBody>
          <a:bodyPr>
            <a:normAutofit/>
          </a:bodyPr>
          <a:lstStyle/>
          <a:p>
            <a:r>
              <a:rPr lang="sk-SK" sz="3000" dirty="0" err="1"/>
              <a:t>Agriculture</a:t>
            </a:r>
            <a:r>
              <a:rPr lang="sk-SK" sz="3000" dirty="0"/>
              <a:t> – state of </a:t>
            </a:r>
            <a:r>
              <a:rPr lang="sk-SK" sz="3000" dirty="0" err="1"/>
              <a:t>play</a:t>
            </a:r>
            <a:r>
              <a:rPr lang="sk-SK" sz="3000" dirty="0"/>
              <a:t>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894703" y="1313202"/>
            <a:ext cx="9609909" cy="3273694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Share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of SR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agriculture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on EU-28: </a:t>
            </a:r>
            <a:r>
              <a:rPr lang="en-US" altLang="sk-SK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0,</a:t>
            </a:r>
            <a:r>
              <a:rPr lang="sk-SK" altLang="sk-SK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altLang="sk-SK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%</a:t>
            </a:r>
            <a:endParaRPr lang="sk-SK" altLang="sk-SK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Share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of EU-15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agriculture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on EU-28: </a:t>
            </a:r>
            <a:r>
              <a:rPr lang="sk-SK" altLang="sk-SK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83,6% 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France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Germany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Italy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Spain)</a:t>
            </a:r>
            <a:endParaRPr lang="en-US" altLang="sk-SK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Share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of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agriculture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food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sector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on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gross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added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value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of SR: </a:t>
            </a:r>
            <a:r>
              <a:rPr lang="sk-SK" altLang="sk-SK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4,05</a:t>
            </a:r>
            <a:r>
              <a:rPr lang="en-US" altLang="sk-SK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%</a:t>
            </a:r>
            <a:r>
              <a:rPr lang="sk-SK" altLang="sk-SK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defRPr/>
            </a:pP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Share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of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agriculture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food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sector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on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employment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of SR: </a:t>
            </a:r>
            <a:r>
              <a:rPr lang="sk-SK" altLang="sk-SK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1,89</a:t>
            </a:r>
            <a:r>
              <a:rPr lang="en-US" altLang="sk-SK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%</a:t>
            </a:r>
            <a:endParaRPr lang="sk-SK" altLang="sk-SK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Minimum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wage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: 480 Eur,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Average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wage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agriculture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: </a:t>
            </a:r>
            <a:r>
              <a:rPr lang="sk-SK" altLang="sk-SK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702 Eur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(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average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wage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national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altLang="sk-SK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economy</a:t>
            </a:r>
            <a:r>
              <a:rPr lang="sk-SK" altLang="sk-S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: 954Eur)</a:t>
            </a:r>
          </a:p>
          <a:p>
            <a:pPr marL="0" indent="0">
              <a:buNone/>
              <a:defRPr/>
            </a:pPr>
            <a:endParaRPr lang="sk-SK" altLang="sk-SK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  <a:defRPr/>
            </a:pPr>
            <a:endParaRPr lang="sk-SK" altLang="sk-SK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  <a:defRPr/>
            </a:pPr>
            <a:endParaRPr lang="sk-SK" altLang="sk-SK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sk-SK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38669" t="29844" r="14582" b="17306"/>
          <a:stretch/>
        </p:blipFill>
        <p:spPr>
          <a:xfrm>
            <a:off x="5047970" y="4586895"/>
            <a:ext cx="3303373" cy="2100649"/>
          </a:xfrm>
          <a:prstGeom prst="rect">
            <a:avLst/>
          </a:prstGeom>
        </p:spPr>
      </p:pic>
      <p:graphicFrame>
        <p:nvGraphicFramePr>
          <p:cNvPr id="6" name="Object 4"/>
          <p:cNvGraphicFramePr>
            <a:graphicFrameLocks noChangeAspect="1"/>
          </p:cNvGraphicFramePr>
          <p:nvPr>
            <p:extLst/>
          </p:nvPr>
        </p:nvGraphicFramePr>
        <p:xfrm>
          <a:off x="8427309" y="4496278"/>
          <a:ext cx="3717380" cy="2191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Graf" r:id="rId4" imgW="4886206" imgH="2924274" progId="Excel.Chart.8">
                  <p:embed/>
                </p:oleObj>
              </mc:Choice>
              <mc:Fallback>
                <p:oleObj name="Graf" r:id="rId4" imgW="4886206" imgH="2924274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7309" y="4496278"/>
                        <a:ext cx="3717380" cy="21912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6"/>
          <a:srcRect l="45473" t="48048" r="38716" b="26967"/>
          <a:stretch/>
        </p:blipFill>
        <p:spPr>
          <a:xfrm>
            <a:off x="2133599" y="4702911"/>
            <a:ext cx="1927655" cy="17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06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58" y="1596875"/>
            <a:ext cx="1257316" cy="6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ok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40" y="2369029"/>
            <a:ext cx="2234472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600" dirty="0" err="1"/>
              <a:t>Agricultural</a:t>
            </a:r>
            <a:r>
              <a:rPr lang="sk-SK" sz="2600" dirty="0"/>
              <a:t> </a:t>
            </a:r>
            <a:r>
              <a:rPr lang="sk-SK" sz="2600" dirty="0" err="1"/>
              <a:t>capital</a:t>
            </a:r>
            <a:r>
              <a:rPr lang="sk-SK" sz="2600" dirty="0"/>
              <a:t> </a:t>
            </a:r>
            <a:r>
              <a:rPr lang="sk-SK" sz="2600" dirty="0" err="1"/>
              <a:t>market</a:t>
            </a:r>
            <a:r>
              <a:rPr lang="sk-SK" sz="2600" dirty="0"/>
              <a:t> </a:t>
            </a:r>
            <a:r>
              <a:rPr lang="sk-SK" sz="2600" dirty="0" err="1"/>
              <a:t>development</a:t>
            </a:r>
            <a:r>
              <a:rPr lang="sk-SK" sz="2600" dirty="0"/>
              <a:t> (</a:t>
            </a:r>
            <a:r>
              <a:rPr lang="sk-SK" sz="2600" dirty="0" err="1"/>
              <a:t>before</a:t>
            </a:r>
            <a:r>
              <a:rPr lang="sk-SK" sz="2600" dirty="0"/>
              <a:t> and </a:t>
            </a:r>
            <a:r>
              <a:rPr lang="sk-SK" sz="2600" dirty="0" err="1"/>
              <a:t>after</a:t>
            </a:r>
            <a:r>
              <a:rPr lang="sk-SK" sz="2600" dirty="0"/>
              <a:t> EU </a:t>
            </a:r>
            <a:r>
              <a:rPr lang="sk-SK" sz="2600" dirty="0" err="1"/>
              <a:t>accession</a:t>
            </a:r>
            <a:r>
              <a:rPr lang="sk-SK" sz="2600" dirty="0"/>
              <a:t>)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half" idx="2"/>
          </p:nvPr>
        </p:nvSpPr>
        <p:spPr>
          <a:xfrm>
            <a:off x="6678549" y="2126221"/>
            <a:ext cx="3409348" cy="3861624"/>
          </a:xfrm>
        </p:spPr>
        <p:txBody>
          <a:bodyPr>
            <a:normAutofit fontScale="70000" lnSpcReduction="20000"/>
          </a:bodyPr>
          <a:lstStyle/>
          <a:p>
            <a:r>
              <a:rPr lang="sk-SK" b="1" dirty="0" err="1"/>
              <a:t>After</a:t>
            </a:r>
            <a:r>
              <a:rPr lang="sk-SK" b="1" dirty="0"/>
              <a:t> EU </a:t>
            </a:r>
            <a:r>
              <a:rPr lang="sk-SK" b="1" dirty="0" err="1"/>
              <a:t>Accession</a:t>
            </a:r>
            <a:r>
              <a:rPr lang="sk-SK" b="1" dirty="0"/>
              <a:t> (</a:t>
            </a:r>
            <a:r>
              <a:rPr lang="sk-SK" b="1" dirty="0" err="1"/>
              <a:t>after</a:t>
            </a:r>
            <a:r>
              <a:rPr lang="sk-SK" b="1" dirty="0"/>
              <a:t> 2004</a:t>
            </a:r>
            <a:r>
              <a:rPr lang="sk-SK" dirty="0"/>
              <a:t>)</a:t>
            </a:r>
            <a:br>
              <a:rPr lang="sk-SK" dirty="0"/>
            </a:br>
            <a:endParaRPr lang="sk-SK" dirty="0"/>
          </a:p>
          <a:p>
            <a:r>
              <a:rPr lang="sk-SK" altLang="sk-SK" dirty="0" err="1"/>
              <a:t>Common</a:t>
            </a:r>
            <a:r>
              <a:rPr lang="sk-SK" altLang="sk-SK" dirty="0"/>
              <a:t> </a:t>
            </a:r>
            <a:r>
              <a:rPr lang="sk-SK" altLang="sk-SK" dirty="0" err="1"/>
              <a:t>Agricultural</a:t>
            </a:r>
            <a:r>
              <a:rPr lang="sk-SK" altLang="sk-SK" dirty="0"/>
              <a:t> </a:t>
            </a:r>
            <a:r>
              <a:rPr lang="sk-SK" altLang="sk-SK" dirty="0" err="1"/>
              <a:t>policy</a:t>
            </a:r>
            <a:r>
              <a:rPr lang="sk-SK" altLang="sk-SK" dirty="0"/>
              <a:t> (</a:t>
            </a:r>
            <a:r>
              <a:rPr lang="sk-SK" altLang="sk-SK" dirty="0" err="1"/>
              <a:t>subsidies</a:t>
            </a:r>
            <a:r>
              <a:rPr lang="sk-SK" altLang="sk-SK" dirty="0"/>
              <a:t>, </a:t>
            </a:r>
            <a:r>
              <a:rPr lang="sk-SK" altLang="sk-SK" dirty="0" err="1"/>
              <a:t>open</a:t>
            </a:r>
            <a:r>
              <a:rPr lang="sk-SK" altLang="sk-SK" dirty="0"/>
              <a:t> </a:t>
            </a:r>
            <a:r>
              <a:rPr lang="sk-SK" altLang="sk-SK" dirty="0" err="1"/>
              <a:t>market</a:t>
            </a:r>
            <a:r>
              <a:rPr lang="sk-SK" altLang="sk-SK" dirty="0"/>
              <a:t>, </a:t>
            </a:r>
            <a:r>
              <a:rPr lang="sk-SK" altLang="sk-SK" dirty="0" err="1"/>
              <a:t>market</a:t>
            </a:r>
            <a:r>
              <a:rPr lang="sk-SK" altLang="sk-SK" dirty="0"/>
              <a:t> </a:t>
            </a:r>
            <a:r>
              <a:rPr lang="sk-SK" altLang="sk-SK" dirty="0" err="1"/>
              <a:t>measures</a:t>
            </a:r>
            <a:r>
              <a:rPr lang="sk-SK" altLang="sk-SK" dirty="0"/>
              <a:t>...)</a:t>
            </a:r>
          </a:p>
          <a:p>
            <a:r>
              <a:rPr lang="sk-SK" altLang="sk-SK" dirty="0" err="1"/>
              <a:t>Better</a:t>
            </a:r>
            <a:r>
              <a:rPr lang="sk-SK" altLang="sk-SK" dirty="0"/>
              <a:t> </a:t>
            </a:r>
            <a:r>
              <a:rPr lang="sk-SK" altLang="sk-SK" dirty="0" err="1"/>
              <a:t>production</a:t>
            </a:r>
            <a:r>
              <a:rPr lang="sk-SK" altLang="sk-SK" dirty="0"/>
              <a:t> </a:t>
            </a:r>
            <a:r>
              <a:rPr lang="sk-SK" altLang="sk-SK" dirty="0" err="1"/>
              <a:t>results</a:t>
            </a:r>
            <a:endParaRPr lang="sk-SK" altLang="sk-SK" dirty="0"/>
          </a:p>
          <a:p>
            <a:r>
              <a:rPr lang="sk-SK" altLang="sk-SK" dirty="0" err="1"/>
              <a:t>Further</a:t>
            </a:r>
            <a:r>
              <a:rPr lang="sk-SK" altLang="sk-SK" dirty="0"/>
              <a:t> </a:t>
            </a:r>
            <a:r>
              <a:rPr lang="sk-SK" altLang="sk-SK" dirty="0" err="1"/>
              <a:t>decrease</a:t>
            </a:r>
            <a:r>
              <a:rPr lang="sk-SK" altLang="sk-SK" dirty="0"/>
              <a:t> of </a:t>
            </a:r>
            <a:r>
              <a:rPr lang="sk-SK" altLang="sk-SK" dirty="0" err="1"/>
              <a:t>farm</a:t>
            </a:r>
            <a:r>
              <a:rPr lang="sk-SK" altLang="sk-SK" dirty="0"/>
              <a:t> </a:t>
            </a:r>
            <a:r>
              <a:rPr lang="sk-SK" altLang="sk-SK" dirty="0" err="1"/>
              <a:t>animals</a:t>
            </a:r>
            <a:endParaRPr lang="sk-SK" altLang="sk-SK" dirty="0"/>
          </a:p>
          <a:p>
            <a:r>
              <a:rPr lang="sk-SK" altLang="sk-SK" dirty="0" err="1"/>
              <a:t>Situation</a:t>
            </a:r>
            <a:r>
              <a:rPr lang="sk-SK" altLang="sk-SK" dirty="0"/>
              <a:t> </a:t>
            </a:r>
            <a:r>
              <a:rPr lang="sk-SK" altLang="sk-SK" dirty="0" err="1"/>
              <a:t>remains</a:t>
            </a:r>
            <a:r>
              <a:rPr lang="sk-SK" altLang="sk-SK" dirty="0"/>
              <a:t> </a:t>
            </a:r>
            <a:r>
              <a:rPr lang="sk-SK" altLang="sk-SK" dirty="0" err="1"/>
              <a:t>unstable</a:t>
            </a:r>
            <a:r>
              <a:rPr lang="sk-SK" altLang="sk-SK" dirty="0"/>
              <a:t> (</a:t>
            </a:r>
            <a:r>
              <a:rPr lang="sk-SK" altLang="sk-SK" dirty="0" err="1"/>
              <a:t>strong</a:t>
            </a:r>
            <a:r>
              <a:rPr lang="sk-SK" altLang="sk-SK" dirty="0"/>
              <a:t> </a:t>
            </a:r>
            <a:r>
              <a:rPr lang="sk-SK" altLang="sk-SK" dirty="0" err="1"/>
              <a:t>volatility</a:t>
            </a:r>
            <a:r>
              <a:rPr lang="sk-SK" altLang="sk-SK" dirty="0"/>
              <a:t> of </a:t>
            </a:r>
            <a:r>
              <a:rPr lang="sk-SK" altLang="sk-SK" dirty="0" err="1"/>
              <a:t>prices</a:t>
            </a:r>
            <a:r>
              <a:rPr lang="sk-SK" altLang="sk-SK" dirty="0"/>
              <a:t>, </a:t>
            </a:r>
            <a:r>
              <a:rPr lang="sk-SK" altLang="sk-SK" dirty="0" err="1"/>
              <a:t>threat</a:t>
            </a:r>
            <a:r>
              <a:rPr lang="sk-SK" altLang="sk-SK" dirty="0"/>
              <a:t> to </a:t>
            </a:r>
            <a:r>
              <a:rPr lang="sk-SK" altLang="sk-SK" dirty="0" err="1"/>
              <a:t>competitiveness</a:t>
            </a:r>
            <a:r>
              <a:rPr lang="sk-SK" altLang="sk-SK" dirty="0"/>
              <a:t>, unfair </a:t>
            </a:r>
            <a:r>
              <a:rPr lang="sk-SK" altLang="sk-SK" dirty="0" err="1"/>
              <a:t>practices</a:t>
            </a:r>
            <a:r>
              <a:rPr lang="sk-SK" altLang="sk-SK" dirty="0"/>
              <a:t> of </a:t>
            </a:r>
            <a:r>
              <a:rPr lang="sk-SK" altLang="sk-SK" dirty="0" err="1"/>
              <a:t>chains</a:t>
            </a:r>
            <a:r>
              <a:rPr lang="sk-SK" altLang="sk-SK" dirty="0"/>
              <a:t> of </a:t>
            </a:r>
            <a:r>
              <a:rPr lang="sk-SK" altLang="sk-SK" dirty="0" err="1"/>
              <a:t>supermarkets</a:t>
            </a:r>
            <a:r>
              <a:rPr lang="sk-SK" altLang="sk-SK" dirty="0"/>
              <a:t>, </a:t>
            </a:r>
            <a:r>
              <a:rPr lang="sk-SK" altLang="sk-SK" dirty="0" err="1"/>
              <a:t>high</a:t>
            </a:r>
            <a:r>
              <a:rPr lang="sk-SK" altLang="sk-SK" dirty="0"/>
              <a:t> </a:t>
            </a:r>
            <a:r>
              <a:rPr lang="sk-SK" altLang="sk-SK" dirty="0" err="1"/>
              <a:t>production</a:t>
            </a:r>
            <a:r>
              <a:rPr lang="sk-SK" altLang="sk-SK" dirty="0"/>
              <a:t> </a:t>
            </a:r>
            <a:r>
              <a:rPr lang="sk-SK" altLang="sk-SK" dirty="0" err="1"/>
              <a:t>costs</a:t>
            </a:r>
            <a:r>
              <a:rPr lang="sk-SK" altLang="sk-SK" dirty="0"/>
              <a:t>, </a:t>
            </a:r>
            <a:r>
              <a:rPr lang="sk-SK" altLang="sk-SK" dirty="0" err="1"/>
              <a:t>low</a:t>
            </a:r>
            <a:r>
              <a:rPr lang="sk-SK" altLang="sk-SK" dirty="0"/>
              <a:t> </a:t>
            </a:r>
            <a:r>
              <a:rPr lang="sk-SK" altLang="sk-SK" dirty="0" err="1"/>
              <a:t>national</a:t>
            </a:r>
            <a:r>
              <a:rPr lang="sk-SK" altLang="sk-SK" dirty="0"/>
              <a:t> </a:t>
            </a:r>
            <a:r>
              <a:rPr lang="sk-SK" altLang="sk-SK" dirty="0" err="1"/>
              <a:t>subsidies</a:t>
            </a:r>
            <a:r>
              <a:rPr lang="sk-SK" altLang="sk-SK" dirty="0"/>
              <a:t>)</a:t>
            </a:r>
          </a:p>
          <a:p>
            <a:r>
              <a:rPr lang="sk-SK" dirty="0"/>
              <a:t>CAP post 2020: </a:t>
            </a:r>
            <a:r>
              <a:rPr lang="sk-SK" dirty="0" err="1"/>
              <a:t>strong</a:t>
            </a:r>
            <a:r>
              <a:rPr lang="sk-SK" dirty="0"/>
              <a:t> </a:t>
            </a:r>
            <a:r>
              <a:rPr lang="sk-SK" dirty="0" err="1"/>
              <a:t>focus</a:t>
            </a:r>
            <a:r>
              <a:rPr lang="sk-SK" dirty="0"/>
              <a:t> to </a:t>
            </a:r>
            <a:r>
              <a:rPr lang="sk-SK" dirty="0" err="1"/>
              <a:t>protection</a:t>
            </a:r>
            <a:r>
              <a:rPr lang="sk-SK" dirty="0"/>
              <a:t> of </a:t>
            </a:r>
            <a:r>
              <a:rPr lang="sk-SK" dirty="0" err="1"/>
              <a:t>environment</a:t>
            </a:r>
            <a:r>
              <a:rPr lang="sk-SK" dirty="0"/>
              <a:t>, </a:t>
            </a:r>
            <a:r>
              <a:rPr lang="sk-SK" dirty="0" err="1"/>
              <a:t>capping</a:t>
            </a:r>
            <a:r>
              <a:rPr lang="sk-SK" dirty="0"/>
              <a:t>, </a:t>
            </a:r>
            <a:r>
              <a:rPr lang="sk-SK" dirty="0" err="1"/>
              <a:t>market</a:t>
            </a:r>
            <a:r>
              <a:rPr lang="sk-SK" dirty="0"/>
              <a:t> </a:t>
            </a:r>
            <a:r>
              <a:rPr lang="sk-SK" dirty="0" err="1"/>
              <a:t>measures</a:t>
            </a:r>
            <a:r>
              <a:rPr lang="sk-SK" dirty="0"/>
              <a:t>, risk management </a:t>
            </a:r>
            <a:r>
              <a:rPr lang="sk-SK" dirty="0" err="1"/>
              <a:t>etc</a:t>
            </a:r>
            <a:r>
              <a:rPr lang="sk-SK" dirty="0"/>
              <a:t>..</a:t>
            </a:r>
          </a:p>
        </p:txBody>
      </p:sp>
      <p:sp>
        <p:nvSpPr>
          <p:cNvPr id="7" name="Zástupný symbol obsahu 6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3700226" cy="3777622"/>
          </a:xfrm>
        </p:spPr>
        <p:txBody>
          <a:bodyPr>
            <a:normAutofit fontScale="70000" lnSpcReduction="20000"/>
          </a:bodyPr>
          <a:lstStyle/>
          <a:p>
            <a:r>
              <a:rPr lang="sk-SK" b="1" dirty="0" err="1"/>
              <a:t>Before</a:t>
            </a:r>
            <a:r>
              <a:rPr lang="sk-SK" b="1" dirty="0"/>
              <a:t> EU </a:t>
            </a:r>
            <a:r>
              <a:rPr lang="sk-SK" b="1" dirty="0" err="1"/>
              <a:t>accession</a:t>
            </a:r>
            <a:endParaRPr lang="sk-SK" b="1" dirty="0"/>
          </a:p>
          <a:p>
            <a:r>
              <a:rPr lang="sk-SK" u="sng" dirty="0" err="1"/>
              <a:t>Before</a:t>
            </a:r>
            <a:r>
              <a:rPr lang="sk-SK" u="sng" dirty="0"/>
              <a:t> 1989</a:t>
            </a:r>
          </a:p>
          <a:p>
            <a:r>
              <a:rPr lang="sk-SK" altLang="sk-SK" dirty="0"/>
              <a:t>United </a:t>
            </a:r>
            <a:r>
              <a:rPr lang="sk-SK" altLang="sk-SK" dirty="0" err="1"/>
              <a:t>agricultural</a:t>
            </a:r>
            <a:r>
              <a:rPr lang="sk-SK" altLang="sk-SK" dirty="0"/>
              <a:t> </a:t>
            </a:r>
            <a:r>
              <a:rPr lang="sk-SK" altLang="sk-SK" dirty="0" err="1"/>
              <a:t>cooperatives</a:t>
            </a:r>
            <a:r>
              <a:rPr lang="sk-SK" altLang="sk-SK" dirty="0"/>
              <a:t> – JRD (since1949)</a:t>
            </a:r>
          </a:p>
          <a:p>
            <a:r>
              <a:rPr lang="sk-SK" altLang="sk-SK" dirty="0" err="1"/>
              <a:t>Strong</a:t>
            </a:r>
            <a:r>
              <a:rPr lang="sk-SK" altLang="sk-SK" dirty="0"/>
              <a:t> </a:t>
            </a:r>
            <a:r>
              <a:rPr lang="sk-SK" altLang="sk-SK" dirty="0" err="1"/>
              <a:t>focus</a:t>
            </a:r>
            <a:r>
              <a:rPr lang="sk-SK" altLang="sk-SK" dirty="0"/>
              <a:t> of state to </a:t>
            </a:r>
            <a:r>
              <a:rPr lang="sk-SK" altLang="sk-SK" dirty="0" err="1"/>
              <a:t>agri-food</a:t>
            </a:r>
            <a:r>
              <a:rPr lang="sk-SK" altLang="sk-SK" dirty="0"/>
              <a:t> </a:t>
            </a:r>
            <a:r>
              <a:rPr lang="sk-SK" altLang="sk-SK" dirty="0" err="1"/>
              <a:t>sector</a:t>
            </a:r>
            <a:r>
              <a:rPr lang="sk-SK" altLang="sk-SK" dirty="0"/>
              <a:t> </a:t>
            </a:r>
          </a:p>
          <a:p>
            <a:endParaRPr lang="sk-SK" dirty="0"/>
          </a:p>
          <a:p>
            <a:r>
              <a:rPr lang="sk-SK" u="sng" dirty="0" err="1"/>
              <a:t>After</a:t>
            </a:r>
            <a:r>
              <a:rPr lang="sk-SK" u="sng" dirty="0"/>
              <a:t> 1989</a:t>
            </a:r>
          </a:p>
          <a:p>
            <a:r>
              <a:rPr lang="sk-SK" altLang="sk-SK" dirty="0" err="1"/>
              <a:t>restructuring</a:t>
            </a:r>
            <a:r>
              <a:rPr lang="sk-SK" altLang="sk-SK" dirty="0"/>
              <a:t> of </a:t>
            </a:r>
            <a:r>
              <a:rPr lang="sk-SK" altLang="sk-SK" dirty="0" err="1"/>
              <a:t>ownership</a:t>
            </a:r>
            <a:r>
              <a:rPr lang="sk-SK" altLang="sk-SK" dirty="0"/>
              <a:t> </a:t>
            </a:r>
            <a:r>
              <a:rPr lang="sk-SK" altLang="sk-SK" dirty="0" err="1"/>
              <a:t>relations</a:t>
            </a:r>
            <a:r>
              <a:rPr lang="sk-SK" altLang="sk-SK" dirty="0"/>
              <a:t>, </a:t>
            </a:r>
            <a:r>
              <a:rPr lang="sk-SK" altLang="sk-SK" dirty="0" err="1"/>
              <a:t>privatization</a:t>
            </a:r>
            <a:endParaRPr lang="sk-SK" altLang="sk-SK" dirty="0"/>
          </a:p>
          <a:p>
            <a:r>
              <a:rPr lang="sk-SK" altLang="sk-SK" dirty="0"/>
              <a:t>Slovakia – </a:t>
            </a:r>
            <a:r>
              <a:rPr lang="sk-SK" altLang="sk-SK" dirty="0" err="1"/>
              <a:t>since</a:t>
            </a:r>
            <a:r>
              <a:rPr lang="sk-SK" altLang="sk-SK" dirty="0"/>
              <a:t> 1993: </a:t>
            </a:r>
            <a:r>
              <a:rPr lang="sk-SK" altLang="sk-SK" dirty="0" err="1"/>
              <a:t>significant</a:t>
            </a:r>
            <a:r>
              <a:rPr lang="sk-SK" altLang="sk-SK" dirty="0"/>
              <a:t> </a:t>
            </a:r>
            <a:r>
              <a:rPr lang="sk-SK" altLang="sk-SK" dirty="0" err="1"/>
              <a:t>decline</a:t>
            </a:r>
            <a:r>
              <a:rPr lang="sk-SK" altLang="sk-SK" dirty="0"/>
              <a:t> of </a:t>
            </a:r>
            <a:r>
              <a:rPr lang="sk-SK" altLang="sk-SK" dirty="0" err="1"/>
              <a:t>economical</a:t>
            </a:r>
            <a:r>
              <a:rPr lang="sk-SK" altLang="sk-SK" dirty="0"/>
              <a:t> </a:t>
            </a:r>
            <a:r>
              <a:rPr lang="sk-SK" altLang="sk-SK" dirty="0" err="1"/>
              <a:t>conditions</a:t>
            </a:r>
            <a:r>
              <a:rPr lang="sk-SK" altLang="sk-SK" dirty="0"/>
              <a:t> of </a:t>
            </a:r>
            <a:r>
              <a:rPr lang="sk-SK" altLang="sk-SK" dirty="0" err="1"/>
              <a:t>farms</a:t>
            </a:r>
            <a:r>
              <a:rPr lang="sk-SK" altLang="sk-SK" dirty="0"/>
              <a:t>, </a:t>
            </a:r>
            <a:r>
              <a:rPr lang="sk-SK" altLang="sk-SK" dirty="0" err="1"/>
              <a:t>decline</a:t>
            </a:r>
            <a:r>
              <a:rPr lang="sk-SK" altLang="sk-SK" dirty="0"/>
              <a:t> of </a:t>
            </a:r>
            <a:r>
              <a:rPr lang="sk-SK" altLang="sk-SK" dirty="0" err="1"/>
              <a:t>production</a:t>
            </a:r>
            <a:r>
              <a:rPr lang="sk-SK" altLang="sk-SK" dirty="0"/>
              <a:t> – </a:t>
            </a:r>
            <a:r>
              <a:rPr lang="sk-SK" altLang="sk-SK" dirty="0" err="1"/>
              <a:t>external</a:t>
            </a:r>
            <a:r>
              <a:rPr lang="sk-SK" altLang="sk-SK" dirty="0"/>
              <a:t> and </a:t>
            </a:r>
            <a:r>
              <a:rPr lang="sk-SK" altLang="sk-SK" dirty="0" err="1"/>
              <a:t>internal</a:t>
            </a:r>
            <a:r>
              <a:rPr lang="sk-SK" altLang="sk-SK" dirty="0"/>
              <a:t> </a:t>
            </a:r>
            <a:r>
              <a:rPr lang="sk-SK" altLang="sk-SK" dirty="0" err="1"/>
              <a:t>influences</a:t>
            </a:r>
            <a:r>
              <a:rPr lang="sk-SK" altLang="sk-SK" dirty="0"/>
              <a:t> </a:t>
            </a:r>
          </a:p>
          <a:p>
            <a:r>
              <a:rPr lang="sk-SK" altLang="sk-SK" dirty="0"/>
              <a:t>Rapid </a:t>
            </a:r>
            <a:r>
              <a:rPr lang="sk-SK" altLang="sk-SK" dirty="0" err="1"/>
              <a:t>decrease</a:t>
            </a:r>
            <a:r>
              <a:rPr lang="sk-SK" altLang="sk-SK" dirty="0"/>
              <a:t> of </a:t>
            </a:r>
            <a:r>
              <a:rPr lang="sk-SK" altLang="sk-SK" dirty="0" err="1"/>
              <a:t>farm</a:t>
            </a:r>
            <a:r>
              <a:rPr lang="sk-SK" altLang="sk-SK" dirty="0"/>
              <a:t> </a:t>
            </a:r>
            <a:r>
              <a:rPr lang="sk-SK" altLang="sk-SK" dirty="0" err="1"/>
              <a:t>animals</a:t>
            </a:r>
            <a:endParaRPr lang="sk-SK" altLang="sk-SK" dirty="0"/>
          </a:p>
          <a:p>
            <a:r>
              <a:rPr lang="sk-SK" altLang="sk-SK" dirty="0" err="1"/>
              <a:t>Bad</a:t>
            </a:r>
            <a:r>
              <a:rPr lang="sk-SK" altLang="sk-SK" dirty="0"/>
              <a:t> </a:t>
            </a:r>
            <a:r>
              <a:rPr lang="sk-SK" altLang="sk-SK" dirty="0" err="1"/>
              <a:t>production</a:t>
            </a:r>
            <a:r>
              <a:rPr lang="sk-SK" altLang="sk-SK" dirty="0"/>
              <a:t> </a:t>
            </a:r>
            <a:r>
              <a:rPr lang="sk-SK" altLang="sk-SK" dirty="0" err="1"/>
              <a:t>results</a:t>
            </a:r>
            <a:endParaRPr lang="sk-SK" altLang="sk-SK" dirty="0"/>
          </a:p>
          <a:p>
            <a:endParaRPr lang="sk-SK" dirty="0"/>
          </a:p>
        </p:txBody>
      </p:sp>
      <p:pic>
        <p:nvPicPr>
          <p:cNvPr id="10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7" y="5105952"/>
            <a:ext cx="2045186" cy="161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Obrázok5- rastlin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78775" y="4957505"/>
            <a:ext cx="1393095" cy="161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o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051" y="2126222"/>
            <a:ext cx="1115543" cy="83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o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16" y="1559689"/>
            <a:ext cx="936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o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4331973"/>
            <a:ext cx="100806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07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12225" r="10434" b="11710"/>
          <a:stretch>
            <a:fillRect/>
          </a:stretch>
        </p:blipFill>
        <p:spPr bwMode="auto">
          <a:xfrm>
            <a:off x="1502397" y="348733"/>
            <a:ext cx="9760487" cy="628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808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dirty="0"/>
          </a:p>
        </p:txBody>
      </p:sp>
      <p:graphicFrame>
        <p:nvGraphicFramePr>
          <p:cNvPr id="5" name="Chart 2"/>
          <p:cNvGraphicFramePr>
            <a:graphicFrameLocks/>
          </p:cNvGraphicFramePr>
          <p:nvPr>
            <p:extLst/>
          </p:nvPr>
        </p:nvGraphicFramePr>
        <p:xfrm>
          <a:off x="815546" y="0"/>
          <a:ext cx="5058033" cy="1985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3"/>
          <p:cNvGraphicFramePr>
            <a:graphicFrameLocks noGrp="1"/>
          </p:cNvGraphicFramePr>
          <p:nvPr>
            <p:ph idx="1"/>
            <p:extLst/>
          </p:nvPr>
        </p:nvGraphicFramePr>
        <p:xfrm>
          <a:off x="6812692" y="-1"/>
          <a:ext cx="5099222" cy="2545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4"/>
          <p:cNvGraphicFramePr>
            <a:graphicFrameLocks/>
          </p:cNvGraphicFramePr>
          <p:nvPr>
            <p:extLst/>
          </p:nvPr>
        </p:nvGraphicFramePr>
        <p:xfrm>
          <a:off x="7048768" y="2562061"/>
          <a:ext cx="4735931" cy="2471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1"/>
          <p:cNvGraphicFramePr>
            <a:graphicFrameLocks/>
          </p:cNvGraphicFramePr>
          <p:nvPr>
            <p:extLst/>
          </p:nvPr>
        </p:nvGraphicFramePr>
        <p:xfrm>
          <a:off x="891257" y="2010032"/>
          <a:ext cx="4906609" cy="2059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1"/>
          <p:cNvGraphicFramePr>
            <a:graphicFrameLocks/>
          </p:cNvGraphicFramePr>
          <p:nvPr>
            <p:extLst/>
          </p:nvPr>
        </p:nvGraphicFramePr>
        <p:xfrm>
          <a:off x="799072" y="4176583"/>
          <a:ext cx="5074507" cy="2524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"/>
          <p:cNvGraphicFramePr>
            <a:graphicFrameLocks/>
          </p:cNvGraphicFramePr>
          <p:nvPr>
            <p:extLst/>
          </p:nvPr>
        </p:nvGraphicFramePr>
        <p:xfrm>
          <a:off x="6939907" y="5033413"/>
          <a:ext cx="4972007" cy="205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6376800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69231"/>
          </a:xfrm>
        </p:spPr>
        <p:txBody>
          <a:bodyPr>
            <a:normAutofit fontScale="90000"/>
          </a:bodyPr>
          <a:lstStyle/>
          <a:p>
            <a:r>
              <a:rPr lang="sk-SK" sz="3300" dirty="0" err="1"/>
              <a:t>Subsidies</a:t>
            </a:r>
            <a:r>
              <a:rPr lang="sk-SK" sz="3300" dirty="0"/>
              <a:t> of EU -</a:t>
            </a:r>
            <a:r>
              <a:rPr lang="sk-SK" sz="3300" dirty="0" err="1"/>
              <a:t>Common</a:t>
            </a:r>
            <a:r>
              <a:rPr lang="sk-SK" sz="3300" dirty="0"/>
              <a:t> </a:t>
            </a:r>
            <a:r>
              <a:rPr lang="sk-SK" sz="3300" dirty="0" err="1"/>
              <a:t>Agricultural</a:t>
            </a:r>
            <a:r>
              <a:rPr lang="sk-SK" sz="3300" dirty="0"/>
              <a:t> </a:t>
            </a:r>
            <a:r>
              <a:rPr lang="sk-SK" sz="3300" dirty="0" err="1"/>
              <a:t>Policy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939373" y="1293341"/>
            <a:ext cx="3992732" cy="611659"/>
          </a:xfrm>
        </p:spPr>
        <p:txBody>
          <a:bodyPr/>
          <a:lstStyle/>
          <a:p>
            <a:r>
              <a:rPr lang="sk-SK" dirty="0"/>
              <a:t>1st </a:t>
            </a:r>
            <a:r>
              <a:rPr lang="sk-SK" dirty="0" err="1"/>
              <a:t>pillar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2589212" y="1905000"/>
            <a:ext cx="4342893" cy="3998026"/>
          </a:xfrm>
        </p:spPr>
        <p:txBody>
          <a:bodyPr/>
          <a:lstStyle/>
          <a:p>
            <a:pPr lvl="1"/>
            <a:r>
              <a:rPr lang="sk-SK" dirty="0" err="1"/>
              <a:t>Amount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EU: 312,75 </a:t>
            </a:r>
            <a:r>
              <a:rPr lang="sk-SK" dirty="0" err="1"/>
              <a:t>bln</a:t>
            </a:r>
            <a:r>
              <a:rPr lang="sk-SK" dirty="0"/>
              <a:t> Eur/</a:t>
            </a:r>
          </a:p>
          <a:p>
            <a:pPr lvl="1"/>
            <a:r>
              <a:rPr lang="sk-SK" dirty="0" err="1"/>
              <a:t>Amount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SR: 3,05 </a:t>
            </a:r>
            <a:r>
              <a:rPr lang="sk-SK" dirty="0" err="1"/>
              <a:t>bln</a:t>
            </a:r>
            <a:r>
              <a:rPr lang="sk-SK" dirty="0"/>
              <a:t> Eur</a:t>
            </a:r>
          </a:p>
          <a:p>
            <a:pPr lvl="1"/>
            <a:r>
              <a:rPr lang="sk-SK" dirty="0"/>
              <a:t>New CAP: 286,2 </a:t>
            </a:r>
            <a:r>
              <a:rPr lang="sk-SK" dirty="0" err="1"/>
              <a:t>bln</a:t>
            </a:r>
            <a:r>
              <a:rPr lang="sk-SK" dirty="0"/>
              <a:t> /2,75 </a:t>
            </a:r>
            <a:r>
              <a:rPr lang="sk-SK" dirty="0" err="1"/>
              <a:t>bln</a:t>
            </a:r>
            <a:r>
              <a:rPr lang="sk-SK" dirty="0"/>
              <a:t>. Eur</a:t>
            </a:r>
          </a:p>
          <a:p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7506629" y="1293341"/>
            <a:ext cx="3999001" cy="461318"/>
          </a:xfrm>
        </p:spPr>
        <p:txBody>
          <a:bodyPr/>
          <a:lstStyle/>
          <a:p>
            <a:r>
              <a:rPr lang="sk-SK" dirty="0"/>
              <a:t>2nd </a:t>
            </a:r>
            <a:r>
              <a:rPr lang="sk-SK" dirty="0" err="1"/>
              <a:t>Pillar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7166957" y="1754659"/>
            <a:ext cx="4338674" cy="4145139"/>
          </a:xfrm>
        </p:spPr>
        <p:txBody>
          <a:bodyPr/>
          <a:lstStyle/>
          <a:p>
            <a:r>
              <a:rPr lang="sk-SK" sz="1600" dirty="0" err="1"/>
              <a:t>Amount</a:t>
            </a:r>
            <a:r>
              <a:rPr lang="sk-SK" sz="1600" dirty="0"/>
              <a:t> </a:t>
            </a:r>
            <a:r>
              <a:rPr lang="sk-SK" sz="1600" dirty="0" err="1"/>
              <a:t>for</a:t>
            </a:r>
            <a:r>
              <a:rPr lang="sk-SK" sz="1600" dirty="0"/>
              <a:t> EU: 95,58 </a:t>
            </a:r>
            <a:r>
              <a:rPr lang="sk-SK" sz="1600" dirty="0" err="1"/>
              <a:t>bln</a:t>
            </a:r>
            <a:r>
              <a:rPr lang="sk-SK" sz="1600" dirty="0"/>
              <a:t> Eur</a:t>
            </a:r>
          </a:p>
          <a:p>
            <a:r>
              <a:rPr lang="sk-SK" sz="1600" dirty="0" err="1"/>
              <a:t>Amount</a:t>
            </a:r>
            <a:r>
              <a:rPr lang="sk-SK" sz="1600" dirty="0"/>
              <a:t> </a:t>
            </a:r>
            <a:r>
              <a:rPr lang="sk-SK" sz="1600" dirty="0" err="1"/>
              <a:t>for</a:t>
            </a:r>
            <a:r>
              <a:rPr lang="sk-SK" sz="1600" dirty="0"/>
              <a:t> SR: 2,08 </a:t>
            </a:r>
            <a:r>
              <a:rPr lang="sk-SK" sz="1600" dirty="0" err="1"/>
              <a:t>bln</a:t>
            </a:r>
            <a:r>
              <a:rPr lang="sk-SK" sz="1600" dirty="0"/>
              <a:t> Eur</a:t>
            </a:r>
          </a:p>
          <a:p>
            <a:r>
              <a:rPr lang="sk-SK" sz="1600" dirty="0"/>
              <a:t>New CAP: 78,8 </a:t>
            </a:r>
            <a:r>
              <a:rPr lang="sk-SK" sz="1600" dirty="0" err="1"/>
              <a:t>bln</a:t>
            </a:r>
            <a:r>
              <a:rPr lang="sk-SK" sz="1600" dirty="0"/>
              <a:t>/1,59 </a:t>
            </a:r>
            <a:r>
              <a:rPr lang="sk-SK" sz="1600" dirty="0" err="1"/>
              <a:t>bln</a:t>
            </a:r>
            <a:r>
              <a:rPr lang="sk-SK" sz="1600" dirty="0"/>
              <a:t> Eur </a:t>
            </a:r>
          </a:p>
          <a:p>
            <a:r>
              <a:rPr lang="sk-SK" sz="1600" dirty="0"/>
              <a:t>+41,2 </a:t>
            </a:r>
            <a:r>
              <a:rPr lang="sk-SK" sz="1600" dirty="0" err="1"/>
              <a:t>mil</a:t>
            </a:r>
            <a:r>
              <a:rPr lang="sk-SK" sz="1600" dirty="0"/>
              <a:t> </a:t>
            </a:r>
            <a:r>
              <a:rPr lang="sk-SK" sz="1600" dirty="0" err="1"/>
              <a:t>for</a:t>
            </a:r>
            <a:r>
              <a:rPr lang="sk-SK" sz="1600" dirty="0"/>
              <a:t> </a:t>
            </a:r>
            <a:r>
              <a:rPr lang="sk-SK" sz="1600" dirty="0" err="1"/>
              <a:t>support</a:t>
            </a:r>
            <a:r>
              <a:rPr lang="sk-SK" sz="1600" dirty="0"/>
              <a:t> of </a:t>
            </a:r>
            <a:r>
              <a:rPr lang="sk-SK" sz="1600" dirty="0" err="1"/>
              <a:t>market</a:t>
            </a:r>
            <a:r>
              <a:rPr lang="sk-SK" sz="1600" dirty="0"/>
              <a:t> </a:t>
            </a:r>
            <a:r>
              <a:rPr lang="sk-SK" sz="1600" dirty="0" err="1"/>
              <a:t>measures</a:t>
            </a:r>
            <a:endParaRPr lang="sk-SK" sz="1600" dirty="0"/>
          </a:p>
          <a:p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/>
          <a:srcRect l="36149" t="28228" r="13581" b="24565"/>
          <a:stretch/>
        </p:blipFill>
        <p:spPr>
          <a:xfrm>
            <a:off x="2589212" y="3392487"/>
            <a:ext cx="7065533" cy="352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71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k-SK"/>
          </a:p>
        </p:txBody>
      </p:sp>
      <p:graphicFrame>
        <p:nvGraphicFramePr>
          <p:cNvPr id="7" name="Chart 3"/>
          <p:cNvGraphicFramePr>
            <a:graphicFrameLocks/>
          </p:cNvGraphicFramePr>
          <p:nvPr>
            <p:extLst/>
          </p:nvPr>
        </p:nvGraphicFramePr>
        <p:xfrm>
          <a:off x="424247" y="296562"/>
          <a:ext cx="11693611" cy="6021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8997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14460" t="14534" r="27973" b="14355"/>
          <a:stretch/>
        </p:blipFill>
        <p:spPr>
          <a:xfrm>
            <a:off x="1523999" y="258293"/>
            <a:ext cx="9498228" cy="659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21325"/>
      </p:ext>
    </p:extLst>
  </p:cSld>
  <p:clrMapOvr>
    <a:masterClrMapping/>
  </p:clrMapOvr>
</p:sld>
</file>

<file path=ppt/theme/theme1.xml><?xml version="1.0" encoding="utf-8"?>
<a:theme xmlns:a="http://schemas.openxmlformats.org/drawingml/2006/main" name="Dym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Override1.xml><?xml version="1.0" encoding="utf-8"?>
<a:themeOverride xmlns:a="http://schemas.openxmlformats.org/drawingml/2006/main">
  <a:clrScheme name="Pixel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Pixel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ixel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Pixel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ixel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Pixel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ixel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Pixel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ixel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Pixel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Pixel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Pixel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Pixel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Pixel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Pixel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Pixel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</TotalTime>
  <Words>675</Words>
  <Application>Microsoft Office PowerPoint</Application>
  <PresentationFormat>Widescreen</PresentationFormat>
  <Paragraphs>103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Wingdings 3</vt:lpstr>
      <vt:lpstr>Dym</vt:lpstr>
      <vt:lpstr>Graf</vt:lpstr>
      <vt:lpstr>Crediting in Agriculture in Slovak Republic </vt:lpstr>
      <vt:lpstr>Slovakia</vt:lpstr>
      <vt:lpstr>Agriculture – state of play </vt:lpstr>
      <vt:lpstr>Agricultural capital market development (before and after EU accession)</vt:lpstr>
      <vt:lpstr>PowerPoint Presentation</vt:lpstr>
      <vt:lpstr>PowerPoint Presentation</vt:lpstr>
      <vt:lpstr>Subsidies of EU -Common Agricultural Policy </vt:lpstr>
      <vt:lpstr>PowerPoint Presentation</vt:lpstr>
      <vt:lpstr>PowerPoint Presentation</vt:lpstr>
      <vt:lpstr>PowerPoint Presentation</vt:lpstr>
      <vt:lpstr>State supported loans and subsidized interest rates</vt:lpstr>
      <vt:lpstr>Guarantee funds in agriculture - how it functions, conditions,procedure and experience</vt:lpstr>
      <vt:lpstr>Agricultural credit system in Slovakia </vt:lpstr>
      <vt:lpstr>Current state of play of Financing</vt:lpstr>
      <vt:lpstr>Major conditions (interest rates, repayment period, fees, collateral requirements etc) </vt:lpstr>
      <vt:lpstr>Enhancing business development in the agricultural sector,role of crediting</vt:lpstr>
      <vt:lpstr>Enhancing business development in the agricultural sector, role of crediting </vt:lpstr>
      <vt:lpstr>Thank you for your attention</vt:lpstr>
    </vt:vector>
  </TitlesOfParts>
  <Company>KBC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Crediting in Agriculture in Slovak Republic </dc:title>
  <dc:creator>ČERTÍKOVÁ Marianna</dc:creator>
  <cp:lastModifiedBy>USER</cp:lastModifiedBy>
  <cp:revision>2</cp:revision>
  <dcterms:created xsi:type="dcterms:W3CDTF">2018-06-08T12:51:32Z</dcterms:created>
  <dcterms:modified xsi:type="dcterms:W3CDTF">2018-09-25T09:24:44Z</dcterms:modified>
</cp:coreProperties>
</file>