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sldIdLst>
    <p:sldId id="256" r:id="rId2"/>
    <p:sldId id="283" r:id="rId3"/>
    <p:sldId id="281" r:id="rId4"/>
    <p:sldId id="300" r:id="rId5"/>
    <p:sldId id="298" r:id="rId6"/>
    <p:sldId id="301" r:id="rId7"/>
    <p:sldId id="297" r:id="rId8"/>
    <p:sldId id="285" r:id="rId9"/>
    <p:sldId id="291" r:id="rId10"/>
    <p:sldId id="303" r:id="rId11"/>
    <p:sldId id="304" r:id="rId12"/>
    <p:sldId id="306" r:id="rId13"/>
    <p:sldId id="29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8AA"/>
    <a:srgbClr val="FFEAA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72" autoAdjust="0"/>
  </p:normalViewPr>
  <p:slideViewPr>
    <p:cSldViewPr snapToGrid="0">
      <p:cViewPr varScale="1">
        <p:scale>
          <a:sx n="83" d="100"/>
          <a:sy n="83" d="100"/>
        </p:scale>
        <p:origin x="1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33D67-C93D-4D71-83D4-60F8379BEDE4}"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C44EE-67FB-405B-A99D-B6DB4E145CD8}" type="slidenum">
              <a:rPr lang="en-GB" smtClean="0"/>
              <a:t>‹#›</a:t>
            </a:fld>
            <a:endParaRPr lang="en-GB"/>
          </a:p>
        </p:txBody>
      </p:sp>
    </p:spTree>
    <p:extLst>
      <p:ext uri="{BB962C8B-B14F-4D97-AF65-F5344CB8AC3E}">
        <p14:creationId xmlns:p14="http://schemas.microsoft.com/office/powerpoint/2010/main" val="2569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EC44EE-67FB-405B-A99D-B6DB4E145CD8}" type="slidenum">
              <a:rPr lang="en-GB" smtClean="0"/>
              <a:t>3</a:t>
            </a:fld>
            <a:endParaRPr lang="en-GB"/>
          </a:p>
        </p:txBody>
      </p:sp>
    </p:spTree>
    <p:extLst>
      <p:ext uri="{BB962C8B-B14F-4D97-AF65-F5344CB8AC3E}">
        <p14:creationId xmlns:p14="http://schemas.microsoft.com/office/powerpoint/2010/main" val="136892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6C3918-FC63-48E3-89C8-7DFED5AAD04F}" type="slidenum">
              <a:rPr lang="en-GB" smtClean="0"/>
              <a:t>8</a:t>
            </a:fld>
            <a:endParaRPr lang="en-GB"/>
          </a:p>
        </p:txBody>
      </p:sp>
    </p:spTree>
    <p:extLst>
      <p:ext uri="{BB962C8B-B14F-4D97-AF65-F5344CB8AC3E}">
        <p14:creationId xmlns:p14="http://schemas.microsoft.com/office/powerpoint/2010/main" val="115628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DFF8C5-7765-4900-9861-1CA2C45BD844}" type="slidenum">
              <a:rPr lang="en-GB" smtClean="0"/>
              <a:t>10</a:t>
            </a:fld>
            <a:endParaRPr lang="en-GB"/>
          </a:p>
        </p:txBody>
      </p:sp>
    </p:spTree>
    <p:extLst>
      <p:ext uri="{BB962C8B-B14F-4D97-AF65-F5344CB8AC3E}">
        <p14:creationId xmlns:p14="http://schemas.microsoft.com/office/powerpoint/2010/main" val="202089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DFF8C5-7765-4900-9861-1CA2C45BD844}" type="slidenum">
              <a:rPr lang="en-GB" smtClean="0"/>
              <a:t>11</a:t>
            </a:fld>
            <a:endParaRPr lang="en-GB"/>
          </a:p>
        </p:txBody>
      </p:sp>
    </p:spTree>
    <p:extLst>
      <p:ext uri="{BB962C8B-B14F-4D97-AF65-F5344CB8AC3E}">
        <p14:creationId xmlns:p14="http://schemas.microsoft.com/office/powerpoint/2010/main" val="109191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DFF8C5-7765-4900-9861-1CA2C45BD844}" type="slidenum">
              <a:rPr lang="en-GB" smtClean="0"/>
              <a:t>12</a:t>
            </a:fld>
            <a:endParaRPr lang="en-GB"/>
          </a:p>
        </p:txBody>
      </p:sp>
    </p:spTree>
    <p:extLst>
      <p:ext uri="{BB962C8B-B14F-4D97-AF65-F5344CB8AC3E}">
        <p14:creationId xmlns:p14="http://schemas.microsoft.com/office/powerpoint/2010/main" val="369448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EC44EE-67FB-405B-A99D-B6DB4E145CD8}" type="slidenum">
              <a:rPr lang="en-GB" smtClean="0"/>
              <a:t>13</a:t>
            </a:fld>
            <a:endParaRPr lang="en-GB"/>
          </a:p>
        </p:txBody>
      </p:sp>
    </p:spTree>
    <p:extLst>
      <p:ext uri="{BB962C8B-B14F-4D97-AF65-F5344CB8AC3E}">
        <p14:creationId xmlns:p14="http://schemas.microsoft.com/office/powerpoint/2010/main" val="98169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2A96-610C-48F6-9771-B11DCD972E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FF03-F50B-4612-BBFD-939223D32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EB370-7881-441A-B578-3564C31EAF78}"/>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5" name="Footer Placeholder 4">
            <a:extLst>
              <a:ext uri="{FF2B5EF4-FFF2-40B4-BE49-F238E27FC236}">
                <a16:creationId xmlns:a16="http://schemas.microsoft.com/office/drawing/2014/main" id="{9ED972CA-3238-4AD6-A1D9-0DB61A06C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8DEEB-53CE-437B-98BE-A309693155B9}"/>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316302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5423-B0DC-4751-9B68-F201F2FF21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202078-9B16-4832-A095-A8F58D5577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0F5AC-C74C-470A-A2FF-472BD08BE603}"/>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5" name="Footer Placeholder 4">
            <a:extLst>
              <a:ext uri="{FF2B5EF4-FFF2-40B4-BE49-F238E27FC236}">
                <a16:creationId xmlns:a16="http://schemas.microsoft.com/office/drawing/2014/main" id="{0D318220-87AA-48E1-9638-DA943D85D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F23CC-D67E-4DC2-9080-60E30D587FB7}"/>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24413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E9171D-A58B-468B-918F-0F5296E902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9AC243-1C0F-4416-AE45-445253932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9438D-AF65-4281-B5B9-D743CB602AE3}"/>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5" name="Footer Placeholder 4">
            <a:extLst>
              <a:ext uri="{FF2B5EF4-FFF2-40B4-BE49-F238E27FC236}">
                <a16:creationId xmlns:a16="http://schemas.microsoft.com/office/drawing/2014/main" id="{4D94C789-3172-4165-99A2-222F279A1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F8BAC-E7A2-4CD8-ABCE-AD00D62D3715}"/>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3862930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leaves">
  <p:cSld name="Blank with leaves">
    <p:bg>
      <p:bgPr>
        <a:solidFill>
          <a:schemeClr val="accent1"/>
        </a:solidFill>
        <a:effectLst/>
      </p:bgPr>
    </p:bg>
    <p:spTree>
      <p:nvGrpSpPr>
        <p:cNvPr id="1" name="Shape 92"/>
        <p:cNvGrpSpPr/>
        <p:nvPr/>
      </p:nvGrpSpPr>
      <p:grpSpPr>
        <a:xfrm>
          <a:off x="0" y="0"/>
          <a:ext cx="0" cy="0"/>
          <a:chOff x="0" y="0"/>
          <a:chExt cx="0" cy="0"/>
        </a:xfrm>
      </p:grpSpPr>
      <p:sp>
        <p:nvSpPr>
          <p:cNvPr id="93" name="Google Shape;93;p12"/>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22965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1817-DE4F-491A-8656-F2A39A925EA8}"/>
              </a:ext>
            </a:extLst>
          </p:cNvPr>
          <p:cNvSpPr>
            <a:spLocks noGrp="1"/>
          </p:cNvSpPr>
          <p:nvPr>
            <p:ph type="title"/>
          </p:nvPr>
        </p:nvSpPr>
        <p:spPr>
          <a:xfrm>
            <a:off x="1308100" y="365125"/>
            <a:ext cx="922578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5AFD8A0-5025-4308-AF8F-3943485B59C0}"/>
              </a:ext>
            </a:extLst>
          </p:cNvPr>
          <p:cNvSpPr>
            <a:spLocks noGrp="1"/>
          </p:cNvSpPr>
          <p:nvPr>
            <p:ph idx="1"/>
          </p:nvPr>
        </p:nvSpPr>
        <p:spPr>
          <a:xfrm>
            <a:off x="1106424" y="1825625"/>
            <a:ext cx="102473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B0FE65-7AE1-41A8-BF5D-F58FAECCC77D}"/>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5" name="Footer Placeholder 4">
            <a:extLst>
              <a:ext uri="{FF2B5EF4-FFF2-40B4-BE49-F238E27FC236}">
                <a16:creationId xmlns:a16="http://schemas.microsoft.com/office/drawing/2014/main" id="{1BA0C9C8-BAF3-4BEF-BF88-09F8DBF7B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34886-5D46-41B0-97B0-15BF21F134F2}"/>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328352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43E5-7C0F-4527-A2A2-A7E405CE4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07E41A-60C4-490A-818B-DD45EAE3A5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D81C6-9161-419C-8527-4CC7746D7807}"/>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5" name="Footer Placeholder 4">
            <a:extLst>
              <a:ext uri="{FF2B5EF4-FFF2-40B4-BE49-F238E27FC236}">
                <a16:creationId xmlns:a16="http://schemas.microsoft.com/office/drawing/2014/main" id="{2983CC2F-D8A3-4400-B462-21DA26609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95D3A-96E9-4931-8FBF-47AE60F51C59}"/>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377995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0B5B-BF4C-437B-A970-A0B08207F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EE950-6C91-4E2B-8AC7-1C5731E740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05535A-6049-484F-A5DA-83301E0667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814D1-488D-453A-82EC-5A7431EFB3BD}"/>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6" name="Footer Placeholder 5">
            <a:extLst>
              <a:ext uri="{FF2B5EF4-FFF2-40B4-BE49-F238E27FC236}">
                <a16:creationId xmlns:a16="http://schemas.microsoft.com/office/drawing/2014/main" id="{1B1D7EA3-DB2B-470A-B2CE-6C8A0B5F5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1245B-DC04-4013-8DB2-E90A06A7CAA9}"/>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69707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42DC-B406-46C9-B139-A8A2555DF4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E244EF-0D3E-4AC9-9534-1A264A900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A33B5-EB98-40C0-9DD7-6A4A1F1670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FABE29-35C3-4459-AEE1-F2ADA193A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0BBC-E1AD-476B-A6DC-18F8A26A7F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CB4FA4-583B-4A2E-B65A-E7942F15A802}"/>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8" name="Footer Placeholder 7">
            <a:extLst>
              <a:ext uri="{FF2B5EF4-FFF2-40B4-BE49-F238E27FC236}">
                <a16:creationId xmlns:a16="http://schemas.microsoft.com/office/drawing/2014/main" id="{7A9D26F2-FEE4-4B26-92C6-A0DFB1BF39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6813E2-3EB3-42B2-AC99-0DBDBE4CCDA1}"/>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274272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B0C3-E6D1-4214-8498-E51CC39571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1C7C52-31C2-43F8-B746-FDBD7A8DC652}"/>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4" name="Footer Placeholder 3">
            <a:extLst>
              <a:ext uri="{FF2B5EF4-FFF2-40B4-BE49-F238E27FC236}">
                <a16:creationId xmlns:a16="http://schemas.microsoft.com/office/drawing/2014/main" id="{8BC0AB4F-1F52-49CC-A721-CCE7205D74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490996-7700-45E3-8964-A8DE3E41B222}"/>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144822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368B0-0C17-47F8-8641-398B12174BAB}"/>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3" name="Footer Placeholder 2">
            <a:extLst>
              <a:ext uri="{FF2B5EF4-FFF2-40B4-BE49-F238E27FC236}">
                <a16:creationId xmlns:a16="http://schemas.microsoft.com/office/drawing/2014/main" id="{F83CE8B1-D2F6-454D-8061-4CD4F98FC7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F00AD9-581F-472C-BBEB-6D5F7CBC9A53}"/>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364226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B9E1-6C05-4B4B-89CE-3EAC884C8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DC6B3D-9A87-4B8F-8AB9-9FDCF5FA5F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FBB46C-74A2-4BDF-85B9-0B3814613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02F73-EEB8-4354-B960-DD85F797E9E6}"/>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6" name="Footer Placeholder 5">
            <a:extLst>
              <a:ext uri="{FF2B5EF4-FFF2-40B4-BE49-F238E27FC236}">
                <a16:creationId xmlns:a16="http://schemas.microsoft.com/office/drawing/2014/main" id="{356BAA76-9A39-483F-A5C8-6C9571816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F29F4-A4BA-41F9-83CC-5D15A72DA7D2}"/>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290742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5065-7D26-476E-9999-1689D56CE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8FDB76-F1B0-4047-8376-1C53E89F18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4C3BFA-BEF3-4F67-A20E-2FFE96AED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82878-1B04-4648-B106-176A07721B5B}"/>
              </a:ext>
            </a:extLst>
          </p:cNvPr>
          <p:cNvSpPr>
            <a:spLocks noGrp="1"/>
          </p:cNvSpPr>
          <p:nvPr>
            <p:ph type="dt" sz="half" idx="10"/>
          </p:nvPr>
        </p:nvSpPr>
        <p:spPr/>
        <p:txBody>
          <a:bodyPr/>
          <a:lstStyle/>
          <a:p>
            <a:fld id="{4E8B3530-CCC4-46BB-ACDC-9623C623D9F6}" type="datetimeFigureOut">
              <a:rPr lang="en-US" smtClean="0"/>
              <a:t>3/5/2024</a:t>
            </a:fld>
            <a:endParaRPr lang="en-US"/>
          </a:p>
        </p:txBody>
      </p:sp>
      <p:sp>
        <p:nvSpPr>
          <p:cNvPr id="6" name="Footer Placeholder 5">
            <a:extLst>
              <a:ext uri="{FF2B5EF4-FFF2-40B4-BE49-F238E27FC236}">
                <a16:creationId xmlns:a16="http://schemas.microsoft.com/office/drawing/2014/main" id="{C3078EE8-9FF0-4ED7-BB04-E84A01F87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55D14-6903-4991-9468-BF1E61BADF8F}"/>
              </a:ext>
            </a:extLst>
          </p:cNvPr>
          <p:cNvSpPr>
            <a:spLocks noGrp="1"/>
          </p:cNvSpPr>
          <p:nvPr>
            <p:ph type="sldNum" sz="quarter" idx="12"/>
          </p:nvPr>
        </p:nvSpPr>
        <p:spPr/>
        <p:txBody>
          <a:bodyPr/>
          <a:lstStyle/>
          <a:p>
            <a:fld id="{0BAD78F4-1301-44B4-91EA-B2B545B1A6C4}" type="slidenum">
              <a:rPr lang="en-US" smtClean="0"/>
              <a:t>‹#›</a:t>
            </a:fld>
            <a:endParaRPr lang="en-US"/>
          </a:p>
        </p:txBody>
      </p:sp>
    </p:spTree>
    <p:extLst>
      <p:ext uri="{BB962C8B-B14F-4D97-AF65-F5344CB8AC3E}">
        <p14:creationId xmlns:p14="http://schemas.microsoft.com/office/powerpoint/2010/main" val="292470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ECE3B-2777-405E-B872-F085E8AF4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737C74-0E22-460C-9E25-0A18FF0D7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783EE-39FA-42A7-BD28-40A258C0C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B3530-CCC4-46BB-ACDC-9623C623D9F6}" type="datetimeFigureOut">
              <a:rPr lang="en-US" smtClean="0"/>
              <a:t>3/5/2024</a:t>
            </a:fld>
            <a:endParaRPr lang="en-US"/>
          </a:p>
        </p:txBody>
      </p:sp>
      <p:sp>
        <p:nvSpPr>
          <p:cNvPr id="5" name="Footer Placeholder 4">
            <a:extLst>
              <a:ext uri="{FF2B5EF4-FFF2-40B4-BE49-F238E27FC236}">
                <a16:creationId xmlns:a16="http://schemas.microsoft.com/office/drawing/2014/main" id="{06E3684F-7441-4646-B317-175680FE2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47EC38-16C0-4AEC-A1B4-2339814E7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D78F4-1301-44B4-91EA-B2B545B1A6C4}" type="slidenum">
              <a:rPr lang="en-US" smtClean="0"/>
              <a:t>‹#›</a:t>
            </a:fld>
            <a:endParaRPr lang="en-US"/>
          </a:p>
        </p:txBody>
      </p:sp>
    </p:spTree>
    <p:extLst>
      <p:ext uri="{BB962C8B-B14F-4D97-AF65-F5344CB8AC3E}">
        <p14:creationId xmlns:p14="http://schemas.microsoft.com/office/powerpoint/2010/main" val="292314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image" Target="../media/image11.tmp"/><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7.tmp"/><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tmp"/><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tmp"/><Relationship Id="rId7" Type="http://schemas.openxmlformats.org/officeDocument/2006/relationships/image" Target="../media/image21.tm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tmp"/><Relationship Id="rId11" Type="http://schemas.openxmlformats.org/officeDocument/2006/relationships/image" Target="../media/image25.png"/><Relationship Id="rId5" Type="http://schemas.openxmlformats.org/officeDocument/2006/relationships/image" Target="../media/image14.tmp"/><Relationship Id="rId10" Type="http://schemas.openxmlformats.org/officeDocument/2006/relationships/image" Target="../media/image24.tmp"/><Relationship Id="rId4" Type="http://schemas.openxmlformats.org/officeDocument/2006/relationships/image" Target="../media/image4.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melj.tuna@fznh.ukim.edu.mk" TargetMode="External"/><Relationship Id="rId2" Type="http://schemas.openxmlformats.org/officeDocument/2006/relationships/hyperlink" Target="mailto:ana.Simonovska@fznh.ukim.edu.mk"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seerural.org/wp-content/uploads/2023/01/Enabling-functional-and-integrated-akis-systems-in-the-western-Balkans.pdf" TargetMode="External"/><Relationship Id="rId4" Type="http://schemas.openxmlformats.org/officeDocument/2006/relationships/hyperlink" Target="mailto:gjdragan@fznh.ukim.edu.m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BCCC-F9C6-4CE8-A6DA-C13F13EECA57}"/>
              </a:ext>
            </a:extLst>
          </p:cNvPr>
          <p:cNvSpPr>
            <a:spLocks noGrp="1"/>
          </p:cNvSpPr>
          <p:nvPr>
            <p:ph type="ctrTitle"/>
          </p:nvPr>
        </p:nvSpPr>
        <p:spPr>
          <a:xfrm>
            <a:off x="801188" y="1189657"/>
            <a:ext cx="10522593" cy="2387600"/>
          </a:xfrm>
        </p:spPr>
        <p:txBody>
          <a:bodyPr>
            <a:normAutofit/>
          </a:bodyPr>
          <a:lstStyle/>
          <a:p>
            <a:pPr>
              <a:spcAft>
                <a:spcPts val="2400"/>
              </a:spcAft>
            </a:pPr>
            <a:r>
              <a:rPr lang="mk-MK" sz="4000" b="1" dirty="0" smtClean="0">
                <a:solidFill>
                  <a:srgbClr val="FFC000"/>
                </a:solidFill>
                <a:latin typeface="Dosis ExtraLight"/>
              </a:rPr>
              <a:t>Систем на знаење и иновации во земјоделството </a:t>
            </a:r>
            <a:r>
              <a:rPr lang="en-US" sz="600" b="1" dirty="0" smtClean="0">
                <a:solidFill>
                  <a:srgbClr val="FFC000"/>
                </a:solidFill>
                <a:latin typeface="Dosis ExtraLight"/>
              </a:rPr>
              <a:t/>
            </a:r>
            <a:br>
              <a:rPr lang="en-US" sz="600" b="1" dirty="0" smtClean="0">
                <a:solidFill>
                  <a:srgbClr val="FFC000"/>
                </a:solidFill>
                <a:latin typeface="Dosis ExtraLight"/>
              </a:rPr>
            </a:br>
            <a:r>
              <a:rPr lang="mk-MK" sz="600" b="1" dirty="0" smtClean="0">
                <a:solidFill>
                  <a:srgbClr val="FFC000"/>
                </a:solidFill>
                <a:latin typeface="Pontano Sans"/>
              </a:rPr>
              <a:t/>
            </a:r>
            <a:br>
              <a:rPr lang="mk-MK" sz="600" b="1" dirty="0" smtClean="0">
                <a:solidFill>
                  <a:srgbClr val="FFC000"/>
                </a:solidFill>
                <a:latin typeface="Pontano Sans"/>
              </a:rPr>
            </a:br>
            <a:r>
              <a:rPr lang="en-US" sz="600" b="1" dirty="0" smtClean="0">
                <a:solidFill>
                  <a:srgbClr val="FFC000"/>
                </a:solidFill>
                <a:latin typeface="Pontano Sans"/>
              </a:rPr>
              <a:t/>
            </a:r>
            <a:br>
              <a:rPr lang="en-US" sz="600" b="1" dirty="0" smtClean="0">
                <a:solidFill>
                  <a:srgbClr val="FFC000"/>
                </a:solidFill>
                <a:latin typeface="Pontano Sans"/>
              </a:rPr>
            </a:br>
            <a:r>
              <a:rPr lang="en-US" sz="2400" b="1" dirty="0" smtClean="0">
                <a:solidFill>
                  <a:srgbClr val="FFC000"/>
                </a:solidFill>
                <a:latin typeface="Pontano Sans"/>
              </a:rPr>
              <a:t>Agriculture Knowledge and Innovation System – AKIS</a:t>
            </a:r>
            <a:endParaRPr lang="en-US" sz="2400" b="1" dirty="0">
              <a:solidFill>
                <a:srgbClr val="FFC000"/>
              </a:solidFill>
              <a:latin typeface="Pontano Sans"/>
            </a:endParaRPr>
          </a:p>
        </p:txBody>
      </p:sp>
      <p:sp>
        <p:nvSpPr>
          <p:cNvPr id="4" name="Subtitle 2">
            <a:extLst>
              <a:ext uri="{FF2B5EF4-FFF2-40B4-BE49-F238E27FC236}">
                <a16:creationId xmlns:a16="http://schemas.microsoft.com/office/drawing/2014/main" id="{11F57ABA-D0D0-4275-877F-A6264B85E096}"/>
              </a:ext>
            </a:extLst>
          </p:cNvPr>
          <p:cNvSpPr txBox="1">
            <a:spLocks/>
          </p:cNvSpPr>
          <p:nvPr/>
        </p:nvSpPr>
        <p:spPr>
          <a:xfrm>
            <a:off x="1236483" y="4145205"/>
            <a:ext cx="9866812" cy="8278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mk-MK" sz="2000" dirty="0" smtClean="0">
                <a:solidFill>
                  <a:schemeClr val="bg1">
                    <a:lumMod val="50000"/>
                  </a:schemeClr>
                </a:solidFill>
                <a:latin typeface="Pontano Sans"/>
                <a:ea typeface="Pontano Sans"/>
                <a:cs typeface="Pontano Sans"/>
              </a:rPr>
              <a:t>Ана Симоновска</a:t>
            </a:r>
            <a:endParaRPr lang="en-US" sz="2000" dirty="0" smtClean="0">
              <a:solidFill>
                <a:schemeClr val="bg1">
                  <a:lumMod val="50000"/>
                </a:schemeClr>
              </a:solidFill>
              <a:latin typeface="Pontano Sans"/>
              <a:ea typeface="Pontano Sans"/>
              <a:cs typeface="Pontano Sans"/>
            </a:endParaRPr>
          </a:p>
          <a:p>
            <a:pPr>
              <a:lnSpc>
                <a:spcPct val="100000"/>
              </a:lnSpc>
              <a:spcBef>
                <a:spcPts val="0"/>
              </a:spcBef>
            </a:pPr>
            <a:endParaRPr lang="ru-RU" sz="2000" dirty="0">
              <a:solidFill>
                <a:schemeClr val="bg1">
                  <a:lumMod val="50000"/>
                </a:schemeClr>
              </a:solidFill>
              <a:latin typeface="Pontano Sans"/>
              <a:ea typeface="Pontano Sans"/>
              <a:cs typeface="Pontano Sans"/>
            </a:endParaRPr>
          </a:p>
          <a:p>
            <a:pPr>
              <a:lnSpc>
                <a:spcPct val="100000"/>
              </a:lnSpc>
              <a:spcBef>
                <a:spcPts val="0"/>
              </a:spcBef>
            </a:pPr>
            <a:r>
              <a:rPr lang="ru-RU" sz="1800" b="1" dirty="0">
                <a:solidFill>
                  <a:srgbClr val="92D050"/>
                </a:solidFill>
                <a:latin typeface="Pontano Sans"/>
                <a:ea typeface="Pontano Sans"/>
                <a:cs typeface="Pontano Sans"/>
              </a:rPr>
              <a:t>Факултет за земјоделски науки и храна – </a:t>
            </a:r>
            <a:r>
              <a:rPr lang="ru-RU" sz="1800" b="1" dirty="0" smtClean="0">
                <a:solidFill>
                  <a:srgbClr val="92D050"/>
                </a:solidFill>
                <a:latin typeface="Pontano Sans"/>
                <a:ea typeface="Pontano Sans"/>
                <a:cs typeface="Pontano Sans"/>
              </a:rPr>
              <a:t>Скопје</a:t>
            </a:r>
            <a:endParaRPr lang="en-US" sz="1800" b="1" dirty="0" smtClean="0">
              <a:solidFill>
                <a:srgbClr val="92D050"/>
              </a:solidFill>
              <a:latin typeface="Pontano Sans"/>
              <a:ea typeface="Pontano Sans"/>
              <a:cs typeface="Pontano Sans"/>
            </a:endParaRPr>
          </a:p>
          <a:p>
            <a:pPr>
              <a:lnSpc>
                <a:spcPct val="100000"/>
              </a:lnSpc>
              <a:spcBef>
                <a:spcPts val="0"/>
              </a:spcBef>
            </a:pPr>
            <a:r>
              <a:rPr lang="ru-RU" sz="1800" b="1" dirty="0" smtClean="0">
                <a:solidFill>
                  <a:srgbClr val="92D050"/>
                </a:solidFill>
                <a:latin typeface="Pontano Sans"/>
                <a:ea typeface="Pontano Sans"/>
                <a:cs typeface="Pontano Sans"/>
              </a:rPr>
              <a:t>Здружение </a:t>
            </a:r>
            <a:r>
              <a:rPr lang="ru-RU" sz="1800" b="1" dirty="0">
                <a:solidFill>
                  <a:srgbClr val="92D050"/>
                </a:solidFill>
                <a:latin typeface="Pontano Sans"/>
                <a:ea typeface="Pontano Sans"/>
                <a:cs typeface="Pontano Sans"/>
              </a:rPr>
              <a:t>на агроекономистите на </a:t>
            </a:r>
            <a:r>
              <a:rPr lang="ru-RU" sz="1800" b="1" dirty="0" smtClean="0">
                <a:solidFill>
                  <a:srgbClr val="92D050"/>
                </a:solidFill>
                <a:latin typeface="Pontano Sans"/>
                <a:ea typeface="Pontano Sans"/>
                <a:cs typeface="Pontano Sans"/>
              </a:rPr>
              <a:t>Република Северна </a:t>
            </a:r>
            <a:r>
              <a:rPr lang="ru-RU" sz="1800" b="1" dirty="0">
                <a:solidFill>
                  <a:srgbClr val="92D050"/>
                </a:solidFill>
                <a:latin typeface="Pontano Sans"/>
                <a:ea typeface="Pontano Sans"/>
                <a:cs typeface="Pontano Sans"/>
              </a:rPr>
              <a:t>Македонија</a:t>
            </a:r>
            <a:endParaRPr lang="en-US" sz="1800" b="1" dirty="0">
              <a:solidFill>
                <a:srgbClr val="92D050"/>
              </a:solidFill>
              <a:latin typeface="Pontano Sans"/>
              <a:ea typeface="Pontano Sans"/>
              <a:cs typeface="Pontano Sans"/>
            </a:endParaRPr>
          </a:p>
          <a:p>
            <a:pPr>
              <a:lnSpc>
                <a:spcPct val="100000"/>
              </a:lnSpc>
              <a:spcBef>
                <a:spcPts val="0"/>
              </a:spcBef>
            </a:pPr>
            <a:endParaRPr lang="mk-MK" sz="2000" dirty="0">
              <a:solidFill>
                <a:schemeClr val="bg1">
                  <a:lumMod val="50000"/>
                </a:schemeClr>
              </a:solidFill>
              <a:latin typeface="Pontano Sans"/>
              <a:ea typeface="Pontano Sans"/>
              <a:cs typeface="Pontano Sans"/>
            </a:endParaRPr>
          </a:p>
          <a:p>
            <a:pPr>
              <a:lnSpc>
                <a:spcPct val="100000"/>
              </a:lnSpc>
            </a:pPr>
            <a:endParaRPr lang="en-US" sz="2000" dirty="0"/>
          </a:p>
        </p:txBody>
      </p:sp>
      <p:sp>
        <p:nvSpPr>
          <p:cNvPr id="5" name="Subtitle 2">
            <a:extLst>
              <a:ext uri="{FF2B5EF4-FFF2-40B4-BE49-F238E27FC236}">
                <a16:creationId xmlns:a16="http://schemas.microsoft.com/office/drawing/2014/main" id="{11F57ABA-D0D0-4275-877F-A6264B85E096}"/>
              </a:ext>
            </a:extLst>
          </p:cNvPr>
          <p:cNvSpPr txBox="1">
            <a:spLocks/>
          </p:cNvSpPr>
          <p:nvPr/>
        </p:nvSpPr>
        <p:spPr>
          <a:xfrm>
            <a:off x="549562" y="6022630"/>
            <a:ext cx="11240654" cy="7928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smtClean="0">
                <a:solidFill>
                  <a:schemeClr val="bg1">
                    <a:lumMod val="65000"/>
                  </a:schemeClr>
                </a:solidFill>
                <a:latin typeface="Pontano Sans"/>
              </a:rPr>
              <a:t>5 </a:t>
            </a:r>
            <a:r>
              <a:rPr lang="mk-MK" sz="1600" dirty="0" smtClean="0">
                <a:solidFill>
                  <a:schemeClr val="bg1">
                    <a:lumMod val="65000"/>
                  </a:schemeClr>
                </a:solidFill>
                <a:latin typeface="Pontano Sans"/>
              </a:rPr>
              <a:t>март, 2024 година</a:t>
            </a:r>
          </a:p>
          <a:p>
            <a:r>
              <a:rPr lang="mk-MK" sz="1600" dirty="0" smtClean="0">
                <a:solidFill>
                  <a:schemeClr val="bg1">
                    <a:lumMod val="65000"/>
                  </a:schemeClr>
                </a:solidFill>
                <a:latin typeface="Pontano Sans"/>
              </a:rPr>
              <a:t>Скопје, Клуб на пратеници</a:t>
            </a:r>
            <a:endParaRPr lang="en-US" sz="1600" dirty="0">
              <a:solidFill>
                <a:schemeClr val="bg1">
                  <a:lumMod val="65000"/>
                </a:schemeClr>
              </a:solidFill>
              <a:latin typeface="Pontano Sans"/>
            </a:endParaRPr>
          </a:p>
        </p:txBody>
      </p:sp>
      <p:sp>
        <p:nvSpPr>
          <p:cNvPr id="3" name="Rectangle 2"/>
          <p:cNvSpPr/>
          <p:nvPr/>
        </p:nvSpPr>
        <p:spPr>
          <a:xfrm>
            <a:off x="3021697" y="967984"/>
            <a:ext cx="6268704" cy="369332"/>
          </a:xfrm>
          <a:prstGeom prst="rect">
            <a:avLst/>
          </a:prstGeom>
        </p:spPr>
        <p:txBody>
          <a:bodyPr wrap="none">
            <a:spAutoFit/>
          </a:bodyPr>
          <a:lstStyle/>
          <a:p>
            <a:r>
              <a:rPr lang="mk-MK" b="1" dirty="0" smtClean="0">
                <a:solidFill>
                  <a:schemeClr val="bg1">
                    <a:lumMod val="65000"/>
                  </a:schemeClr>
                </a:solidFill>
                <a:latin typeface="Pontano Sans"/>
              </a:rPr>
              <a:t>Национална конвенција за Европската Унија на РСМ </a:t>
            </a:r>
            <a:endParaRPr lang="mk-MK" b="1" dirty="0">
              <a:solidFill>
                <a:schemeClr val="bg1">
                  <a:lumMod val="65000"/>
                </a:schemeClr>
              </a:solidFill>
              <a:latin typeface="Pontano Sans"/>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443" y="270028"/>
            <a:ext cx="5784081" cy="571550"/>
          </a:xfrm>
          <a:prstGeom prst="rect">
            <a:avLst/>
          </a:prstGeom>
        </p:spPr>
      </p:pic>
    </p:spTree>
    <p:extLst>
      <p:ext uri="{BB962C8B-B14F-4D97-AF65-F5344CB8AC3E}">
        <p14:creationId xmlns:p14="http://schemas.microsoft.com/office/powerpoint/2010/main" val="4010679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Clipping"/>
          <p:cNvPicPr>
            <a:picLocks noChangeAspect="1"/>
          </p:cNvPicPr>
          <p:nvPr/>
        </p:nvPicPr>
        <p:blipFill rotWithShape="1">
          <a:blip r:embed="rId3">
            <a:extLst>
              <a:ext uri="{28A0092B-C50C-407E-A947-70E740481C1C}">
                <a14:useLocalDpi xmlns:a14="http://schemas.microsoft.com/office/drawing/2010/main" val="0"/>
              </a:ext>
            </a:extLst>
          </a:blip>
          <a:srcRect l="3368" t="4792" r="2338" b="2168"/>
          <a:stretch/>
        </p:blipFill>
        <p:spPr>
          <a:xfrm>
            <a:off x="3836533" y="4728450"/>
            <a:ext cx="1127273" cy="975221"/>
          </a:xfrm>
          <a:prstGeom prst="rect">
            <a:avLst/>
          </a:prstGeom>
        </p:spPr>
      </p:pic>
      <p:pic>
        <p:nvPicPr>
          <p:cNvPr id="13" name="Picture 12" descr="Screen Clipping"/>
          <p:cNvPicPr>
            <a:picLocks noChangeAspect="1"/>
          </p:cNvPicPr>
          <p:nvPr/>
        </p:nvPicPr>
        <p:blipFill rotWithShape="1">
          <a:blip r:embed="rId4">
            <a:extLst>
              <a:ext uri="{28A0092B-C50C-407E-A947-70E740481C1C}">
                <a14:useLocalDpi xmlns:a14="http://schemas.microsoft.com/office/drawing/2010/main" val="0"/>
              </a:ext>
            </a:extLst>
          </a:blip>
          <a:srcRect t="5280"/>
          <a:stretch/>
        </p:blipFill>
        <p:spPr>
          <a:xfrm>
            <a:off x="2222711" y="1730181"/>
            <a:ext cx="3142750" cy="1637127"/>
          </a:xfrm>
          <a:prstGeom prst="rect">
            <a:avLst/>
          </a:prstGeom>
        </p:spPr>
      </p:pic>
      <p:pic>
        <p:nvPicPr>
          <p:cNvPr id="50" name="Picture 49"/>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27927" y="4081004"/>
            <a:ext cx="479245" cy="479245"/>
          </a:xfrm>
          <a:prstGeom prst="rect">
            <a:avLst/>
          </a:prstGeom>
        </p:spPr>
      </p:pic>
      <p:sp>
        <p:nvSpPr>
          <p:cNvPr id="9" name="Rectangle 180"/>
          <p:cNvSpPr>
            <a:spLocks noChangeArrowheads="1"/>
          </p:cNvSpPr>
          <p:nvPr/>
        </p:nvSpPr>
        <p:spPr bwMode="auto">
          <a:xfrm>
            <a:off x="692785" y="126754"/>
            <a:ext cx="4685100" cy="555316"/>
          </a:xfrm>
          <a:prstGeom prst="rect">
            <a:avLst/>
          </a:prstGeom>
          <a:solidFill>
            <a:srgbClr val="7030A0"/>
          </a:solidFill>
          <a:ln>
            <a:noFill/>
          </a:ln>
          <a:extLst>
            <a:ext uri="{909E8E84-426E-40dd-AFC4-6F175D3DCCD1}"/>
            <a:ext uri="{91240B29-F687-4f45-9708-019B960494DF}"/>
          </a:extLst>
        </p:spPr>
        <p:txBody>
          <a:bodyPr wrap="square" lIns="12862" tIns="6431" rIns="12862" bIns="6431" anchor="ctr">
            <a:spAutoFit/>
          </a:bodyPr>
          <a:lstStyle/>
          <a:p>
            <a:pPr algn="ctr">
              <a:defRPr/>
            </a:pPr>
            <a:endParaRPr lang="en-US" sz="384" b="1" dirty="0">
              <a:ln>
                <a:solidFill>
                  <a:schemeClr val="bg1"/>
                </a:solidFill>
              </a:ln>
              <a:solidFill>
                <a:srgbClr val="FFFFFF"/>
              </a:solidFill>
              <a:latin typeface="Arial" pitchFamily="34" charset="0"/>
              <a:ea typeface="ＭＳ Ｐゴシック" charset="0"/>
              <a:cs typeface="Arial" pitchFamily="34" charset="0"/>
            </a:endParaRPr>
          </a:p>
          <a:p>
            <a:pPr algn="ctr">
              <a:defRPr/>
            </a:pPr>
            <a:r>
              <a:rPr lang="en-US" sz="961"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Agriculture Knowledge and Innovation System (AKIS)</a:t>
            </a:r>
          </a:p>
          <a:p>
            <a:pPr algn="ctr">
              <a:defRPr/>
            </a:pPr>
            <a:r>
              <a:rPr lang="en-US" sz="1538"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Groups for Farmers-led Interactive Innovation</a:t>
            </a:r>
          </a:p>
          <a:p>
            <a:pPr algn="ctr">
              <a:defRPr/>
            </a:pPr>
            <a:endParaRPr lang="en-US" sz="192"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a:p>
            <a:pPr algn="ctr">
              <a:defRPr/>
            </a:pPr>
            <a:endParaRPr lang="en-US" sz="449"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p:txBody>
      </p:sp>
      <p:sp>
        <p:nvSpPr>
          <p:cNvPr id="18" name="Control 97"/>
          <p:cNvSpPr>
            <a:spLocks noChangeArrowheads="1" noChangeShapeType="1"/>
          </p:cNvSpPr>
          <p:nvPr/>
        </p:nvSpPr>
        <p:spPr bwMode="auto">
          <a:xfrm>
            <a:off x="9371822" y="7185760"/>
            <a:ext cx="217468" cy="48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ltLang="en-US" sz="288"/>
          </a:p>
        </p:txBody>
      </p:sp>
      <p:sp>
        <p:nvSpPr>
          <p:cNvPr id="114" name="Text Box 16"/>
          <p:cNvSpPr txBox="1">
            <a:spLocks noChangeArrowheads="1"/>
          </p:cNvSpPr>
          <p:nvPr/>
        </p:nvSpPr>
        <p:spPr bwMode="auto">
          <a:xfrm>
            <a:off x="700709" y="5738771"/>
            <a:ext cx="1598541" cy="636380"/>
          </a:xfrm>
          <a:prstGeom prst="rect">
            <a:avLst/>
          </a:prstGeom>
          <a:solidFill>
            <a:srgbClr val="7030A0"/>
          </a:solidFill>
          <a:ln w="38100" cap="flat" cmpd="sng" algn="ctr">
            <a:noFill/>
            <a:prstDash val="solid"/>
            <a:round/>
            <a:headEnd type="none" w="med" len="med"/>
            <a:tailEnd type="none" w="med" len="med"/>
          </a:ln>
        </p:spPr>
        <p:txBody>
          <a:bodyPr lIns="146505" tIns="73252" rIns="146505" bIns="146505" spcCol="914400"/>
          <a:lstStyle/>
          <a:p>
            <a:pPr marL="80110" indent="-80110">
              <a:spcBef>
                <a:spcPct val="50000"/>
              </a:spcBef>
              <a:defRPr/>
            </a:pPr>
            <a:r>
              <a:rPr lang="en-US" sz="609" b="1" dirty="0">
                <a:solidFill>
                  <a:srgbClr val="FFFFFF"/>
                </a:solidFill>
                <a:latin typeface="Arial" pitchFamily="34" charset="0"/>
                <a:ea typeface="ＭＳ Ｐゴシック" pitchFamily="-111" charset="-128"/>
                <a:cs typeface="Arial" pitchFamily="34" charset="0"/>
              </a:rPr>
              <a:t>Acknowledgments</a:t>
            </a:r>
          </a:p>
          <a:p>
            <a:pPr algn="just">
              <a:spcBef>
                <a:spcPts val="269"/>
              </a:spcBef>
              <a:defRPr/>
            </a:pPr>
            <a:r>
              <a:rPr lang="en-GB" sz="449" dirty="0">
                <a:solidFill>
                  <a:schemeClr val="bg1"/>
                </a:solidFill>
                <a:latin typeface="Arial" pitchFamily="34" charset="0"/>
                <a:cs typeface="Arial" pitchFamily="34" charset="0"/>
              </a:rPr>
              <a:t>The information material was prepared as a result of the SWG-BMEL project “</a:t>
            </a:r>
            <a:r>
              <a:rPr lang="en-GB" sz="449" dirty="0">
                <a:solidFill>
                  <a:schemeClr val="bg1"/>
                </a:solidFill>
              </a:rPr>
              <a:t>Germany - Western Balkans Agricultural Policy Dialogue (APD-WB): AKIS component</a:t>
            </a:r>
            <a:r>
              <a:rPr lang="en-GB" sz="449" dirty="0">
                <a:solidFill>
                  <a:schemeClr val="bg1"/>
                </a:solidFill>
                <a:latin typeface="Arial" pitchFamily="34" charset="0"/>
                <a:cs typeface="Arial" pitchFamily="34" charset="0"/>
              </a:rPr>
              <a:t>”. </a:t>
            </a:r>
          </a:p>
          <a:p>
            <a:pPr algn="just">
              <a:spcBef>
                <a:spcPts val="269"/>
              </a:spcBef>
              <a:defRPr/>
            </a:pPr>
            <a:r>
              <a:rPr lang="en-GB" sz="449" dirty="0">
                <a:solidFill>
                  <a:schemeClr val="bg1"/>
                </a:solidFill>
                <a:latin typeface="Arial" pitchFamily="34" charset="0"/>
                <a:cs typeface="Arial" pitchFamily="34" charset="0"/>
              </a:rPr>
              <a:t>The opinions expressed here are ours only.</a:t>
            </a:r>
          </a:p>
        </p:txBody>
      </p:sp>
      <p:sp>
        <p:nvSpPr>
          <p:cNvPr id="115" name="TextBox 114"/>
          <p:cNvSpPr txBox="1"/>
          <p:nvPr/>
        </p:nvSpPr>
        <p:spPr>
          <a:xfrm>
            <a:off x="698362" y="6403638"/>
            <a:ext cx="1600889" cy="354053"/>
          </a:xfrm>
          <a:prstGeom prst="rect">
            <a:avLst/>
          </a:prstGeom>
          <a:solidFill>
            <a:srgbClr val="CDCDFF"/>
          </a:solidFill>
          <a:ln w="38100">
            <a:noFill/>
            <a:round/>
            <a:headEnd/>
            <a:tailEnd/>
          </a:ln>
        </p:spPr>
        <p:txBody>
          <a:bodyPr lIns="146505" tIns="73252" rIns="146505" bIns="146505"/>
          <a:lstStyle/>
          <a:p>
            <a:pPr algn="ctr">
              <a:tabLst>
                <a:tab pos="80110" algn="l"/>
              </a:tabLst>
              <a:defRPr/>
            </a:pPr>
            <a:r>
              <a:rPr lang="en-GB" sz="384" b="1" dirty="0">
                <a:cs typeface="Arial" charset="0"/>
              </a:rPr>
              <a:t>Authors: </a:t>
            </a:r>
          </a:p>
          <a:p>
            <a:pPr algn="ctr">
              <a:tabLst>
                <a:tab pos="80110" algn="l"/>
              </a:tabLst>
              <a:defRPr/>
            </a:pPr>
            <a:r>
              <a:rPr lang="en-GB" sz="384" b="1" dirty="0">
                <a:cs typeface="Arial" charset="0"/>
              </a:rPr>
              <a:t>Ana Simonovska </a:t>
            </a:r>
            <a:r>
              <a:rPr lang="en-GB" sz="384" dirty="0">
                <a:cs typeface="Arial" charset="0"/>
              </a:rPr>
              <a:t>ana.simonovska@fznh.ukim.edu.mk</a:t>
            </a:r>
          </a:p>
          <a:p>
            <a:pPr algn="ctr">
              <a:tabLst>
                <a:tab pos="80110" algn="l"/>
              </a:tabLst>
              <a:defRPr/>
            </a:pPr>
            <a:r>
              <a:rPr lang="en-GB" sz="384" b="1" dirty="0">
                <a:cs typeface="Arial" charset="0"/>
              </a:rPr>
              <a:t>Emelj Tuna</a:t>
            </a:r>
            <a:r>
              <a:rPr lang="en-GB" sz="384" dirty="0">
                <a:cs typeface="Arial" charset="0"/>
              </a:rPr>
              <a:t> emelj.tuna@fznh.ukim.edu.mk</a:t>
            </a:r>
          </a:p>
          <a:p>
            <a:pPr algn="ctr">
              <a:tabLst>
                <a:tab pos="80110" algn="l"/>
              </a:tabLst>
              <a:defRPr/>
            </a:pPr>
            <a:r>
              <a:rPr lang="en-GB" sz="384" b="1" dirty="0">
                <a:cs typeface="Arial" charset="0"/>
              </a:rPr>
              <a:t>Dragan Gjoshevski</a:t>
            </a:r>
            <a:r>
              <a:rPr lang="en-GB" sz="384" dirty="0">
                <a:cs typeface="Arial" charset="0"/>
              </a:rPr>
              <a:t> gjdragan@fznh.ukim.edu.mk</a:t>
            </a:r>
            <a:endParaRPr lang="en-US" sz="384" dirty="0">
              <a:cs typeface="Arial" charset="0"/>
            </a:endParaRPr>
          </a:p>
        </p:txBody>
      </p:sp>
      <p:pic>
        <p:nvPicPr>
          <p:cNvPr id="116" name="Picture 8" descr="Logo&#10;&#10;Description automatically generated"/>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297471" y="6089731"/>
            <a:ext cx="816404" cy="34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descr="Screen Clipping"/>
          <p:cNvPicPr>
            <a:picLocks noChangeAspect="1"/>
          </p:cNvPicPr>
          <p:nvPr/>
        </p:nvPicPr>
        <p:blipFill rotWithShape="1">
          <a:blip r:embed="rId8">
            <a:extLst>
              <a:ext uri="{28A0092B-C50C-407E-A947-70E740481C1C}">
                <a14:useLocalDpi xmlns:a14="http://schemas.microsoft.com/office/drawing/2010/main" val="0"/>
              </a:ext>
            </a:extLst>
          </a:blip>
          <a:srcRect l="2840" r="17433" b="78900"/>
          <a:stretch/>
        </p:blipFill>
        <p:spPr>
          <a:xfrm>
            <a:off x="2321125" y="5854245"/>
            <a:ext cx="891237" cy="790783"/>
          </a:xfrm>
          <a:prstGeom prst="rect">
            <a:avLst/>
          </a:prstGeom>
        </p:spPr>
      </p:pic>
      <p:pic>
        <p:nvPicPr>
          <p:cNvPr id="118" name="Picture 117" descr="Screen Clipping"/>
          <p:cNvPicPr>
            <a:picLocks noChangeAspect="1"/>
          </p:cNvPicPr>
          <p:nvPr/>
        </p:nvPicPr>
        <p:blipFill rotWithShape="1">
          <a:blip r:embed="rId8">
            <a:extLst>
              <a:ext uri="{28A0092B-C50C-407E-A947-70E740481C1C}">
                <a14:useLocalDpi xmlns:a14="http://schemas.microsoft.com/office/drawing/2010/main" val="0"/>
              </a:ext>
            </a:extLst>
          </a:blip>
          <a:srcRect l="15047" t="54147" r="18795" b="35072"/>
          <a:stretch/>
        </p:blipFill>
        <p:spPr>
          <a:xfrm>
            <a:off x="4190586" y="6460612"/>
            <a:ext cx="394749" cy="215687"/>
          </a:xfrm>
          <a:prstGeom prst="rect">
            <a:avLst/>
          </a:prstGeom>
        </p:spPr>
      </p:pic>
      <p:pic>
        <p:nvPicPr>
          <p:cNvPr id="119" name="Picture 118" descr="Screen Clipping"/>
          <p:cNvPicPr>
            <a:picLocks noChangeAspect="1"/>
          </p:cNvPicPr>
          <p:nvPr/>
        </p:nvPicPr>
        <p:blipFill rotWithShape="1">
          <a:blip r:embed="rId8">
            <a:extLst>
              <a:ext uri="{28A0092B-C50C-407E-A947-70E740481C1C}">
                <a14:useLocalDpi xmlns:a14="http://schemas.microsoft.com/office/drawing/2010/main" val="0"/>
              </a:ext>
            </a:extLst>
          </a:blip>
          <a:srcRect l="18093" t="41759" r="17843" b="47873"/>
          <a:stretch/>
        </p:blipFill>
        <p:spPr>
          <a:xfrm>
            <a:off x="4125473" y="5854245"/>
            <a:ext cx="524975" cy="284870"/>
          </a:xfrm>
          <a:prstGeom prst="rect">
            <a:avLst/>
          </a:prstGeom>
        </p:spPr>
      </p:pic>
      <p:pic>
        <p:nvPicPr>
          <p:cNvPr id="120" name="Picture 119" descr="Screen Clipping"/>
          <p:cNvPicPr>
            <a:picLocks noChangeAspect="1"/>
          </p:cNvPicPr>
          <p:nvPr/>
        </p:nvPicPr>
        <p:blipFill rotWithShape="1">
          <a:blip r:embed="rId8">
            <a:extLst>
              <a:ext uri="{28A0092B-C50C-407E-A947-70E740481C1C}">
                <a14:useLocalDpi xmlns:a14="http://schemas.microsoft.com/office/drawing/2010/main" val="0"/>
              </a:ext>
            </a:extLst>
          </a:blip>
          <a:srcRect l="32784" t="81568" r="21169" b="2096"/>
          <a:stretch/>
        </p:blipFill>
        <p:spPr>
          <a:xfrm>
            <a:off x="4698280" y="5851702"/>
            <a:ext cx="667182" cy="793586"/>
          </a:xfrm>
          <a:prstGeom prst="rect">
            <a:avLst/>
          </a:prstGeom>
        </p:spPr>
      </p:pic>
      <p:cxnSp>
        <p:nvCxnSpPr>
          <p:cNvPr id="133" name="Straight Connector 132"/>
          <p:cNvCxnSpPr/>
          <p:nvPr/>
        </p:nvCxnSpPr>
        <p:spPr>
          <a:xfrm>
            <a:off x="2330271" y="5738771"/>
            <a:ext cx="3048961" cy="0"/>
          </a:xfrm>
          <a:prstGeom prst="line">
            <a:avLst/>
          </a:prstGeom>
          <a:ln w="76200">
            <a:solidFill>
              <a:srgbClr val="8439BD"/>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328709" y="6753622"/>
            <a:ext cx="3048961" cy="0"/>
          </a:xfrm>
          <a:prstGeom prst="line">
            <a:avLst/>
          </a:prstGeom>
          <a:ln w="76200">
            <a:solidFill>
              <a:srgbClr val="8439BD"/>
            </a:solidFill>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696969" y="743957"/>
            <a:ext cx="4685100" cy="418319"/>
          </a:xfrm>
          <a:prstGeom prst="rect">
            <a:avLst/>
          </a:prstGeom>
          <a:solidFill>
            <a:srgbClr val="CDCDFF"/>
          </a:solidFill>
          <a:ln>
            <a:noFill/>
            <a:headEnd/>
            <a:tailEnd/>
          </a:ln>
        </p:spPr>
        <p:style>
          <a:lnRef idx="1">
            <a:schemeClr val="dk1"/>
          </a:lnRef>
          <a:fillRef idx="2">
            <a:schemeClr val="dk1"/>
          </a:fillRef>
          <a:effectRef idx="1">
            <a:schemeClr val="dk1"/>
          </a:effectRef>
          <a:fontRef idx="minor">
            <a:schemeClr val="dk1"/>
          </a:fontRef>
        </p:style>
        <p:txBody>
          <a:bodyPr lIns="146505" tIns="73252" rIns="146505" bIns="146505"/>
          <a:lstStyle/>
          <a:p>
            <a:pPr algn="ctr">
              <a:spcBef>
                <a:spcPct val="50000"/>
              </a:spcBef>
              <a:tabLst>
                <a:tab pos="80110" algn="l"/>
              </a:tabLst>
              <a:defRPr/>
            </a:pPr>
            <a:r>
              <a:rPr lang="en-US" sz="801" b="1" dirty="0">
                <a:effectLst>
                  <a:outerShdw blurRad="38100" dist="38100" dir="2700000" algn="tl">
                    <a:srgbClr val="000000">
                      <a:alpha val="43137"/>
                    </a:srgbClr>
                  </a:outerShdw>
                </a:effectLst>
                <a:latin typeface="Arial" charset="0"/>
                <a:cs typeface="Arial" charset="0"/>
              </a:rPr>
              <a:t>Agriculture Innovation</a:t>
            </a:r>
          </a:p>
          <a:p>
            <a:pPr algn="ctr">
              <a:spcBef>
                <a:spcPts val="269"/>
              </a:spcBef>
              <a:tabLst>
                <a:tab pos="80110" algn="l"/>
              </a:tabLst>
              <a:defRPr/>
            </a:pPr>
            <a:r>
              <a:rPr lang="en-GB" sz="288" dirty="0"/>
              <a:t>Can provide an opportunity for farmers to increase productivity while better managing natural resources.</a:t>
            </a:r>
          </a:p>
        </p:txBody>
      </p:sp>
      <p:grpSp>
        <p:nvGrpSpPr>
          <p:cNvPr id="33" name="Group 2"/>
          <p:cNvGrpSpPr>
            <a:grpSpLocks/>
          </p:cNvGrpSpPr>
          <p:nvPr/>
        </p:nvGrpSpPr>
        <p:grpSpPr bwMode="auto">
          <a:xfrm>
            <a:off x="692785" y="1730192"/>
            <a:ext cx="1462050" cy="3263537"/>
            <a:chOff x="108806460" y="108981810"/>
            <a:chExt cx="2743200" cy="4114555"/>
          </a:xfrm>
          <a:solidFill>
            <a:srgbClr val="7030A0"/>
          </a:solidFill>
        </p:grpSpPr>
        <p:sp>
          <p:nvSpPr>
            <p:cNvPr id="34" name="Rectangle 3" hidden="1"/>
            <p:cNvSpPr>
              <a:spLocks noChangeArrowheads="1"/>
            </p:cNvSpPr>
            <p:nvPr/>
          </p:nvSpPr>
          <p:spPr bwMode="auto">
            <a:xfrm>
              <a:off x="108806460" y="108981810"/>
              <a:ext cx="2743200" cy="2400300"/>
            </a:xfrm>
            <a:prstGeom prst="rect">
              <a:avLst/>
            </a:prstGeom>
            <a:grp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37" name="Text Box 6"/>
            <p:cNvSpPr txBox="1">
              <a:spLocks noChangeArrowheads="1"/>
            </p:cNvSpPr>
            <p:nvPr/>
          </p:nvSpPr>
          <p:spPr bwMode="auto">
            <a:xfrm>
              <a:off x="108806460" y="110098083"/>
              <a:ext cx="2743200" cy="2998282"/>
            </a:xfrm>
            <a:prstGeom prst="rect">
              <a:avLst/>
            </a:prstGeom>
            <a:grpFill/>
            <a:ln w="9525" algn="in">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9579" tIns="5860" rIns="59579" bIns="5860" numCol="1" anchor="t" anchorCtr="0" compatLnSpc="1">
              <a:prstTxWarp prst="textNoShape">
                <a:avLst/>
              </a:prstTxWarp>
            </a:bodyPr>
            <a:lstStyle/>
            <a:p>
              <a:pPr algn="just" defTabSz="146487" eaLnBrk="0" fontAlgn="base" hangingPunct="0">
                <a:spcBef>
                  <a:spcPct val="0"/>
                </a:spcBef>
                <a:spcAft>
                  <a:spcPts val="96"/>
                </a:spcAft>
              </a:pPr>
              <a:endParaRPr lang="en-GB" sz="705" dirty="0">
                <a:solidFill>
                  <a:schemeClr val="bg1"/>
                </a:solidFill>
                <a:latin typeface="Tw Cen MT" panose="020B0602020104020603" pitchFamily="34" charset="0"/>
              </a:endParaRPr>
            </a:p>
            <a:p>
              <a:pPr algn="just" defTabSz="146487" eaLnBrk="0" fontAlgn="base" hangingPunct="0">
                <a:spcBef>
                  <a:spcPct val="0"/>
                </a:spcBef>
                <a:spcAft>
                  <a:spcPts val="96"/>
                </a:spcAft>
              </a:pPr>
              <a:r>
                <a:rPr lang="en-GB" sz="705" dirty="0">
                  <a:solidFill>
                    <a:schemeClr val="bg1"/>
                  </a:solidFill>
                  <a:latin typeface="Tw Cen MT" panose="020B0602020104020603" pitchFamily="34" charset="0"/>
                </a:rPr>
                <a:t>Farmers’ knowledge and innovation are basic and important components of the research/development continuum. </a:t>
              </a:r>
            </a:p>
            <a:p>
              <a:pPr algn="just" defTabSz="146487" eaLnBrk="0" fontAlgn="base" hangingPunct="0">
                <a:spcBef>
                  <a:spcPct val="0"/>
                </a:spcBef>
                <a:spcAft>
                  <a:spcPts val="96"/>
                </a:spcAft>
              </a:pPr>
              <a:endParaRPr lang="en-US" sz="384" dirty="0">
                <a:solidFill>
                  <a:schemeClr val="bg1"/>
                </a:solidFill>
                <a:latin typeface="Tw Cen MT" panose="020B0602020104020603" pitchFamily="34" charset="0"/>
              </a:endParaRPr>
            </a:p>
            <a:p>
              <a:pPr algn="just" defTabSz="146487" eaLnBrk="0" fontAlgn="base" hangingPunct="0">
                <a:spcBef>
                  <a:spcPct val="0"/>
                </a:spcBef>
                <a:spcAft>
                  <a:spcPts val="96"/>
                </a:spcAft>
              </a:pPr>
              <a:r>
                <a:rPr lang="en-GB" sz="577" dirty="0">
                  <a:solidFill>
                    <a:schemeClr val="bg1"/>
                  </a:solidFill>
                  <a:latin typeface="Tw Cen MT" panose="020B0602020104020603" pitchFamily="34" charset="0"/>
                </a:rPr>
                <a:t>There should be </a:t>
              </a:r>
              <a:r>
                <a:rPr lang="en-GB" sz="705" dirty="0">
                  <a:solidFill>
                    <a:srgbClr val="FFFFFF"/>
                  </a:solidFill>
                  <a:effectLst>
                    <a:outerShdw blurRad="38100" dist="38100" dir="2700000" algn="tl">
                      <a:srgbClr val="000000">
                        <a:alpha val="43137"/>
                      </a:srgbClr>
                    </a:outerShdw>
                  </a:effectLst>
                  <a:latin typeface="Karla" panose="020B0604020202020204" charset="0"/>
                </a:rPr>
                <a:t>increased networking </a:t>
              </a:r>
              <a:r>
                <a:rPr lang="en-GB" sz="577" dirty="0">
                  <a:solidFill>
                    <a:schemeClr val="bg1"/>
                  </a:solidFill>
                  <a:latin typeface="Tw Cen MT" panose="020B0602020104020603" pitchFamily="34" charset="0"/>
                </a:rPr>
                <a:t>and </a:t>
              </a:r>
              <a:r>
                <a:rPr lang="en-GB" sz="705" dirty="0">
                  <a:solidFill>
                    <a:srgbClr val="FFFFFF"/>
                  </a:solidFill>
                  <a:effectLst>
                    <a:outerShdw blurRad="38100" dist="38100" dir="2700000" algn="tl">
                      <a:srgbClr val="000000">
                        <a:alpha val="43137"/>
                      </a:srgbClr>
                    </a:outerShdw>
                  </a:effectLst>
                  <a:latin typeface="Karla" panose="020B0604020202020204" charset="0"/>
                </a:rPr>
                <a:t>knowledge sharing</a:t>
              </a:r>
              <a:r>
                <a:rPr lang="en-GB" sz="705"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577" dirty="0">
                  <a:solidFill>
                    <a:schemeClr val="bg1"/>
                  </a:solidFill>
                  <a:latin typeface="Tw Cen MT" panose="020B0602020104020603" pitchFamily="34" charset="0"/>
                </a:rPr>
                <a:t>between </a:t>
              </a:r>
              <a:r>
                <a:rPr lang="en-GB" sz="705" dirty="0">
                  <a:solidFill>
                    <a:srgbClr val="FFFFFF"/>
                  </a:solidFill>
                  <a:effectLst>
                    <a:outerShdw blurRad="38100" dist="38100" dir="2700000" algn="tl">
                      <a:srgbClr val="000000">
                        <a:alpha val="43137"/>
                      </a:srgbClr>
                    </a:outerShdw>
                  </a:effectLst>
                  <a:latin typeface="Karla" panose="020B0604020202020204" charset="0"/>
                </a:rPr>
                <a:t>farmers</a:t>
              </a:r>
              <a:endParaRPr lang="en-GB" sz="705" dirty="0">
                <a:solidFill>
                  <a:schemeClr val="bg1"/>
                </a:solidFill>
                <a:latin typeface="Tw Cen MT" panose="020B0602020104020603" pitchFamily="34" charset="0"/>
              </a:endParaRPr>
            </a:p>
            <a:p>
              <a:pPr algn="just" defTabSz="146487" eaLnBrk="0" fontAlgn="base" hangingPunct="0">
                <a:spcBef>
                  <a:spcPct val="0"/>
                </a:spcBef>
                <a:spcAft>
                  <a:spcPts val="96"/>
                </a:spcAft>
              </a:pPr>
              <a:endParaRPr lang="en-GB" sz="384" dirty="0">
                <a:solidFill>
                  <a:schemeClr val="bg1"/>
                </a:solidFill>
                <a:latin typeface="Tw Cen MT" panose="020B0602020104020603" pitchFamily="34" charset="0"/>
              </a:endParaRPr>
            </a:p>
            <a:p>
              <a:pPr algn="just" defTabSz="146487" eaLnBrk="0" fontAlgn="base" hangingPunct="0">
                <a:spcBef>
                  <a:spcPct val="0"/>
                </a:spcBef>
                <a:spcAft>
                  <a:spcPts val="96"/>
                </a:spcAft>
              </a:pPr>
              <a:r>
                <a:rPr lang="en-GB" sz="705" dirty="0">
                  <a:solidFill>
                    <a:schemeClr val="bg1"/>
                  </a:solidFill>
                  <a:latin typeface="Tw Cen MT" panose="020B0602020104020603" pitchFamily="34" charset="0"/>
                </a:rPr>
                <a:t>Scientific community should complement and build on this knowledge.</a:t>
              </a:r>
            </a:p>
            <a:p>
              <a:pPr algn="just" defTabSz="146487" eaLnBrk="0" fontAlgn="base" hangingPunct="0">
                <a:spcBef>
                  <a:spcPct val="0"/>
                </a:spcBef>
                <a:spcAft>
                  <a:spcPts val="96"/>
                </a:spcAft>
              </a:pPr>
              <a:endParaRPr lang="en-GB" sz="192" dirty="0">
                <a:solidFill>
                  <a:schemeClr val="bg1"/>
                </a:solidFill>
                <a:latin typeface="Tw Cen MT" panose="020B0602020104020603" pitchFamily="34" charset="0"/>
              </a:endParaRPr>
            </a:p>
          </p:txBody>
        </p:sp>
      </p:grpSp>
      <p:sp>
        <p:nvSpPr>
          <p:cNvPr id="39" name="Rectangle 5"/>
          <p:cNvSpPr>
            <a:spLocks noChangeArrowheads="1"/>
          </p:cNvSpPr>
          <p:nvPr/>
        </p:nvSpPr>
        <p:spPr bwMode="auto">
          <a:xfrm>
            <a:off x="692785" y="1730181"/>
            <a:ext cx="1462050" cy="814805"/>
          </a:xfrm>
          <a:prstGeom prst="rect">
            <a:avLst/>
          </a:prstGeom>
          <a:solidFill>
            <a:srgbClr val="7030A0"/>
          </a:solidFill>
          <a:ln w="152400" algn="in">
            <a:solidFill>
              <a:srgbClr val="8B8B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40" name="Text Box 7"/>
          <p:cNvSpPr txBox="1">
            <a:spLocks noChangeArrowheads="1"/>
          </p:cNvSpPr>
          <p:nvPr/>
        </p:nvSpPr>
        <p:spPr bwMode="auto">
          <a:xfrm>
            <a:off x="829853" y="1838487"/>
            <a:ext cx="1187915" cy="328902"/>
          </a:xfrm>
          <a:prstGeom prst="rect">
            <a:avLst/>
          </a:prstGeom>
          <a:solidFill>
            <a:srgbClr val="7030A0"/>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pPr algn="ctr" defTabSz="146487" eaLnBrk="0" fontAlgn="base" hangingPunct="0">
              <a:spcBef>
                <a:spcPct val="0"/>
              </a:spcBef>
              <a:spcAft>
                <a:spcPts val="96"/>
              </a:spcAft>
            </a:pPr>
            <a:endParaRPr lang="en-US" altLang="en-US" sz="384" b="1" dirty="0">
              <a:solidFill>
                <a:srgbClr val="FFFFFF"/>
              </a:solidFill>
              <a:latin typeface="Cambria" panose="02040503050406030204" pitchFamily="18" charset="0"/>
            </a:endParaRPr>
          </a:p>
          <a:p>
            <a:pPr algn="ctr" defTabSz="146487" eaLnBrk="0" fontAlgn="base" hangingPunct="0">
              <a:spcBef>
                <a:spcPct val="0"/>
              </a:spcBef>
              <a:spcAft>
                <a:spcPts val="96"/>
              </a:spcAft>
            </a:pPr>
            <a:r>
              <a:rPr lang="en-US" altLang="en-US" sz="961" b="1" dirty="0">
                <a:solidFill>
                  <a:srgbClr val="FFFFFF"/>
                </a:solidFill>
                <a:latin typeface="Cambria" panose="02040503050406030204" pitchFamily="18" charset="0"/>
              </a:rPr>
              <a:t>Why innovation is important for farmers?</a:t>
            </a:r>
            <a:endParaRPr lang="en-US" altLang="en-US" sz="961" dirty="0">
              <a:latin typeface="Arial" panose="020B0604020202020204" pitchFamily="34" charset="0"/>
            </a:endParaRPr>
          </a:p>
        </p:txBody>
      </p:sp>
      <p:grpSp>
        <p:nvGrpSpPr>
          <p:cNvPr id="41" name="Google Shape;1218;p51"/>
          <p:cNvGrpSpPr/>
          <p:nvPr/>
        </p:nvGrpSpPr>
        <p:grpSpPr>
          <a:xfrm>
            <a:off x="717203" y="4252867"/>
            <a:ext cx="1419319" cy="1416213"/>
            <a:chOff x="8841135" y="2681940"/>
            <a:chExt cx="720990" cy="720527"/>
          </a:xfrm>
        </p:grpSpPr>
        <p:sp>
          <p:nvSpPr>
            <p:cNvPr id="42" name="Google Shape;1219;p51"/>
            <p:cNvSpPr/>
            <p:nvPr/>
          </p:nvSpPr>
          <p:spPr>
            <a:xfrm>
              <a:off x="8841135" y="2874744"/>
              <a:ext cx="210627" cy="348807"/>
            </a:xfrm>
            <a:custGeom>
              <a:avLst/>
              <a:gdLst/>
              <a:ahLst/>
              <a:cxnLst/>
              <a:rect l="l" t="t" r="r" b="b"/>
              <a:pathLst>
                <a:path w="312" h="516" extrusionOk="0">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43" name="Google Shape;1220;p51"/>
            <p:cNvSpPr/>
            <p:nvPr/>
          </p:nvSpPr>
          <p:spPr>
            <a:xfrm>
              <a:off x="8899694" y="3138374"/>
              <a:ext cx="304599" cy="264093"/>
            </a:xfrm>
            <a:custGeom>
              <a:avLst/>
              <a:gdLst/>
              <a:ahLst/>
              <a:cxnLst/>
              <a:rect l="l" t="t" r="r" b="b"/>
              <a:pathLst>
                <a:path w="451" h="391" extrusionOk="0">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44" name="Google Shape;1221;p51"/>
            <p:cNvSpPr/>
            <p:nvPr/>
          </p:nvSpPr>
          <p:spPr>
            <a:xfrm>
              <a:off x="8889742" y="2681940"/>
              <a:ext cx="344871" cy="273814"/>
            </a:xfrm>
            <a:custGeom>
              <a:avLst/>
              <a:gdLst/>
              <a:ahLst/>
              <a:cxnLst/>
              <a:rect l="l" t="t" r="r" b="b"/>
              <a:pathLst>
                <a:path w="511" h="405" extrusionOk="0">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45" name="Google Shape;1222;p51"/>
            <p:cNvSpPr/>
            <p:nvPr/>
          </p:nvSpPr>
          <p:spPr>
            <a:xfrm>
              <a:off x="9198969" y="2681940"/>
              <a:ext cx="304599" cy="264325"/>
            </a:xfrm>
            <a:custGeom>
              <a:avLst/>
              <a:gdLst/>
              <a:ahLst/>
              <a:cxnLst/>
              <a:rect l="l" t="t" r="r" b="b"/>
              <a:pathLst>
                <a:path w="451" h="391" extrusionOk="0">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46" name="Google Shape;1223;p51"/>
            <p:cNvSpPr/>
            <p:nvPr/>
          </p:nvSpPr>
          <p:spPr>
            <a:xfrm>
              <a:off x="9351499" y="2861088"/>
              <a:ext cx="210627" cy="348807"/>
            </a:xfrm>
            <a:custGeom>
              <a:avLst/>
              <a:gdLst/>
              <a:ahLst/>
              <a:cxnLst/>
              <a:rect l="l" t="t" r="r" b="b"/>
              <a:pathLst>
                <a:path w="312" h="516" extrusionOk="0">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47" name="Google Shape;1224;p51"/>
            <p:cNvSpPr/>
            <p:nvPr/>
          </p:nvSpPr>
          <p:spPr>
            <a:xfrm>
              <a:off x="9168648" y="3128885"/>
              <a:ext cx="344871" cy="273120"/>
            </a:xfrm>
            <a:custGeom>
              <a:avLst/>
              <a:gdLst/>
              <a:ahLst/>
              <a:cxnLst/>
              <a:rect l="l" t="t" r="r" b="b"/>
              <a:pathLst>
                <a:path w="511" h="404" extrusionOk="0">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grpSp>
      <p:sp>
        <p:nvSpPr>
          <p:cNvPr id="10" name="Rectangle 9"/>
          <p:cNvSpPr/>
          <p:nvPr/>
        </p:nvSpPr>
        <p:spPr>
          <a:xfrm>
            <a:off x="3341606" y="3439894"/>
            <a:ext cx="2037626" cy="637097"/>
          </a:xfrm>
          <a:prstGeom prst="rect">
            <a:avLst/>
          </a:prstGeom>
        </p:spPr>
        <p:txBody>
          <a:bodyPr wrap="square">
            <a:spAutoFit/>
          </a:bodyPr>
          <a:lstStyle/>
          <a:p>
            <a:pPr algn="just">
              <a:spcBef>
                <a:spcPct val="50000"/>
              </a:spcBef>
              <a:tabLst>
                <a:tab pos="80110" algn="l"/>
              </a:tabLst>
              <a:defRPr/>
            </a:pPr>
            <a:r>
              <a:rPr lang="en-GB" sz="881" b="1" dirty="0">
                <a:solidFill>
                  <a:srgbClr val="58267E"/>
                </a:solidFill>
                <a:latin typeface="Arial" panose="020B0604020202020204" pitchFamily="34" charset="0"/>
                <a:cs typeface="Arial" panose="020B0604020202020204" pitchFamily="34" charset="0"/>
              </a:rPr>
              <a:t>Mainstream models </a:t>
            </a:r>
          </a:p>
          <a:p>
            <a:pPr algn="just">
              <a:spcBef>
                <a:spcPct val="50000"/>
              </a:spcBef>
              <a:tabLst>
                <a:tab pos="80110" algn="l"/>
              </a:tabLst>
              <a:defRPr/>
            </a:pPr>
            <a:r>
              <a:rPr lang="en-GB" sz="705" dirty="0"/>
              <a:t>of agricultural innovation and science and technology development usually </a:t>
            </a:r>
            <a:r>
              <a:rPr lang="en-GB" sz="801" b="1" dirty="0">
                <a:solidFill>
                  <a:srgbClr val="8439B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isolate farmers </a:t>
            </a:r>
            <a:r>
              <a:rPr lang="en-GB" sz="705" dirty="0"/>
              <a:t>as technology adopters. </a:t>
            </a:r>
            <a:endParaRPr lang="en-US" sz="705" dirty="0"/>
          </a:p>
        </p:txBody>
      </p:sp>
      <p:pic>
        <p:nvPicPr>
          <p:cNvPr id="11" name="Picture 10" descr="Screen Clipping"/>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20707" y="3501429"/>
            <a:ext cx="335790" cy="401180"/>
          </a:xfrm>
          <a:prstGeom prst="rect">
            <a:avLst/>
          </a:prstGeom>
        </p:spPr>
      </p:pic>
      <p:sp>
        <p:nvSpPr>
          <p:cNvPr id="52" name="Google Shape;712;p48"/>
          <p:cNvSpPr/>
          <p:nvPr/>
        </p:nvSpPr>
        <p:spPr>
          <a:xfrm>
            <a:off x="1108137" y="4635803"/>
            <a:ext cx="638539" cy="650796"/>
          </a:xfrm>
          <a:prstGeom prst="ellipse">
            <a:avLst/>
          </a:prstGeom>
          <a:solidFill>
            <a:srgbClr val="8B8BFF"/>
          </a:solidFill>
          <a:ln w="28575">
            <a:solidFill>
              <a:schemeClr val="bg1"/>
            </a:solidFill>
          </a:ln>
        </p:spPr>
        <p:txBody>
          <a:bodyPr spcFirstLastPara="1" wrap="square" lIns="0" tIns="0" rIns="0" bIns="0" anchor="ctr" anchorCtr="0">
            <a:noAutofit/>
          </a:bodyPr>
          <a:lstStyle/>
          <a:p>
            <a:pPr algn="ctr"/>
            <a:r>
              <a:rPr lang="en-GB" sz="641" b="1" dirty="0">
                <a:solidFill>
                  <a:schemeClr val="bg1"/>
                </a:solidFill>
                <a:effectLst>
                  <a:outerShdw blurRad="38100" dist="38100" dir="2700000" algn="tl">
                    <a:srgbClr val="000000">
                      <a:alpha val="43137"/>
                    </a:srgbClr>
                  </a:outerShdw>
                </a:effectLst>
                <a:latin typeface="Karla"/>
                <a:ea typeface="Karla"/>
                <a:cs typeface="Karla"/>
                <a:sym typeface="Pontano Sans"/>
              </a:rPr>
              <a:t>Groups of farmers-led interactive innovation</a:t>
            </a:r>
          </a:p>
        </p:txBody>
      </p:sp>
      <p:sp>
        <p:nvSpPr>
          <p:cNvPr id="12" name="Rectangle 11"/>
          <p:cNvSpPr/>
          <p:nvPr/>
        </p:nvSpPr>
        <p:spPr>
          <a:xfrm>
            <a:off x="3350704" y="4070133"/>
            <a:ext cx="2031365" cy="715068"/>
          </a:xfrm>
          <a:prstGeom prst="rect">
            <a:avLst/>
          </a:prstGeom>
        </p:spPr>
        <p:txBody>
          <a:bodyPr wrap="square">
            <a:spAutoFit/>
          </a:bodyPr>
          <a:lstStyle/>
          <a:p>
            <a:pPr algn="just">
              <a:spcBef>
                <a:spcPct val="50000"/>
              </a:spcBef>
              <a:tabLst>
                <a:tab pos="80110" algn="l"/>
              </a:tabLst>
              <a:defRPr/>
            </a:pPr>
            <a:r>
              <a:rPr lang="en-US" sz="881" b="1" dirty="0">
                <a:solidFill>
                  <a:srgbClr val="58267E"/>
                </a:solidFill>
                <a:latin typeface="Arial" panose="020B0604020202020204" pitchFamily="34" charset="0"/>
                <a:cs typeface="Arial" panose="020B0604020202020204" pitchFamily="34" charset="0"/>
              </a:rPr>
              <a:t>Farmer-led innovation</a:t>
            </a:r>
          </a:p>
          <a:p>
            <a:pPr>
              <a:spcBef>
                <a:spcPts val="269"/>
              </a:spcBef>
              <a:tabLst>
                <a:tab pos="80110" algn="l"/>
              </a:tabLst>
              <a:defRPr/>
            </a:pPr>
            <a:r>
              <a:rPr lang="en-GB" sz="705" dirty="0"/>
              <a:t>brings </a:t>
            </a:r>
            <a:r>
              <a:rPr lang="en-GB" sz="801" b="1" dirty="0">
                <a:solidFill>
                  <a:srgbClr val="8439B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farmers together</a:t>
            </a:r>
            <a:r>
              <a:rPr lang="en-GB" sz="705" dirty="0"/>
              <a:t>, preferably with other stakeholders as well, in a collaborative </a:t>
            </a:r>
            <a:r>
              <a:rPr lang="en-GB" sz="705" dirty="0" err="1"/>
              <a:t>endeavor</a:t>
            </a:r>
            <a:r>
              <a:rPr lang="en-GB" sz="705" dirty="0"/>
              <a:t> that recognizes multiple forms of expertise. </a:t>
            </a:r>
          </a:p>
        </p:txBody>
      </p:sp>
      <p:grpSp>
        <p:nvGrpSpPr>
          <p:cNvPr id="55" name="Google Shape;1249;p51"/>
          <p:cNvGrpSpPr/>
          <p:nvPr/>
        </p:nvGrpSpPr>
        <p:grpSpPr>
          <a:xfrm>
            <a:off x="2222711" y="3476449"/>
            <a:ext cx="612887" cy="1032529"/>
            <a:chOff x="9901824" y="937343"/>
            <a:chExt cx="744273" cy="793950"/>
          </a:xfrm>
        </p:grpSpPr>
        <p:grpSp>
          <p:nvGrpSpPr>
            <p:cNvPr id="56" name="Google Shape;1250;p51"/>
            <p:cNvGrpSpPr/>
            <p:nvPr/>
          </p:nvGrpSpPr>
          <p:grpSpPr>
            <a:xfrm>
              <a:off x="9901824" y="937343"/>
              <a:ext cx="744273" cy="793950"/>
              <a:chOff x="9901824" y="937343"/>
              <a:chExt cx="744273" cy="793950"/>
            </a:xfrm>
          </p:grpSpPr>
          <p:sp>
            <p:nvSpPr>
              <p:cNvPr id="63" name="Google Shape;1251;p51"/>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64" name="Google Shape;1252;p51"/>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65" name="Google Shape;1253;p51"/>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66" name="Google Shape;1254;p51"/>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67" name="Google Shape;1255;p51"/>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68" name="Google Shape;1256;p51"/>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69" name="Google Shape;1257;p51"/>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0" name="Google Shape;1258;p51"/>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1" name="Google Shape;1259;p51"/>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2" name="Google Shape;1260;p51"/>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grpSp>
        <p:sp>
          <p:nvSpPr>
            <p:cNvPr id="57" name="Google Shape;1261;p51"/>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58" name="Google Shape;1262;p51"/>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59" name="Google Shape;1263;p51"/>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60" name="Google Shape;1264;p51"/>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61" name="Google Shape;1265;p51"/>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62" name="Google Shape;1266;p51"/>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grpSp>
      <p:grpSp>
        <p:nvGrpSpPr>
          <p:cNvPr id="76" name="Group 11"/>
          <p:cNvGrpSpPr>
            <a:grpSpLocks/>
          </p:cNvGrpSpPr>
          <p:nvPr/>
        </p:nvGrpSpPr>
        <p:grpSpPr bwMode="auto">
          <a:xfrm>
            <a:off x="2316556" y="4676150"/>
            <a:ext cx="1011316" cy="796925"/>
            <a:chOff x="106518075" y="109069350"/>
            <a:chExt cx="2000250" cy="2228850"/>
          </a:xfrm>
          <a:solidFill>
            <a:srgbClr val="00B0F0"/>
          </a:solidFill>
        </p:grpSpPr>
        <p:sp>
          <p:nvSpPr>
            <p:cNvPr id="91" name="Rectangle 12"/>
            <p:cNvSpPr>
              <a:spLocks noChangeArrowheads="1"/>
            </p:cNvSpPr>
            <p:nvPr/>
          </p:nvSpPr>
          <p:spPr bwMode="auto">
            <a:xfrm>
              <a:off x="106518075" y="109069350"/>
              <a:ext cx="2000250" cy="2228850"/>
            </a:xfrm>
            <a:prstGeom prst="rect">
              <a:avLst/>
            </a:prstGeom>
            <a:solidFill>
              <a:schemeClr val="bg2">
                <a:lumMod val="90000"/>
              </a:schemeClr>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92" name="Text Box 13"/>
            <p:cNvSpPr txBox="1">
              <a:spLocks noChangeArrowheads="1"/>
            </p:cNvSpPr>
            <p:nvPr/>
          </p:nvSpPr>
          <p:spPr bwMode="auto">
            <a:xfrm>
              <a:off x="106689525" y="109240800"/>
              <a:ext cx="1657350" cy="1885950"/>
            </a:xfrm>
            <a:prstGeom prst="rect">
              <a:avLst/>
            </a:prstGeom>
            <a:solidFill>
              <a:schemeClr val="bg2">
                <a:lumMod val="90000"/>
              </a:schemeClr>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r>
                <a:rPr lang="en-US" altLang="en-US" sz="641" b="1" dirty="0">
                  <a:solidFill>
                    <a:srgbClr val="FFFFFF"/>
                  </a:solidFill>
                  <a:latin typeface="Arial Black" panose="020B0A04020102020204" pitchFamily="34" charset="0"/>
                </a:rPr>
                <a:t>INNOVATION SPIRAL</a:t>
              </a:r>
            </a:p>
            <a:p>
              <a:endParaRPr lang="en-US" sz="641" b="1" dirty="0">
                <a:solidFill>
                  <a:srgbClr val="FFFFFF"/>
                </a:solidFill>
                <a:latin typeface="Arial Black" panose="020B0A04020102020204" pitchFamily="34" charset="0"/>
              </a:endParaRPr>
            </a:p>
            <a:p>
              <a:r>
                <a:rPr lang="en-GB" sz="641" dirty="0"/>
                <a:t>Theoretical foundation to examine the practice of innovation in each of its seven phases. </a:t>
              </a:r>
              <a:endParaRPr lang="en-US" sz="641" dirty="0"/>
            </a:p>
          </p:txBody>
        </p:sp>
      </p:grpSp>
      <p:sp>
        <p:nvSpPr>
          <p:cNvPr id="93" name="Text Box 2"/>
          <p:cNvSpPr txBox="1">
            <a:spLocks noChangeArrowheads="1"/>
          </p:cNvSpPr>
          <p:nvPr/>
        </p:nvSpPr>
        <p:spPr bwMode="auto">
          <a:xfrm>
            <a:off x="3722536" y="5124829"/>
            <a:ext cx="390375" cy="167935"/>
          </a:xfrm>
          <a:prstGeom prst="rect">
            <a:avLst/>
          </a:prstGeom>
          <a:no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solidFill>
                  <a:srgbClr val="58267E"/>
                </a:solidFill>
                <a:latin typeface="Bahnschrift Condensed" panose="020B0502040204020203" pitchFamily="34" charset="0"/>
              </a:rPr>
              <a:t>1. </a:t>
            </a:r>
            <a:r>
              <a:rPr lang="en-GB" sz="705" dirty="0">
                <a:latin typeface="Bahnschrift Condensed" panose="020B0502040204020203" pitchFamily="34" charset="0"/>
              </a:rPr>
              <a:t>Initial idea</a:t>
            </a:r>
          </a:p>
        </p:txBody>
      </p:sp>
      <p:sp>
        <p:nvSpPr>
          <p:cNvPr id="94" name="Text Box 2"/>
          <p:cNvSpPr txBox="1">
            <a:spLocks noChangeArrowheads="1"/>
          </p:cNvSpPr>
          <p:nvPr/>
        </p:nvSpPr>
        <p:spPr bwMode="auto">
          <a:xfrm>
            <a:off x="3578444" y="4951607"/>
            <a:ext cx="453277" cy="167935"/>
          </a:xfrm>
          <a:prstGeom prst="rect">
            <a:avLst/>
          </a:prstGeom>
          <a:no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solidFill>
                  <a:srgbClr val="58267E"/>
                </a:solidFill>
                <a:latin typeface="Bahnschrift Condensed" panose="020B0502040204020203" pitchFamily="34" charset="0"/>
              </a:rPr>
              <a:t>2. </a:t>
            </a:r>
            <a:r>
              <a:rPr lang="en-GB" sz="705" dirty="0">
                <a:latin typeface="Bahnschrift Condensed" panose="020B0502040204020203" pitchFamily="34" charset="0"/>
              </a:rPr>
              <a:t>Inspiration</a:t>
            </a:r>
          </a:p>
        </p:txBody>
      </p:sp>
      <p:sp>
        <p:nvSpPr>
          <p:cNvPr id="95" name="Text Box 2"/>
          <p:cNvSpPr txBox="1">
            <a:spLocks noChangeArrowheads="1"/>
          </p:cNvSpPr>
          <p:nvPr/>
        </p:nvSpPr>
        <p:spPr bwMode="auto">
          <a:xfrm>
            <a:off x="3710251" y="4740924"/>
            <a:ext cx="371939" cy="167935"/>
          </a:xfrm>
          <a:prstGeom prst="rect">
            <a:avLst/>
          </a:prstGeom>
          <a:no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solidFill>
                  <a:srgbClr val="58267E"/>
                </a:solidFill>
                <a:latin typeface="Bahnschrift Condensed" panose="020B0502040204020203" pitchFamily="34" charset="0"/>
              </a:rPr>
              <a:t>3.</a:t>
            </a:r>
            <a:r>
              <a:rPr lang="en-GB" sz="705" dirty="0">
                <a:latin typeface="Bahnschrift Condensed" panose="020B0502040204020203" pitchFamily="34" charset="0"/>
              </a:rPr>
              <a:t> Planning</a:t>
            </a:r>
          </a:p>
        </p:txBody>
      </p:sp>
      <p:sp>
        <p:nvSpPr>
          <p:cNvPr id="96" name="Text Box 2"/>
          <p:cNvSpPr txBox="1">
            <a:spLocks noChangeArrowheads="1"/>
          </p:cNvSpPr>
          <p:nvPr/>
        </p:nvSpPr>
        <p:spPr bwMode="auto">
          <a:xfrm>
            <a:off x="4221292" y="4586138"/>
            <a:ext cx="476988" cy="167935"/>
          </a:xfrm>
          <a:prstGeom prst="rect">
            <a:avLst/>
          </a:prstGeom>
          <a:no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solidFill>
                  <a:srgbClr val="58267E"/>
                </a:solidFill>
                <a:latin typeface="Bahnschrift Condensed" panose="020B0502040204020203" pitchFamily="34" charset="0"/>
              </a:rPr>
              <a:t>4. </a:t>
            </a:r>
            <a:r>
              <a:rPr lang="en-GB" sz="705" dirty="0">
                <a:latin typeface="Bahnschrift Condensed" panose="020B0502040204020203" pitchFamily="34" charset="0"/>
              </a:rPr>
              <a:t>Development</a:t>
            </a:r>
          </a:p>
        </p:txBody>
      </p:sp>
      <p:sp>
        <p:nvSpPr>
          <p:cNvPr id="97" name="Text Box 2"/>
          <p:cNvSpPr txBox="1">
            <a:spLocks noChangeArrowheads="1"/>
          </p:cNvSpPr>
          <p:nvPr/>
        </p:nvSpPr>
        <p:spPr bwMode="auto">
          <a:xfrm>
            <a:off x="4725312" y="4762074"/>
            <a:ext cx="476988" cy="167935"/>
          </a:xfrm>
          <a:prstGeom prst="rect">
            <a:avLst/>
          </a:prstGeom>
          <a:no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solidFill>
                  <a:srgbClr val="58267E"/>
                </a:solidFill>
                <a:latin typeface="Bahnschrift Condensed" panose="020B0502040204020203" pitchFamily="34" charset="0"/>
              </a:rPr>
              <a:t>5. </a:t>
            </a:r>
            <a:r>
              <a:rPr lang="en-GB" sz="705" dirty="0">
                <a:latin typeface="Bahnschrift Condensed" panose="020B0502040204020203" pitchFamily="34" charset="0"/>
              </a:rPr>
              <a:t>Realization</a:t>
            </a:r>
          </a:p>
        </p:txBody>
      </p:sp>
      <p:sp>
        <p:nvSpPr>
          <p:cNvPr id="98" name="Text Box 2"/>
          <p:cNvSpPr txBox="1">
            <a:spLocks noChangeArrowheads="1"/>
          </p:cNvSpPr>
          <p:nvPr/>
        </p:nvSpPr>
        <p:spPr bwMode="auto">
          <a:xfrm>
            <a:off x="4835918" y="5105873"/>
            <a:ext cx="513867" cy="167935"/>
          </a:xfrm>
          <a:prstGeom prst="rect">
            <a:avLst/>
          </a:prstGeom>
          <a:no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solidFill>
                  <a:srgbClr val="58267E"/>
                </a:solidFill>
                <a:latin typeface="Bahnschrift Condensed" panose="020B0502040204020203" pitchFamily="34" charset="0"/>
              </a:rPr>
              <a:t>6. </a:t>
            </a:r>
            <a:r>
              <a:rPr lang="en-GB" sz="705" dirty="0">
                <a:latin typeface="Bahnschrift Condensed" panose="020B0502040204020203" pitchFamily="34" charset="0"/>
              </a:rPr>
              <a:t>Dissemination</a:t>
            </a:r>
          </a:p>
        </p:txBody>
      </p:sp>
      <p:sp>
        <p:nvSpPr>
          <p:cNvPr id="99" name="Text Box 2"/>
          <p:cNvSpPr txBox="1">
            <a:spLocks noChangeArrowheads="1"/>
          </p:cNvSpPr>
          <p:nvPr/>
        </p:nvSpPr>
        <p:spPr bwMode="auto">
          <a:xfrm>
            <a:off x="3738104" y="5380734"/>
            <a:ext cx="476988" cy="167935"/>
          </a:xfrm>
          <a:prstGeom prst="rect">
            <a:avLst/>
          </a:prstGeom>
          <a:no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solidFill>
                  <a:srgbClr val="58267E"/>
                </a:solidFill>
                <a:latin typeface="Bahnschrift Condensed" panose="020B0502040204020203" pitchFamily="34" charset="0"/>
              </a:rPr>
              <a:t>7. </a:t>
            </a:r>
            <a:r>
              <a:rPr lang="en-GB" sz="705" dirty="0">
                <a:latin typeface="Bahnschrift Condensed" panose="020B0502040204020203" pitchFamily="34" charset="0"/>
              </a:rPr>
              <a:t>Embedding</a:t>
            </a:r>
          </a:p>
        </p:txBody>
      </p:sp>
      <p:sp>
        <p:nvSpPr>
          <p:cNvPr id="100" name="TextBox 99"/>
          <p:cNvSpPr txBox="1"/>
          <p:nvPr/>
        </p:nvSpPr>
        <p:spPr>
          <a:xfrm rot="5400000">
            <a:off x="2641074" y="5086167"/>
            <a:ext cx="362279" cy="1011316"/>
          </a:xfrm>
          <a:prstGeom prst="rect">
            <a:avLst/>
          </a:prstGeom>
          <a:noFill/>
          <a:ln>
            <a:solidFill>
              <a:schemeClr val="bg1">
                <a:lumMod val="85000"/>
              </a:schemeClr>
            </a:solidFill>
          </a:ln>
        </p:spPr>
        <p:txBody>
          <a:bodyPr vert="vert270" wrap="square">
            <a:spAutoFit/>
          </a:bodyPr>
          <a:lstStyle/>
          <a:p>
            <a:pPr algn="ctr">
              <a:defRPr/>
            </a:pPr>
            <a:r>
              <a:rPr lang="en-GB" sz="577" dirty="0" err="1">
                <a:solidFill>
                  <a:srgbClr val="92D050"/>
                </a:solidFill>
                <a:latin typeface="Arial" charset="0"/>
                <a:cs typeface="Arial" charset="0"/>
              </a:rPr>
              <a:t>Zaalmink</a:t>
            </a:r>
            <a:r>
              <a:rPr lang="en-GB" sz="577" dirty="0">
                <a:solidFill>
                  <a:srgbClr val="92D050"/>
                </a:solidFill>
                <a:latin typeface="Arial" charset="0"/>
                <a:cs typeface="Arial" charset="0"/>
              </a:rPr>
              <a:t> et al., 2008 </a:t>
            </a:r>
          </a:p>
          <a:p>
            <a:pPr algn="ctr">
              <a:defRPr/>
            </a:pPr>
            <a:r>
              <a:rPr lang="en-US" sz="577" dirty="0">
                <a:solidFill>
                  <a:srgbClr val="92D050"/>
                </a:solidFill>
                <a:latin typeface="Arial" charset="0"/>
                <a:cs typeface="Arial" charset="0"/>
              </a:rPr>
              <a:t>- </a:t>
            </a:r>
            <a:r>
              <a:rPr lang="en-US" sz="577" b="1" dirty="0">
                <a:solidFill>
                  <a:srgbClr val="92D050"/>
                </a:solidFill>
                <a:latin typeface="Arial" charset="0"/>
                <a:cs typeface="Arial" charset="0"/>
              </a:rPr>
              <a:t>adapted -</a:t>
            </a:r>
            <a:endParaRPr lang="en-GB" sz="577" dirty="0">
              <a:solidFill>
                <a:srgbClr val="92D050"/>
              </a:solidFill>
              <a:latin typeface="Arial" charset="0"/>
              <a:cs typeface="Arial" charset="0"/>
            </a:endParaRPr>
          </a:p>
        </p:txBody>
      </p:sp>
      <p:sp>
        <p:nvSpPr>
          <p:cNvPr id="17" name="Right Arrow 16"/>
          <p:cNvSpPr/>
          <p:nvPr/>
        </p:nvSpPr>
        <p:spPr>
          <a:xfrm>
            <a:off x="3380695" y="4936023"/>
            <a:ext cx="138366" cy="32368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8"/>
          </a:p>
        </p:txBody>
      </p:sp>
      <p:sp>
        <p:nvSpPr>
          <p:cNvPr id="19" name="Rectangle 18"/>
          <p:cNvSpPr/>
          <p:nvPr/>
        </p:nvSpPr>
        <p:spPr>
          <a:xfrm>
            <a:off x="3742317" y="1299369"/>
            <a:ext cx="1670673" cy="553998"/>
          </a:xfrm>
          <a:prstGeom prst="rect">
            <a:avLst/>
          </a:prstGeom>
        </p:spPr>
        <p:txBody>
          <a:bodyPr wrap="square">
            <a:spAutoFit/>
          </a:bodyPr>
          <a:lstStyle/>
          <a:p>
            <a:r>
              <a:rPr lang="en-GB" sz="600" dirty="0">
                <a:solidFill>
                  <a:schemeClr val="accent3">
                    <a:lumMod val="75000"/>
                  </a:schemeClr>
                </a:solidFill>
              </a:rPr>
              <a:t>Change in the processes by which an organization transforms </a:t>
            </a:r>
            <a:r>
              <a:rPr lang="en-GB" sz="600" dirty="0" err="1">
                <a:solidFill>
                  <a:schemeClr val="accent3">
                    <a:lumMod val="75000"/>
                  </a:schemeClr>
                </a:solidFill>
              </a:rPr>
              <a:t>labor</a:t>
            </a:r>
            <a:r>
              <a:rPr lang="en-GB" sz="600" dirty="0">
                <a:solidFill>
                  <a:schemeClr val="accent3">
                    <a:lumMod val="75000"/>
                  </a:schemeClr>
                </a:solidFill>
              </a:rPr>
              <a:t>, capital, materials, and information into products and services of greater value. </a:t>
            </a:r>
          </a:p>
          <a:p>
            <a:r>
              <a:rPr lang="en-GB" sz="600" dirty="0">
                <a:solidFill>
                  <a:srgbClr val="A568D2"/>
                </a:solidFill>
              </a:rPr>
              <a:t>(Christensen 2019:10)</a:t>
            </a:r>
          </a:p>
        </p:txBody>
      </p:sp>
      <p:sp>
        <p:nvSpPr>
          <p:cNvPr id="20" name="Rectangle 19"/>
          <p:cNvSpPr/>
          <p:nvPr/>
        </p:nvSpPr>
        <p:spPr>
          <a:xfrm>
            <a:off x="966446" y="1297923"/>
            <a:ext cx="1188389" cy="369332"/>
          </a:xfrm>
          <a:prstGeom prst="rect">
            <a:avLst/>
          </a:prstGeom>
        </p:spPr>
        <p:txBody>
          <a:bodyPr wrap="square">
            <a:spAutoFit/>
          </a:bodyPr>
          <a:lstStyle/>
          <a:p>
            <a:r>
              <a:rPr lang="en-GB" sz="600" dirty="0">
                <a:solidFill>
                  <a:schemeClr val="accent3">
                    <a:lumMod val="75000"/>
                  </a:schemeClr>
                </a:solidFill>
              </a:rPr>
              <a:t>Taking new-to-the-world ideas </a:t>
            </a:r>
            <a:r>
              <a:rPr lang="en-GB" sz="600" b="1" dirty="0">
                <a:solidFill>
                  <a:schemeClr val="accent3">
                    <a:lumMod val="75000"/>
                  </a:schemeClr>
                </a:solidFill>
              </a:rPr>
              <a:t>‘from inception to impact’</a:t>
            </a:r>
            <a:r>
              <a:rPr lang="en-GB" sz="600" dirty="0">
                <a:solidFill>
                  <a:schemeClr val="accent3">
                    <a:lumMod val="75000"/>
                  </a:schemeClr>
                </a:solidFill>
              </a:rPr>
              <a:t>.</a:t>
            </a:r>
          </a:p>
          <a:p>
            <a:r>
              <a:rPr lang="en-GB" sz="600" dirty="0">
                <a:solidFill>
                  <a:srgbClr val="A568D2"/>
                </a:solidFill>
              </a:rPr>
              <a:t>(</a:t>
            </a:r>
            <a:r>
              <a:rPr lang="en-GB" sz="600" dirty="0" err="1">
                <a:solidFill>
                  <a:srgbClr val="A568D2"/>
                </a:solidFill>
              </a:rPr>
              <a:t>Budden</a:t>
            </a:r>
            <a:r>
              <a:rPr lang="en-GB" sz="600" dirty="0">
                <a:solidFill>
                  <a:srgbClr val="A568D2"/>
                </a:solidFill>
              </a:rPr>
              <a:t> and Murray 2018:3) </a:t>
            </a:r>
          </a:p>
        </p:txBody>
      </p:sp>
      <p:pic>
        <p:nvPicPr>
          <p:cNvPr id="21" name="Picture 20" descr="Screen Clipping"/>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25659" y="1191877"/>
            <a:ext cx="213642" cy="180968"/>
          </a:xfrm>
          <a:prstGeom prst="rect">
            <a:avLst/>
          </a:prstGeom>
        </p:spPr>
      </p:pic>
      <p:sp>
        <p:nvSpPr>
          <p:cNvPr id="22" name="TextBox 21"/>
          <p:cNvSpPr txBox="1"/>
          <p:nvPr/>
        </p:nvSpPr>
        <p:spPr>
          <a:xfrm>
            <a:off x="2296679" y="1186033"/>
            <a:ext cx="1084015" cy="329001"/>
          </a:xfrm>
          <a:prstGeom prst="rect">
            <a:avLst/>
          </a:prstGeom>
          <a:noFill/>
        </p:spPr>
        <p:txBody>
          <a:bodyPr wrap="square" rtlCol="0">
            <a:spAutoFit/>
          </a:bodyPr>
          <a:lstStyle/>
          <a:p>
            <a:r>
              <a:rPr lang="en-US" sz="1538" b="1" dirty="0">
                <a:solidFill>
                  <a:srgbClr val="7030A0"/>
                </a:solidFill>
                <a:effectLst>
                  <a:outerShdw blurRad="38100" dist="38100" dir="2700000" algn="tl">
                    <a:srgbClr val="000000">
                      <a:alpha val="43137"/>
                    </a:srgbClr>
                  </a:outerShdw>
                  <a:reflection blurRad="6350" stA="60000" endA="900" endPos="60000" dist="60007" dir="5400000" sy="-100000" algn="bl" rotWithShape="0"/>
                </a:effectLst>
                <a:latin typeface="Bahnschrift Condensed" panose="020B0502040204020203" pitchFamily="34" charset="0"/>
              </a:rPr>
              <a:t>INNOVATION</a:t>
            </a:r>
            <a:endParaRPr lang="en-GB" sz="1538" b="1" dirty="0">
              <a:solidFill>
                <a:srgbClr val="7030A0"/>
              </a:solidFill>
              <a:effectLst>
                <a:outerShdw blurRad="38100" dist="38100" dir="2700000" algn="tl">
                  <a:srgbClr val="000000">
                    <a:alpha val="43137"/>
                  </a:srgbClr>
                </a:outerShdw>
                <a:reflection blurRad="6350" stA="60000" endA="900" endPos="60000" dist="60007" dir="5400000" sy="-100000" algn="bl" rotWithShape="0"/>
              </a:effectLst>
              <a:latin typeface="Bahnschrift Condensed" panose="020B0502040204020203" pitchFamily="34" charset="0"/>
            </a:endParaRPr>
          </a:p>
        </p:txBody>
      </p:sp>
      <p:pic>
        <p:nvPicPr>
          <p:cNvPr id="101" name="Picture 100" descr="Screen Clipping"/>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496724" y="1204478"/>
            <a:ext cx="213642" cy="180968"/>
          </a:xfrm>
          <a:prstGeom prst="rect">
            <a:avLst/>
          </a:prstGeom>
        </p:spPr>
      </p:pic>
      <p:sp>
        <p:nvSpPr>
          <p:cNvPr id="154" name="Rectangle 180"/>
          <p:cNvSpPr>
            <a:spLocks noChangeArrowheads="1"/>
          </p:cNvSpPr>
          <p:nvPr/>
        </p:nvSpPr>
        <p:spPr bwMode="auto">
          <a:xfrm>
            <a:off x="6722839" y="126754"/>
            <a:ext cx="4685100" cy="666243"/>
          </a:xfrm>
          <a:prstGeom prst="rect">
            <a:avLst/>
          </a:prstGeom>
          <a:solidFill>
            <a:srgbClr val="0000FF"/>
          </a:solidFill>
          <a:ln>
            <a:noFill/>
          </a:ln>
          <a:extLst>
            <a:ext uri="{909E8E84-426E-40dd-AFC4-6F175D3DCCD1}"/>
            <a:ext uri="{91240B29-F687-4f45-9708-019B960494DF}"/>
          </a:extLst>
        </p:spPr>
        <p:txBody>
          <a:bodyPr wrap="square" lIns="12862" tIns="6431" rIns="12862" bIns="6431" anchor="ctr">
            <a:spAutoFit/>
          </a:bodyPr>
          <a:lstStyle/>
          <a:p>
            <a:pPr algn="ctr">
              <a:defRPr/>
            </a:pPr>
            <a:endParaRPr lang="en-US" sz="384" b="1" dirty="0">
              <a:ln>
                <a:solidFill>
                  <a:schemeClr val="bg1"/>
                </a:solidFill>
              </a:ln>
              <a:solidFill>
                <a:srgbClr val="FFFFFF"/>
              </a:solidFill>
              <a:latin typeface="Arial" pitchFamily="34" charset="0"/>
              <a:ea typeface="ＭＳ Ｐゴシック" charset="0"/>
              <a:cs typeface="Arial" pitchFamily="34" charset="0"/>
            </a:endParaRPr>
          </a:p>
          <a:p>
            <a:pPr algn="ctr">
              <a:defRPr/>
            </a:pPr>
            <a:r>
              <a:rPr lang="en-US" sz="721"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Agriculture Knowledge and Innovation System (AKIS)</a:t>
            </a:r>
          </a:p>
          <a:p>
            <a:pPr algn="ctr">
              <a:defRPr/>
            </a:pPr>
            <a:r>
              <a:rPr lang="en-US" sz="961"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Groups for farmers-led interactive innovation</a:t>
            </a:r>
          </a:p>
          <a:p>
            <a:pPr algn="ctr">
              <a:defRPr/>
            </a:pPr>
            <a:r>
              <a:rPr lang="en-US" sz="1538"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Demonstration Farms</a:t>
            </a:r>
          </a:p>
          <a:p>
            <a:pPr algn="ctr">
              <a:defRPr/>
            </a:pPr>
            <a:endParaRPr lang="en-US" sz="192"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a:p>
            <a:pPr algn="ctr">
              <a:defRPr/>
            </a:pPr>
            <a:endParaRPr lang="en-US" sz="449"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p:txBody>
      </p:sp>
      <p:sp>
        <p:nvSpPr>
          <p:cNvPr id="155" name="Control 97"/>
          <p:cNvSpPr>
            <a:spLocks noChangeArrowheads="1" noChangeShapeType="1"/>
          </p:cNvSpPr>
          <p:nvPr/>
        </p:nvSpPr>
        <p:spPr bwMode="auto">
          <a:xfrm>
            <a:off x="15401876" y="7176110"/>
            <a:ext cx="217468" cy="48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ltLang="en-US" sz="288"/>
          </a:p>
        </p:txBody>
      </p:sp>
      <p:sp>
        <p:nvSpPr>
          <p:cNvPr id="156" name="Text Box 16"/>
          <p:cNvSpPr txBox="1">
            <a:spLocks noChangeArrowheads="1"/>
          </p:cNvSpPr>
          <p:nvPr/>
        </p:nvSpPr>
        <p:spPr bwMode="auto">
          <a:xfrm>
            <a:off x="6730763" y="5729121"/>
            <a:ext cx="1598541" cy="636380"/>
          </a:xfrm>
          <a:prstGeom prst="rect">
            <a:avLst/>
          </a:prstGeom>
          <a:solidFill>
            <a:srgbClr val="002060"/>
          </a:solidFill>
          <a:ln w="38100" cap="flat" cmpd="sng" algn="ctr">
            <a:noFill/>
            <a:prstDash val="solid"/>
            <a:round/>
            <a:headEnd type="none" w="med" len="med"/>
            <a:tailEnd type="none" w="med" len="med"/>
          </a:ln>
        </p:spPr>
        <p:txBody>
          <a:bodyPr lIns="146505" tIns="73252" rIns="146505" bIns="146505" spcCol="914400"/>
          <a:lstStyle/>
          <a:p>
            <a:pPr marL="80110" indent="-80110">
              <a:spcBef>
                <a:spcPct val="50000"/>
              </a:spcBef>
              <a:defRPr/>
            </a:pPr>
            <a:r>
              <a:rPr lang="en-US" sz="609" b="1" dirty="0">
                <a:solidFill>
                  <a:srgbClr val="FFFFFF"/>
                </a:solidFill>
                <a:latin typeface="Arial" pitchFamily="34" charset="0"/>
                <a:ea typeface="ＭＳ Ｐゴシック" pitchFamily="-111" charset="-128"/>
                <a:cs typeface="Arial" pitchFamily="34" charset="0"/>
              </a:rPr>
              <a:t>Acknowledgments</a:t>
            </a:r>
          </a:p>
          <a:p>
            <a:pPr algn="just">
              <a:spcBef>
                <a:spcPts val="269"/>
              </a:spcBef>
              <a:defRPr/>
            </a:pPr>
            <a:r>
              <a:rPr lang="en-GB" sz="449" dirty="0">
                <a:solidFill>
                  <a:schemeClr val="bg1"/>
                </a:solidFill>
                <a:latin typeface="Arial" pitchFamily="34" charset="0"/>
                <a:cs typeface="Arial" pitchFamily="34" charset="0"/>
              </a:rPr>
              <a:t>The information material was prepared as a result of the SWG-BMEL project “</a:t>
            </a:r>
            <a:r>
              <a:rPr lang="en-GB" sz="449" dirty="0">
                <a:solidFill>
                  <a:schemeClr val="bg1"/>
                </a:solidFill>
              </a:rPr>
              <a:t>Germany - Western Balkans Agricultural Policy Dialogue (APD-WB): AKIS component</a:t>
            </a:r>
            <a:r>
              <a:rPr lang="en-GB" sz="449" dirty="0">
                <a:solidFill>
                  <a:schemeClr val="bg1"/>
                </a:solidFill>
                <a:latin typeface="Arial" pitchFamily="34" charset="0"/>
                <a:cs typeface="Arial" pitchFamily="34" charset="0"/>
              </a:rPr>
              <a:t>”. </a:t>
            </a:r>
          </a:p>
          <a:p>
            <a:pPr algn="just">
              <a:spcBef>
                <a:spcPts val="269"/>
              </a:spcBef>
              <a:defRPr/>
            </a:pPr>
            <a:r>
              <a:rPr lang="en-GB" sz="449" dirty="0">
                <a:solidFill>
                  <a:schemeClr val="bg1"/>
                </a:solidFill>
                <a:latin typeface="Arial" pitchFamily="34" charset="0"/>
                <a:cs typeface="Arial" pitchFamily="34" charset="0"/>
              </a:rPr>
              <a:t>The opinions expressed here are ours only.</a:t>
            </a:r>
          </a:p>
        </p:txBody>
      </p:sp>
      <p:sp>
        <p:nvSpPr>
          <p:cNvPr id="157" name="TextBox 156"/>
          <p:cNvSpPr txBox="1"/>
          <p:nvPr/>
        </p:nvSpPr>
        <p:spPr>
          <a:xfrm>
            <a:off x="6728416" y="6393988"/>
            <a:ext cx="1600889" cy="354053"/>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38100">
            <a:noFill/>
            <a:round/>
            <a:headEnd/>
            <a:tailEnd/>
          </a:ln>
        </p:spPr>
        <p:txBody>
          <a:bodyPr lIns="146505" tIns="73252" rIns="146505" bIns="146505"/>
          <a:lstStyle/>
          <a:p>
            <a:pPr algn="ctr">
              <a:tabLst>
                <a:tab pos="80110" algn="l"/>
              </a:tabLst>
              <a:defRPr/>
            </a:pPr>
            <a:r>
              <a:rPr lang="en-GB" sz="384" b="1" dirty="0">
                <a:cs typeface="Arial" charset="0"/>
              </a:rPr>
              <a:t>Authors: </a:t>
            </a:r>
          </a:p>
          <a:p>
            <a:pPr algn="ctr">
              <a:tabLst>
                <a:tab pos="80110" algn="l"/>
              </a:tabLst>
              <a:defRPr/>
            </a:pPr>
            <a:r>
              <a:rPr lang="en-GB" sz="384" b="1" dirty="0">
                <a:cs typeface="Arial" charset="0"/>
              </a:rPr>
              <a:t>Ana Simonovska </a:t>
            </a:r>
            <a:r>
              <a:rPr lang="en-GB" sz="384" dirty="0">
                <a:cs typeface="Arial" charset="0"/>
              </a:rPr>
              <a:t>ana.simonovska@fznh.ukim.edu.mk</a:t>
            </a:r>
          </a:p>
          <a:p>
            <a:pPr algn="ctr">
              <a:tabLst>
                <a:tab pos="80110" algn="l"/>
              </a:tabLst>
              <a:defRPr/>
            </a:pPr>
            <a:r>
              <a:rPr lang="en-GB" sz="384" b="1" dirty="0">
                <a:cs typeface="Arial" charset="0"/>
              </a:rPr>
              <a:t>Emelj Tuna</a:t>
            </a:r>
            <a:r>
              <a:rPr lang="en-GB" sz="384" dirty="0">
                <a:cs typeface="Arial" charset="0"/>
              </a:rPr>
              <a:t> emelj.tuna@fznh.ukim.edu.mk</a:t>
            </a:r>
          </a:p>
          <a:p>
            <a:pPr algn="ctr">
              <a:tabLst>
                <a:tab pos="80110" algn="l"/>
              </a:tabLst>
              <a:defRPr/>
            </a:pPr>
            <a:r>
              <a:rPr lang="en-GB" sz="384" b="1" dirty="0">
                <a:cs typeface="Arial" charset="0"/>
              </a:rPr>
              <a:t>Dragan Gjoshevski</a:t>
            </a:r>
            <a:r>
              <a:rPr lang="en-GB" sz="384" dirty="0">
                <a:cs typeface="Arial" charset="0"/>
              </a:rPr>
              <a:t> gjdragan@fznh.ukim.edu.mk</a:t>
            </a:r>
            <a:endParaRPr lang="en-US" sz="384" dirty="0">
              <a:cs typeface="Arial" charset="0"/>
            </a:endParaRPr>
          </a:p>
        </p:txBody>
      </p:sp>
      <p:pic>
        <p:nvPicPr>
          <p:cNvPr id="158" name="Picture 8" descr="Logo&#10;&#10;Description automatically generated"/>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327525" y="6080081"/>
            <a:ext cx="816404" cy="34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158" descr="Screen Clipping"/>
          <p:cNvPicPr>
            <a:picLocks noChangeAspect="1"/>
          </p:cNvPicPr>
          <p:nvPr/>
        </p:nvPicPr>
        <p:blipFill rotWithShape="1">
          <a:blip r:embed="rId8">
            <a:extLst>
              <a:ext uri="{28A0092B-C50C-407E-A947-70E740481C1C}">
                <a14:useLocalDpi xmlns:a14="http://schemas.microsoft.com/office/drawing/2010/main" val="0"/>
              </a:ext>
            </a:extLst>
          </a:blip>
          <a:srcRect l="2840" r="17433" b="78900"/>
          <a:stretch/>
        </p:blipFill>
        <p:spPr>
          <a:xfrm>
            <a:off x="8351179" y="5844595"/>
            <a:ext cx="891237" cy="790783"/>
          </a:xfrm>
          <a:prstGeom prst="rect">
            <a:avLst/>
          </a:prstGeom>
        </p:spPr>
      </p:pic>
      <p:pic>
        <p:nvPicPr>
          <p:cNvPr id="160" name="Picture 159" descr="Screen Clipping"/>
          <p:cNvPicPr>
            <a:picLocks noChangeAspect="1"/>
          </p:cNvPicPr>
          <p:nvPr/>
        </p:nvPicPr>
        <p:blipFill rotWithShape="1">
          <a:blip r:embed="rId8">
            <a:extLst>
              <a:ext uri="{28A0092B-C50C-407E-A947-70E740481C1C}">
                <a14:useLocalDpi xmlns:a14="http://schemas.microsoft.com/office/drawing/2010/main" val="0"/>
              </a:ext>
            </a:extLst>
          </a:blip>
          <a:srcRect l="15047" t="54147" r="18795" b="35072"/>
          <a:stretch/>
        </p:blipFill>
        <p:spPr>
          <a:xfrm>
            <a:off x="10220640" y="6450962"/>
            <a:ext cx="394749" cy="215687"/>
          </a:xfrm>
          <a:prstGeom prst="rect">
            <a:avLst/>
          </a:prstGeom>
        </p:spPr>
      </p:pic>
      <p:pic>
        <p:nvPicPr>
          <p:cNvPr id="161" name="Picture 160" descr="Screen Clipping"/>
          <p:cNvPicPr>
            <a:picLocks noChangeAspect="1"/>
          </p:cNvPicPr>
          <p:nvPr/>
        </p:nvPicPr>
        <p:blipFill rotWithShape="1">
          <a:blip r:embed="rId8">
            <a:extLst>
              <a:ext uri="{28A0092B-C50C-407E-A947-70E740481C1C}">
                <a14:useLocalDpi xmlns:a14="http://schemas.microsoft.com/office/drawing/2010/main" val="0"/>
              </a:ext>
            </a:extLst>
          </a:blip>
          <a:srcRect l="18093" t="41759" r="17843" b="47873"/>
          <a:stretch/>
        </p:blipFill>
        <p:spPr>
          <a:xfrm>
            <a:off x="10155527" y="5844595"/>
            <a:ext cx="524975" cy="284870"/>
          </a:xfrm>
          <a:prstGeom prst="rect">
            <a:avLst/>
          </a:prstGeom>
        </p:spPr>
      </p:pic>
      <p:pic>
        <p:nvPicPr>
          <p:cNvPr id="162" name="Picture 161" descr="Screen Clipping"/>
          <p:cNvPicPr>
            <a:picLocks noChangeAspect="1"/>
          </p:cNvPicPr>
          <p:nvPr/>
        </p:nvPicPr>
        <p:blipFill rotWithShape="1">
          <a:blip r:embed="rId8">
            <a:extLst>
              <a:ext uri="{28A0092B-C50C-407E-A947-70E740481C1C}">
                <a14:useLocalDpi xmlns:a14="http://schemas.microsoft.com/office/drawing/2010/main" val="0"/>
              </a:ext>
            </a:extLst>
          </a:blip>
          <a:srcRect l="32784" t="81568" r="21169" b="2096"/>
          <a:stretch/>
        </p:blipFill>
        <p:spPr>
          <a:xfrm>
            <a:off x="10728334" y="5842052"/>
            <a:ext cx="667182" cy="793586"/>
          </a:xfrm>
          <a:prstGeom prst="rect">
            <a:avLst/>
          </a:prstGeom>
        </p:spPr>
      </p:pic>
      <p:cxnSp>
        <p:nvCxnSpPr>
          <p:cNvPr id="163" name="Straight Connector 162"/>
          <p:cNvCxnSpPr/>
          <p:nvPr/>
        </p:nvCxnSpPr>
        <p:spPr>
          <a:xfrm>
            <a:off x="8360325" y="5729121"/>
            <a:ext cx="304896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358763" y="6743972"/>
            <a:ext cx="304896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5" name="Text Box 7"/>
          <p:cNvSpPr txBox="1">
            <a:spLocks noChangeArrowheads="1"/>
          </p:cNvSpPr>
          <p:nvPr/>
        </p:nvSpPr>
        <p:spPr bwMode="auto">
          <a:xfrm>
            <a:off x="6722839" y="901817"/>
            <a:ext cx="4685100" cy="738906"/>
          </a:xfrm>
          <a:prstGeom prst="rect">
            <a:avLst/>
          </a:prstGeom>
          <a:solidFill>
            <a:schemeClr val="bg1">
              <a:lumMod val="95000"/>
            </a:schemeClr>
          </a:solidFill>
          <a:ln>
            <a:noFill/>
            <a:headEnd/>
            <a:tailEnd/>
          </a:ln>
        </p:spPr>
        <p:style>
          <a:lnRef idx="1">
            <a:schemeClr val="dk1"/>
          </a:lnRef>
          <a:fillRef idx="2">
            <a:schemeClr val="dk1"/>
          </a:fillRef>
          <a:effectRef idx="1">
            <a:schemeClr val="dk1"/>
          </a:effectRef>
          <a:fontRef idx="minor">
            <a:schemeClr val="dk1"/>
          </a:fontRef>
        </p:style>
        <p:txBody>
          <a:bodyPr lIns="146505" tIns="73252" rIns="146505" bIns="146505"/>
          <a:lstStyle/>
          <a:p>
            <a:pPr algn="just">
              <a:spcBef>
                <a:spcPct val="50000"/>
              </a:spcBef>
              <a:tabLst>
                <a:tab pos="80110" algn="l"/>
              </a:tabLst>
              <a:defRPr/>
            </a:pPr>
            <a:r>
              <a:rPr lang="en-US" sz="801" b="1" dirty="0">
                <a:effectLst>
                  <a:outerShdw blurRad="38100" dist="38100" dir="2700000" algn="tl">
                    <a:srgbClr val="000000">
                      <a:alpha val="43137"/>
                    </a:srgbClr>
                  </a:outerShdw>
                </a:effectLst>
                <a:latin typeface="Arial" charset="0"/>
                <a:cs typeface="Arial" charset="0"/>
              </a:rPr>
              <a:t>Demonstration farms</a:t>
            </a:r>
          </a:p>
          <a:p>
            <a:pPr>
              <a:spcBef>
                <a:spcPts val="269"/>
              </a:spcBef>
              <a:tabLst>
                <a:tab pos="80110" algn="l"/>
              </a:tabLst>
              <a:defRPr/>
            </a:pPr>
            <a:r>
              <a:rPr lang="en-US" sz="600" dirty="0"/>
              <a:t>Also known as </a:t>
            </a:r>
            <a:r>
              <a:rPr lang="en-US" sz="600" b="1" dirty="0"/>
              <a:t>demo farms</a:t>
            </a:r>
            <a:r>
              <a:rPr lang="en-US" sz="600" dirty="0"/>
              <a:t>, </a:t>
            </a:r>
            <a:r>
              <a:rPr lang="en-US" sz="600" b="1" dirty="0"/>
              <a:t>model farms,</a:t>
            </a:r>
            <a:r>
              <a:rPr lang="en-US" sz="600" dirty="0"/>
              <a:t> or </a:t>
            </a:r>
            <a:r>
              <a:rPr lang="en-US" sz="600" b="1" dirty="0"/>
              <a:t>pilot farms</a:t>
            </a:r>
            <a:r>
              <a:rPr lang="en-US" sz="600" dirty="0"/>
              <a:t>, are agricultural or farming sites that serve as practical examples and learning platforms for farmers, researchers, and the wider community. These farms are designed/identified to showcase and demonstrate innovative agricultural practices, technologies, and techniques in a real-world setting, but more recently also to share experiences in a farmer-to-farmer setting, and to support knowledge co-creation between farmers and other actors. </a:t>
            </a:r>
          </a:p>
        </p:txBody>
      </p:sp>
      <p:grpSp>
        <p:nvGrpSpPr>
          <p:cNvPr id="166" name="Group 2"/>
          <p:cNvGrpSpPr>
            <a:grpSpLocks/>
          </p:cNvGrpSpPr>
          <p:nvPr/>
        </p:nvGrpSpPr>
        <p:grpSpPr bwMode="auto">
          <a:xfrm>
            <a:off x="6728416" y="1731817"/>
            <a:ext cx="1462050" cy="1593924"/>
            <a:chOff x="108806460" y="108981794"/>
            <a:chExt cx="2743200" cy="2400319"/>
          </a:xfrm>
        </p:grpSpPr>
        <p:sp>
          <p:nvSpPr>
            <p:cNvPr id="167" name="Rectangle 3" hidden="1"/>
            <p:cNvSpPr>
              <a:spLocks noChangeArrowheads="1"/>
            </p:cNvSpPr>
            <p:nvPr/>
          </p:nvSpPr>
          <p:spPr bwMode="auto">
            <a:xfrm>
              <a:off x="108806460" y="108981810"/>
              <a:ext cx="2743200" cy="24003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grpSp>
          <p:nvGrpSpPr>
            <p:cNvPr id="168" name="Group 4"/>
            <p:cNvGrpSpPr>
              <a:grpSpLocks/>
            </p:cNvGrpSpPr>
            <p:nvPr/>
          </p:nvGrpSpPr>
          <p:grpSpPr bwMode="auto">
            <a:xfrm>
              <a:off x="108806460" y="108981794"/>
              <a:ext cx="2743200" cy="2400319"/>
              <a:chOff x="108806460" y="108981794"/>
              <a:chExt cx="2743200" cy="2400319"/>
            </a:xfrm>
          </p:grpSpPr>
          <p:sp>
            <p:nvSpPr>
              <p:cNvPr id="169" name="Rectangle 5"/>
              <p:cNvSpPr>
                <a:spLocks noChangeArrowheads="1"/>
              </p:cNvSpPr>
              <p:nvPr/>
            </p:nvSpPr>
            <p:spPr bwMode="auto">
              <a:xfrm>
                <a:off x="108806460" y="108981794"/>
                <a:ext cx="2743200" cy="2400300"/>
              </a:xfrm>
              <a:prstGeom prst="rect">
                <a:avLst/>
              </a:prstGeom>
              <a:solidFill>
                <a:srgbClr val="0000CC"/>
              </a:solidFill>
              <a:ln w="152400" algn="in">
                <a:solidFill>
                  <a:srgbClr val="1919FF"/>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170" name="Text Box 6"/>
              <p:cNvSpPr txBox="1">
                <a:spLocks noChangeArrowheads="1"/>
              </p:cNvSpPr>
              <p:nvPr/>
            </p:nvSpPr>
            <p:spPr bwMode="auto">
              <a:xfrm>
                <a:off x="108806460" y="109960647"/>
                <a:ext cx="2743200" cy="1421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9579" tIns="5860" rIns="59579" bIns="5860" numCol="1" anchor="t" anchorCtr="0" compatLnSpc="1">
                <a:prstTxWarp prst="textNoShape">
                  <a:avLst/>
                </a:prstTxWarp>
              </a:bodyPr>
              <a:lstStyle/>
              <a:p>
                <a:pPr algn="just" defTabSz="146487" eaLnBrk="0" fontAlgn="base" hangingPunct="0">
                  <a:spcBef>
                    <a:spcPct val="0"/>
                  </a:spcBef>
                  <a:spcAft>
                    <a:spcPts val="96"/>
                  </a:spcAft>
                </a:pPr>
                <a:r>
                  <a:rPr lang="en-US" sz="721" dirty="0">
                    <a:solidFill>
                      <a:srgbClr val="FFFFFF"/>
                    </a:solidFill>
                    <a:latin typeface="Tw Cen MT" panose="020B0602020104020603" pitchFamily="34" charset="0"/>
                  </a:rPr>
                  <a:t>The main purpose of demonstration farms is to provide </a:t>
                </a:r>
                <a:r>
                  <a:rPr lang="en-US" sz="881" dirty="0">
                    <a:solidFill>
                      <a:srgbClr val="FFFFFF"/>
                    </a:solidFill>
                    <a:effectLst>
                      <a:outerShdw blurRad="38100" dist="38100" dir="2700000" algn="tl">
                        <a:srgbClr val="000000">
                          <a:alpha val="43137"/>
                        </a:srgbClr>
                      </a:outerShdw>
                    </a:effectLst>
                    <a:latin typeface="Karla" panose="020B0604020202020204" charset="0"/>
                  </a:rPr>
                  <a:t>hands-on experiences</a:t>
                </a:r>
                <a:r>
                  <a:rPr lang="en-US" sz="961" dirty="0">
                    <a:solidFill>
                      <a:srgbClr val="FFFFFF"/>
                    </a:solidFill>
                    <a:effectLst>
                      <a:outerShdw blurRad="38100" dist="38100" dir="2700000" algn="tl">
                        <a:srgbClr val="000000">
                          <a:alpha val="43137"/>
                        </a:srgbClr>
                      </a:outerShdw>
                    </a:effectLst>
                    <a:latin typeface="Karla" panose="020B0604020202020204" charset="0"/>
                  </a:rPr>
                  <a:t> </a:t>
                </a:r>
                <a:r>
                  <a:rPr lang="en-US" sz="721" dirty="0">
                    <a:solidFill>
                      <a:srgbClr val="FFFFFF"/>
                    </a:solidFill>
                    <a:latin typeface="Tw Cen MT" panose="020B0602020104020603" pitchFamily="34" charset="0"/>
                  </a:rPr>
                  <a:t>and promote </a:t>
                </a:r>
                <a:r>
                  <a:rPr lang="en-US" sz="881" dirty="0">
                    <a:solidFill>
                      <a:srgbClr val="FFFFFF"/>
                    </a:solidFill>
                    <a:effectLst>
                      <a:outerShdw blurRad="38100" dist="38100" dir="2700000" algn="tl">
                        <a:srgbClr val="000000">
                          <a:alpha val="43137"/>
                        </a:srgbClr>
                      </a:outerShdw>
                    </a:effectLst>
                    <a:latin typeface="Karla" panose="020B0604020202020204" charset="0"/>
                  </a:rPr>
                  <a:t>knowledge exchange</a:t>
                </a:r>
                <a:r>
                  <a:rPr lang="en-US" sz="881" dirty="0">
                    <a:solidFill>
                      <a:srgbClr val="FFFFFF"/>
                    </a:solidFill>
                    <a:latin typeface="Tw Cen MT" panose="020B0602020104020603" pitchFamily="34" charset="0"/>
                  </a:rPr>
                  <a:t> </a:t>
                </a:r>
                <a:r>
                  <a:rPr lang="en-US" sz="721" dirty="0">
                    <a:solidFill>
                      <a:srgbClr val="FFFFFF"/>
                    </a:solidFill>
                    <a:latin typeface="Tw Cen MT" panose="020B0602020104020603" pitchFamily="34" charset="0"/>
                  </a:rPr>
                  <a:t>to improve agricultural productivity, sustainability, and rural development. </a:t>
                </a:r>
                <a:endParaRPr lang="en-GB" sz="721" dirty="0">
                  <a:solidFill>
                    <a:srgbClr val="FFFFFF"/>
                  </a:solidFill>
                  <a:latin typeface="Tw Cen MT" panose="020B0602020104020603" pitchFamily="34" charset="0"/>
                </a:endParaRPr>
              </a:p>
              <a:p>
                <a:pPr algn="just" defTabSz="146487" eaLnBrk="0" fontAlgn="base" hangingPunct="0">
                  <a:spcBef>
                    <a:spcPct val="0"/>
                  </a:spcBef>
                  <a:spcAft>
                    <a:spcPts val="96"/>
                  </a:spcAft>
                </a:pPr>
                <a:endParaRPr lang="en-US" altLang="en-US" sz="641" dirty="0">
                  <a:latin typeface="Arial" panose="020B0604020202020204" pitchFamily="34" charset="0"/>
                </a:endParaRPr>
              </a:p>
            </p:txBody>
          </p:sp>
          <p:sp>
            <p:nvSpPr>
              <p:cNvPr id="171" name="Text Box 7"/>
              <p:cNvSpPr txBox="1">
                <a:spLocks noChangeArrowheads="1"/>
              </p:cNvSpPr>
              <p:nvPr/>
            </p:nvSpPr>
            <p:spPr bwMode="auto">
              <a:xfrm>
                <a:off x="109063635" y="109144891"/>
                <a:ext cx="22288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pPr algn="ctr" defTabSz="146487" eaLnBrk="0" fontAlgn="base" hangingPunct="0">
                  <a:spcBef>
                    <a:spcPct val="0"/>
                  </a:spcBef>
                  <a:spcAft>
                    <a:spcPts val="96"/>
                  </a:spcAft>
                </a:pPr>
                <a:r>
                  <a:rPr lang="en-US" altLang="en-US" sz="961" b="1" dirty="0">
                    <a:solidFill>
                      <a:srgbClr val="FFFFFF"/>
                    </a:solidFill>
                    <a:latin typeface="Cambria" panose="02040503050406030204" pitchFamily="18" charset="0"/>
                  </a:rPr>
                  <a:t>What is the main purpose of demo farms?</a:t>
                </a:r>
                <a:endParaRPr lang="en-US" altLang="en-US" sz="961" dirty="0">
                  <a:latin typeface="Arial" panose="020B0604020202020204" pitchFamily="34" charset="0"/>
                </a:endParaRPr>
              </a:p>
            </p:txBody>
          </p:sp>
        </p:grpSp>
      </p:grpSp>
      <p:grpSp>
        <p:nvGrpSpPr>
          <p:cNvPr id="172" name="Group 11"/>
          <p:cNvGrpSpPr>
            <a:grpSpLocks/>
          </p:cNvGrpSpPr>
          <p:nvPr/>
        </p:nvGrpSpPr>
        <p:grpSpPr bwMode="auto">
          <a:xfrm>
            <a:off x="9736361" y="1731818"/>
            <a:ext cx="1667294" cy="1508060"/>
            <a:chOff x="106518075" y="109069350"/>
            <a:chExt cx="2000250" cy="2228850"/>
          </a:xfrm>
          <a:solidFill>
            <a:srgbClr val="00B0F0"/>
          </a:solidFill>
        </p:grpSpPr>
        <p:sp>
          <p:nvSpPr>
            <p:cNvPr id="173" name="Rectangle 12"/>
            <p:cNvSpPr>
              <a:spLocks noChangeArrowheads="1"/>
            </p:cNvSpPr>
            <p:nvPr/>
          </p:nvSpPr>
          <p:spPr bwMode="auto">
            <a:xfrm>
              <a:off x="106518075" y="109069350"/>
              <a:ext cx="2000250" cy="2228850"/>
            </a:xfrm>
            <a:prstGeom prst="rect">
              <a:avLst/>
            </a:prstGeom>
            <a:grp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174" name="Text Box 13"/>
            <p:cNvSpPr txBox="1">
              <a:spLocks noChangeArrowheads="1"/>
            </p:cNvSpPr>
            <p:nvPr/>
          </p:nvSpPr>
          <p:spPr bwMode="auto">
            <a:xfrm>
              <a:off x="106689525" y="109240800"/>
              <a:ext cx="1657350" cy="1885950"/>
            </a:xfrm>
            <a:prstGeom prst="rect">
              <a:avLst/>
            </a:prstGeom>
            <a:grp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r>
                <a:rPr lang="en-US" altLang="en-US" sz="641" b="1" dirty="0">
                  <a:solidFill>
                    <a:srgbClr val="FFFFFF"/>
                  </a:solidFill>
                  <a:latin typeface="Arial Black" panose="020B0A04020102020204" pitchFamily="34" charset="0"/>
                </a:rPr>
                <a:t>HOW DEMO FARMS LOOK LIKE?</a:t>
              </a:r>
            </a:p>
            <a:p>
              <a:endParaRPr lang="en-US" sz="641" b="1" dirty="0">
                <a:solidFill>
                  <a:srgbClr val="FFFFFF"/>
                </a:solidFill>
                <a:latin typeface="Arial Black" panose="020B0A04020102020204" pitchFamily="34" charset="0"/>
              </a:endParaRPr>
            </a:p>
            <a:p>
              <a:r>
                <a:rPr lang="en-US" sz="721" dirty="0"/>
                <a:t>Farmers themselves are opening their farms to connect with their peers and the general public as part of business development strategies (e.g. short food supply chains, community-supported agriculture. </a:t>
              </a:r>
            </a:p>
          </p:txBody>
        </p:sp>
      </p:grpSp>
      <p:sp>
        <p:nvSpPr>
          <p:cNvPr id="175" name="Text Box 10"/>
          <p:cNvSpPr txBox="1">
            <a:spLocks noChangeArrowheads="1"/>
          </p:cNvSpPr>
          <p:nvPr/>
        </p:nvSpPr>
        <p:spPr bwMode="auto">
          <a:xfrm>
            <a:off x="8371807" y="1749236"/>
            <a:ext cx="1203878" cy="1547804"/>
          </a:xfrm>
          <a:prstGeom prst="rect">
            <a:avLst/>
          </a:prstGeom>
          <a:solidFill>
            <a:srgbClr val="FFFFFF"/>
          </a:solidFill>
          <a:ln w="0"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799" tIns="5799" rIns="5799" bIns="5799" numCol="1" anchor="t" anchorCtr="0" compatLnSpc="1">
            <a:prstTxWarp prst="textNoShape">
              <a:avLst/>
            </a:prstTxWarp>
          </a:bodyPr>
          <a:lstStyle/>
          <a:p>
            <a:pPr defTabSz="146487" eaLnBrk="0" fontAlgn="base" hangingPunct="0">
              <a:spcBef>
                <a:spcPct val="0"/>
              </a:spcBef>
              <a:spcAft>
                <a:spcPct val="0"/>
              </a:spcAft>
            </a:pPr>
            <a:r>
              <a:rPr lang="en-US" sz="705" b="1" dirty="0">
                <a:solidFill>
                  <a:srgbClr val="00B0F0"/>
                </a:solidFill>
                <a:latin typeface="Cambria" panose="02040503050406030204" pitchFamily="18" charset="0"/>
              </a:rPr>
              <a:t>Demo events in general focus on:</a:t>
            </a:r>
          </a:p>
          <a:p>
            <a:pPr defTabSz="146487" eaLnBrk="0" fontAlgn="base" hangingPunct="0">
              <a:spcBef>
                <a:spcPct val="0"/>
              </a:spcBef>
              <a:spcAft>
                <a:spcPct val="0"/>
              </a:spcAft>
            </a:pPr>
            <a:endParaRPr lang="en-US" sz="705" b="1" dirty="0">
              <a:solidFill>
                <a:srgbClr val="00B0F0"/>
              </a:solidFill>
              <a:latin typeface="Cambria" panose="02040503050406030204" pitchFamily="18" charset="0"/>
            </a:endParaRPr>
          </a:p>
          <a:p>
            <a:pPr defTabSz="146487" eaLnBrk="0" fontAlgn="base" hangingPunct="0">
              <a:spcBef>
                <a:spcPct val="0"/>
              </a:spcBef>
              <a:spcAft>
                <a:spcPct val="0"/>
              </a:spcAft>
            </a:pPr>
            <a:r>
              <a:rPr lang="en-US" sz="705" dirty="0">
                <a:latin typeface="Bahnschrift Condensed" panose="020B0502040204020203" pitchFamily="34" charset="0"/>
              </a:rPr>
              <a:t>Showing and understanding innovation within a working farm context or within a local setting. </a:t>
            </a:r>
          </a:p>
          <a:p>
            <a:pPr defTabSz="146487" eaLnBrk="0" fontAlgn="base" hangingPunct="0">
              <a:spcBef>
                <a:spcPct val="0"/>
              </a:spcBef>
              <a:spcAft>
                <a:spcPct val="0"/>
              </a:spcAft>
            </a:pPr>
            <a:endParaRPr lang="en-US" sz="192" dirty="0">
              <a:latin typeface="Bahnschrift Condensed" panose="020B0502040204020203" pitchFamily="34" charset="0"/>
            </a:endParaRPr>
          </a:p>
          <a:p>
            <a:pPr marL="91554" indent="-91554" defTabSz="146487" eaLnBrk="0" fontAlgn="base" hangingPunct="0">
              <a:spcBef>
                <a:spcPct val="0"/>
              </a:spcBef>
              <a:spcAft>
                <a:spcPct val="0"/>
              </a:spcAft>
              <a:buFont typeface="Arial" panose="020B0604020202020204" pitchFamily="34" charset="0"/>
              <a:buChar char="•"/>
            </a:pPr>
            <a:r>
              <a:rPr lang="en-US" sz="705" dirty="0">
                <a:latin typeface="Bahnschrift Condensed" panose="020B0502040204020203" pitchFamily="34" charset="0"/>
              </a:rPr>
              <a:t>They are based on knowledge exchange between farmers or between farmers and innovation actors (e.g. advisers, researchers, and input providers). </a:t>
            </a:r>
          </a:p>
          <a:p>
            <a:pPr marL="91554" indent="-91554" defTabSz="146487" eaLnBrk="0" fontAlgn="base" hangingPunct="0">
              <a:spcBef>
                <a:spcPct val="0"/>
              </a:spcBef>
              <a:spcAft>
                <a:spcPct val="0"/>
              </a:spcAft>
              <a:buFont typeface="Arial" panose="020B0604020202020204" pitchFamily="34" charset="0"/>
              <a:buChar char="•"/>
            </a:pPr>
            <a:r>
              <a:rPr lang="en-US" sz="705" dirty="0">
                <a:latin typeface="Bahnschrift Condensed" panose="020B0502040204020203" pitchFamily="34" charset="0"/>
              </a:rPr>
              <a:t>They stimulate peer-to-peer knowledge exchange between farmers and address farmers’ needs.</a:t>
            </a:r>
            <a:endParaRPr lang="en-US" altLang="en-US" sz="705" dirty="0">
              <a:latin typeface="Bahnschrift Condensed" panose="020B0502040204020203" pitchFamily="34" charset="0"/>
            </a:endParaRPr>
          </a:p>
        </p:txBody>
      </p:sp>
      <p:pic>
        <p:nvPicPr>
          <p:cNvPr id="176" name="Picture 175"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0763" y="4596085"/>
            <a:ext cx="4652752" cy="1037059"/>
          </a:xfrm>
          <a:prstGeom prst="rect">
            <a:avLst/>
          </a:prstGeom>
        </p:spPr>
      </p:pic>
      <p:sp>
        <p:nvSpPr>
          <p:cNvPr id="177" name="Rectangle 176"/>
          <p:cNvSpPr/>
          <p:nvPr/>
        </p:nvSpPr>
        <p:spPr>
          <a:xfrm>
            <a:off x="6731493" y="3512775"/>
            <a:ext cx="1627270" cy="1177245"/>
          </a:xfrm>
          <a:prstGeom prst="rect">
            <a:avLst/>
          </a:prstGeom>
        </p:spPr>
        <p:txBody>
          <a:bodyPr wrap="square">
            <a:spAutoFit/>
          </a:bodyPr>
          <a:lstStyle/>
          <a:p>
            <a:r>
              <a:rPr lang="en-US" sz="705" b="1" dirty="0">
                <a:solidFill>
                  <a:schemeClr val="accent5">
                    <a:lumMod val="50000"/>
                  </a:schemeClr>
                </a:solidFill>
              </a:rPr>
              <a:t>Demonstration activities </a:t>
            </a:r>
            <a:r>
              <a:rPr lang="en-US" sz="705" dirty="0"/>
              <a:t>can range from </a:t>
            </a:r>
            <a:r>
              <a:rPr lang="en-US" sz="513" b="1" dirty="0">
                <a:solidFill>
                  <a:srgbClr val="00B0F0"/>
                </a:solidFill>
                <a:latin typeface="Arial Black" panose="020B0A04020102020204" pitchFamily="34" charset="0"/>
              </a:rPr>
              <a:t>ONE-OFF ‘FIELD DAY’ </a:t>
            </a:r>
            <a:r>
              <a:rPr lang="en-US" sz="705" dirty="0"/>
              <a:t>events to </a:t>
            </a:r>
            <a:r>
              <a:rPr lang="en-US" sz="513" b="1" dirty="0">
                <a:solidFill>
                  <a:srgbClr val="00B0F0"/>
                </a:solidFill>
                <a:latin typeface="Arial Black" panose="020B0A04020102020204" pitchFamily="34" charset="0"/>
              </a:rPr>
              <a:t>MULTI-YEAR ‘MONITOR FARMS’ </a:t>
            </a:r>
            <a:r>
              <a:rPr lang="en-US" sz="705" dirty="0"/>
              <a:t>where farmers, advisors, and industry members come together at regular intervals to assess farming opportunities in situ, </a:t>
            </a:r>
            <a:r>
              <a:rPr lang="en-US" sz="513" b="1" dirty="0">
                <a:solidFill>
                  <a:srgbClr val="00B0F0"/>
                </a:solidFill>
                <a:latin typeface="Arial Black" panose="020B0A04020102020204" pitchFamily="34" charset="0"/>
              </a:rPr>
              <a:t>TO PERMANENT ‘RESEARCH FARMS’</a:t>
            </a:r>
            <a:r>
              <a:rPr lang="en-US" sz="705" dirty="0"/>
              <a:t> where researchers test and demonstrate innovative technologies and approaches. </a:t>
            </a:r>
          </a:p>
        </p:txBody>
      </p:sp>
      <p:grpSp>
        <p:nvGrpSpPr>
          <p:cNvPr id="178" name="Google Shape;1138;p50"/>
          <p:cNvGrpSpPr/>
          <p:nvPr/>
        </p:nvGrpSpPr>
        <p:grpSpPr>
          <a:xfrm>
            <a:off x="8480867" y="3581235"/>
            <a:ext cx="354467" cy="379501"/>
            <a:chOff x="5233525" y="4954450"/>
            <a:chExt cx="538275" cy="516350"/>
          </a:xfrm>
        </p:grpSpPr>
        <p:sp>
          <p:nvSpPr>
            <p:cNvPr id="179" name="Google Shape;1139;p50"/>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0" name="Google Shape;1140;p50"/>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1" name="Google Shape;1141;p50"/>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2" name="Google Shape;1142;p50"/>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3" name="Google Shape;1143;p50"/>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4" name="Google Shape;1144;p50"/>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5" name="Google Shape;1145;p50"/>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6" name="Google Shape;1146;p50"/>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7" name="Google Shape;1147;p50"/>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8" name="Google Shape;1148;p50"/>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89" name="Google Shape;1149;p50"/>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grpSp>
      <p:grpSp>
        <p:nvGrpSpPr>
          <p:cNvPr id="190" name="Google Shape;1121;p50"/>
          <p:cNvGrpSpPr/>
          <p:nvPr/>
        </p:nvGrpSpPr>
        <p:grpSpPr>
          <a:xfrm>
            <a:off x="8522287" y="4089933"/>
            <a:ext cx="323765" cy="362558"/>
            <a:chOff x="2635450" y="4321225"/>
            <a:chExt cx="368400" cy="466425"/>
          </a:xfrm>
        </p:grpSpPr>
        <p:sp>
          <p:nvSpPr>
            <p:cNvPr id="191" name="Google Shape;1122;p50"/>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92" name="Google Shape;1123;p50"/>
            <p:cNvSpPr/>
            <p:nvPr/>
          </p:nvSpPr>
          <p:spPr>
            <a:xfrm>
              <a:off x="2819350" y="4321225"/>
              <a:ext cx="25" cy="347075"/>
            </a:xfrm>
            <a:custGeom>
              <a:avLst/>
              <a:gdLst/>
              <a:ahLst/>
              <a:cxnLst/>
              <a:rect l="l" t="t" r="r" b="b"/>
              <a:pathLst>
                <a:path w="1" h="13883" fill="none" extrusionOk="0">
                  <a:moveTo>
                    <a:pt x="0" y="13883"/>
                  </a:moveTo>
                  <a:lnTo>
                    <a:pt x="0" y="0"/>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93" name="Google Shape;1124;p50"/>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94" name="Google Shape;1125;p50"/>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95" name="Google Shape;1126;p50"/>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196" name="Google Shape;1127;p50"/>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2175" cap="rnd" cmpd="sng">
              <a:solidFill>
                <a:srgbClr val="00B0F0"/>
              </a:solidFill>
              <a:prstDash val="solid"/>
              <a:round/>
              <a:headEnd type="none" w="sm" len="sm"/>
              <a:tailEnd type="none" w="sm" len="sm"/>
            </a:ln>
          </p:spPr>
          <p:txBody>
            <a:bodyPr spcFirstLastPara="1" wrap="square" lIns="14648" tIns="14648" rIns="14648" bIns="14648" anchor="ctr" anchorCtr="0">
              <a:noAutofit/>
            </a:bodyPr>
            <a:lstStyle/>
            <a:p>
              <a:endParaRPr sz="288"/>
            </a:p>
          </p:txBody>
        </p:sp>
      </p:grpSp>
      <p:grpSp>
        <p:nvGrpSpPr>
          <p:cNvPr id="197" name="Group 11"/>
          <p:cNvGrpSpPr>
            <a:grpSpLocks/>
          </p:cNvGrpSpPr>
          <p:nvPr/>
        </p:nvGrpSpPr>
        <p:grpSpPr bwMode="auto">
          <a:xfrm>
            <a:off x="8922321" y="3391757"/>
            <a:ext cx="2475830" cy="1127006"/>
            <a:chOff x="106289875" y="110850665"/>
            <a:chExt cx="2000250" cy="2228850"/>
          </a:xfrm>
          <a:solidFill>
            <a:srgbClr val="00B0F0"/>
          </a:solidFill>
        </p:grpSpPr>
        <p:sp>
          <p:nvSpPr>
            <p:cNvPr id="198" name="Rectangle 12"/>
            <p:cNvSpPr>
              <a:spLocks noChangeArrowheads="1"/>
            </p:cNvSpPr>
            <p:nvPr/>
          </p:nvSpPr>
          <p:spPr bwMode="auto">
            <a:xfrm>
              <a:off x="106289875" y="110850665"/>
              <a:ext cx="2000250" cy="2228850"/>
            </a:xfrm>
            <a:prstGeom prst="rect">
              <a:avLst/>
            </a:prstGeom>
            <a:solidFill>
              <a:schemeClr val="bg1">
                <a:lumMod val="85000"/>
              </a:schemeClr>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199" name="Text Box 13"/>
            <p:cNvSpPr txBox="1">
              <a:spLocks noChangeArrowheads="1"/>
            </p:cNvSpPr>
            <p:nvPr/>
          </p:nvSpPr>
          <p:spPr bwMode="auto">
            <a:xfrm>
              <a:off x="106388354" y="111022115"/>
              <a:ext cx="1841456" cy="1885950"/>
            </a:xfrm>
            <a:prstGeom prst="rect">
              <a:avLst/>
            </a:prstGeom>
            <a:solidFill>
              <a:schemeClr val="bg1">
                <a:lumMod val="75000"/>
              </a:schemeClr>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r>
                <a:rPr lang="en-US" sz="641" dirty="0">
                  <a:solidFill>
                    <a:schemeClr val="bg1"/>
                  </a:solidFill>
                  <a:effectLst>
                    <a:outerShdw blurRad="38100" dist="38100" dir="2700000" algn="tl">
                      <a:srgbClr val="000000">
                        <a:alpha val="43137"/>
                      </a:srgbClr>
                    </a:outerShdw>
                  </a:effectLst>
                  <a:latin typeface="Arial Black" panose="020B0A04020102020204" pitchFamily="34" charset="0"/>
                </a:rPr>
                <a:t>Demonstration events can be organized </a:t>
              </a:r>
              <a:r>
                <a:rPr lang="en-US" sz="641" b="1" dirty="0">
                  <a:solidFill>
                    <a:schemeClr val="bg1"/>
                  </a:solidFill>
                  <a:effectLst>
                    <a:outerShdw blurRad="38100" dist="38100" dir="2700000" algn="tl">
                      <a:srgbClr val="000000">
                        <a:alpha val="43137"/>
                      </a:srgbClr>
                    </a:outerShdw>
                  </a:effectLst>
                  <a:latin typeface="Arial Black" panose="020B0A04020102020204" pitchFamily="34" charset="0"/>
                </a:rPr>
                <a:t>ON-FARM</a:t>
              </a:r>
              <a:r>
                <a:rPr lang="en-US" sz="641" dirty="0">
                  <a:solidFill>
                    <a:schemeClr val="bg1"/>
                  </a:solidFill>
                  <a:effectLst>
                    <a:outerShdw blurRad="38100" dist="38100" dir="2700000" algn="tl">
                      <a:srgbClr val="000000">
                        <a:alpha val="43137"/>
                      </a:srgbClr>
                    </a:outerShdw>
                  </a:effectLst>
                  <a:latin typeface="Arial Black" panose="020B0A04020102020204" pitchFamily="34" charset="0"/>
                </a:rPr>
                <a:t> and </a:t>
              </a:r>
              <a:r>
                <a:rPr lang="en-US" sz="641" b="1" dirty="0">
                  <a:solidFill>
                    <a:schemeClr val="bg1"/>
                  </a:solidFill>
                  <a:effectLst>
                    <a:outerShdw blurRad="38100" dist="38100" dir="2700000" algn="tl">
                      <a:srgbClr val="000000">
                        <a:alpha val="43137"/>
                      </a:srgbClr>
                    </a:outerShdw>
                  </a:effectLst>
                  <a:latin typeface="Arial Black" panose="020B0A04020102020204" pitchFamily="34" charset="0"/>
                </a:rPr>
                <a:t>VIRTUALLY.</a:t>
              </a:r>
            </a:p>
            <a:p>
              <a:endParaRPr lang="en-US" altLang="en-US" sz="192" b="1" dirty="0">
                <a:solidFill>
                  <a:srgbClr val="FFFFFF"/>
                </a:solidFill>
                <a:latin typeface="Arial Black" panose="020B0A04020102020204" pitchFamily="34" charset="0"/>
              </a:endParaRPr>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ON-FARM</a:t>
              </a:r>
              <a:r>
                <a:rPr lang="en-US" sz="513" b="1" dirty="0">
                  <a:solidFill>
                    <a:srgbClr val="00B0F0"/>
                  </a:solidFill>
                  <a:latin typeface="Arial Black" panose="020B0A04020102020204" pitchFamily="34" charset="0"/>
                </a:rPr>
                <a:t> </a:t>
              </a:r>
              <a:r>
                <a:rPr lang="en-US" sz="577" dirty="0"/>
                <a:t>demonstrations are planned, initiated and organized by a wide range of actors. There is no ‘one-fits-all’ approach for a successful demonstration event.</a:t>
              </a:r>
            </a:p>
            <a:p>
              <a:endParaRPr lang="en-GB" sz="192" dirty="0"/>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VIRTUAL </a:t>
              </a:r>
              <a:r>
                <a:rPr lang="en-US" sz="577" dirty="0"/>
                <a:t>demonstrations take place online without any physical interaction. </a:t>
              </a:r>
            </a:p>
            <a:p>
              <a:endParaRPr lang="en-US" sz="192" dirty="0"/>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HYBRID FORMS </a:t>
              </a:r>
              <a:r>
                <a:rPr lang="en-US" sz="577" dirty="0"/>
                <a:t>of demonstrations are emerging, where some aspects of the demo event are situated in real life and others are situated online. </a:t>
              </a:r>
              <a:endParaRPr lang="en-GB" sz="577" dirty="0"/>
            </a:p>
          </p:txBody>
        </p:sp>
      </p:grpSp>
      <p:grpSp>
        <p:nvGrpSpPr>
          <p:cNvPr id="200" name="Group 11"/>
          <p:cNvGrpSpPr>
            <a:grpSpLocks/>
          </p:cNvGrpSpPr>
          <p:nvPr/>
        </p:nvGrpSpPr>
        <p:grpSpPr bwMode="auto">
          <a:xfrm>
            <a:off x="8922321" y="3391757"/>
            <a:ext cx="2475830" cy="1127006"/>
            <a:chOff x="106289875" y="110850665"/>
            <a:chExt cx="2000250" cy="2228850"/>
          </a:xfrm>
          <a:solidFill>
            <a:srgbClr val="00B0F0"/>
          </a:solidFill>
        </p:grpSpPr>
        <p:sp>
          <p:nvSpPr>
            <p:cNvPr id="201" name="Rectangle 12"/>
            <p:cNvSpPr>
              <a:spLocks noChangeArrowheads="1"/>
            </p:cNvSpPr>
            <p:nvPr/>
          </p:nvSpPr>
          <p:spPr bwMode="auto">
            <a:xfrm>
              <a:off x="106289875" y="110850665"/>
              <a:ext cx="2000250" cy="2228850"/>
            </a:xfrm>
            <a:prstGeom prst="rect">
              <a:avLst/>
            </a:prstGeom>
            <a:solidFill>
              <a:schemeClr val="bg1">
                <a:lumMod val="85000"/>
              </a:schemeClr>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202" name="Text Box 13"/>
            <p:cNvSpPr txBox="1">
              <a:spLocks noChangeArrowheads="1"/>
            </p:cNvSpPr>
            <p:nvPr/>
          </p:nvSpPr>
          <p:spPr bwMode="auto">
            <a:xfrm>
              <a:off x="106388354" y="111022115"/>
              <a:ext cx="1841456" cy="1885950"/>
            </a:xfrm>
            <a:prstGeom prst="rect">
              <a:avLst/>
            </a:prstGeom>
            <a:solidFill>
              <a:schemeClr val="bg1">
                <a:lumMod val="75000"/>
              </a:schemeClr>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r>
                <a:rPr lang="en-US" sz="641" dirty="0">
                  <a:solidFill>
                    <a:schemeClr val="bg1"/>
                  </a:solidFill>
                  <a:effectLst>
                    <a:outerShdw blurRad="38100" dist="38100" dir="2700000" algn="tl">
                      <a:srgbClr val="000000">
                        <a:alpha val="43137"/>
                      </a:srgbClr>
                    </a:outerShdw>
                  </a:effectLst>
                  <a:latin typeface="Arial Black" panose="020B0A04020102020204" pitchFamily="34" charset="0"/>
                </a:rPr>
                <a:t>Demonstration events can be organized </a:t>
              </a:r>
              <a:r>
                <a:rPr lang="en-US" sz="641" b="1" dirty="0">
                  <a:solidFill>
                    <a:schemeClr val="bg1"/>
                  </a:solidFill>
                  <a:effectLst>
                    <a:outerShdw blurRad="38100" dist="38100" dir="2700000" algn="tl">
                      <a:srgbClr val="000000">
                        <a:alpha val="43137"/>
                      </a:srgbClr>
                    </a:outerShdw>
                  </a:effectLst>
                  <a:latin typeface="Arial Black" panose="020B0A04020102020204" pitchFamily="34" charset="0"/>
                </a:rPr>
                <a:t>ON-FARM</a:t>
              </a:r>
              <a:r>
                <a:rPr lang="en-US" sz="641" dirty="0">
                  <a:solidFill>
                    <a:schemeClr val="bg1"/>
                  </a:solidFill>
                  <a:effectLst>
                    <a:outerShdw blurRad="38100" dist="38100" dir="2700000" algn="tl">
                      <a:srgbClr val="000000">
                        <a:alpha val="43137"/>
                      </a:srgbClr>
                    </a:outerShdw>
                  </a:effectLst>
                  <a:latin typeface="Arial Black" panose="020B0A04020102020204" pitchFamily="34" charset="0"/>
                </a:rPr>
                <a:t> and </a:t>
              </a:r>
              <a:r>
                <a:rPr lang="en-US" sz="641" b="1" dirty="0">
                  <a:solidFill>
                    <a:schemeClr val="bg1"/>
                  </a:solidFill>
                  <a:effectLst>
                    <a:outerShdw blurRad="38100" dist="38100" dir="2700000" algn="tl">
                      <a:srgbClr val="000000">
                        <a:alpha val="43137"/>
                      </a:srgbClr>
                    </a:outerShdw>
                  </a:effectLst>
                  <a:latin typeface="Arial Black" panose="020B0A04020102020204" pitchFamily="34" charset="0"/>
                </a:rPr>
                <a:t>VIRTUALLY.</a:t>
              </a:r>
            </a:p>
            <a:p>
              <a:endParaRPr lang="en-US" altLang="en-US" sz="192" b="1" dirty="0">
                <a:solidFill>
                  <a:srgbClr val="FFFFFF"/>
                </a:solidFill>
                <a:latin typeface="Arial Black" panose="020B0A04020102020204" pitchFamily="34" charset="0"/>
              </a:endParaRPr>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ON-FARM</a:t>
              </a:r>
              <a:r>
                <a:rPr lang="en-US" sz="513" b="1" dirty="0">
                  <a:solidFill>
                    <a:srgbClr val="00B0F0"/>
                  </a:solidFill>
                  <a:latin typeface="Arial Black" panose="020B0A04020102020204" pitchFamily="34" charset="0"/>
                </a:rPr>
                <a:t> </a:t>
              </a:r>
              <a:r>
                <a:rPr lang="en-US" sz="577" dirty="0"/>
                <a:t>demonstrations are planned, initiated and organized by a wide range of actors. There is no ‘one-fits-all’ approach for a successful demonstration event.</a:t>
              </a:r>
            </a:p>
            <a:p>
              <a:endParaRPr lang="en-GB" sz="192" dirty="0"/>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VIRTUAL </a:t>
              </a:r>
              <a:r>
                <a:rPr lang="en-US" sz="577" dirty="0"/>
                <a:t>demonstrations take place online without any physical interaction. </a:t>
              </a:r>
            </a:p>
            <a:p>
              <a:endParaRPr lang="en-US" sz="192" dirty="0"/>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HYBRID FORMS </a:t>
              </a:r>
              <a:r>
                <a:rPr lang="en-US" sz="577" dirty="0"/>
                <a:t>of demonstrations are emerging, where some aspects of the demo event are situated in real life and others are situated online. </a:t>
              </a:r>
              <a:endParaRPr lang="en-GB" sz="577" dirty="0"/>
            </a:p>
          </p:txBody>
        </p:sp>
      </p:grpSp>
      <p:grpSp>
        <p:nvGrpSpPr>
          <p:cNvPr id="203" name="Group 2"/>
          <p:cNvGrpSpPr>
            <a:grpSpLocks/>
          </p:cNvGrpSpPr>
          <p:nvPr/>
        </p:nvGrpSpPr>
        <p:grpSpPr bwMode="auto">
          <a:xfrm>
            <a:off x="8204636" y="1749236"/>
            <a:ext cx="1507307" cy="1710634"/>
            <a:chOff x="108126375" y="106977750"/>
            <a:chExt cx="1478216" cy="2781585"/>
          </a:xfrm>
        </p:grpSpPr>
        <p:sp>
          <p:nvSpPr>
            <p:cNvPr id="204" name="Rectangle 3" hidden="1"/>
            <p:cNvSpPr>
              <a:spLocks noChangeArrowheads="1"/>
            </p:cNvSpPr>
            <p:nvPr/>
          </p:nvSpPr>
          <p:spPr bwMode="auto">
            <a:xfrm>
              <a:off x="108126375" y="106977750"/>
              <a:ext cx="1478216" cy="278158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grpSp>
          <p:nvGrpSpPr>
            <p:cNvPr id="205" name="Group 4"/>
            <p:cNvGrpSpPr>
              <a:grpSpLocks/>
            </p:cNvGrpSpPr>
            <p:nvPr/>
          </p:nvGrpSpPr>
          <p:grpSpPr bwMode="auto">
            <a:xfrm rot="10902000">
              <a:off x="108148511" y="108132961"/>
              <a:ext cx="1433945" cy="1606686"/>
              <a:chOff x="108148511" y="108132959"/>
              <a:chExt cx="1433945" cy="1606686"/>
            </a:xfrm>
          </p:grpSpPr>
          <p:sp>
            <p:nvSpPr>
              <p:cNvPr id="206" name="Rectangle 5" hidden="1"/>
              <p:cNvSpPr>
                <a:spLocks noChangeArrowheads="1"/>
              </p:cNvSpPr>
              <p:nvPr/>
            </p:nvSpPr>
            <p:spPr bwMode="auto">
              <a:xfrm>
                <a:off x="108148511" y="108132959"/>
                <a:ext cx="1433945" cy="1606686"/>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207" name="Line 6"/>
              <p:cNvSpPr>
                <a:spLocks noChangeShapeType="1"/>
              </p:cNvSpPr>
              <p:nvPr/>
            </p:nvSpPr>
            <p:spPr bwMode="auto">
              <a:xfrm>
                <a:off x="108172487" y="108169803"/>
                <a:ext cx="1362013" cy="1"/>
              </a:xfrm>
              <a:prstGeom prst="line">
                <a:avLst/>
              </a:prstGeom>
              <a:noFill/>
              <a:ln w="12700" algn="ctr">
                <a:solidFill>
                  <a:srgbClr val="6967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208" name="Oval 7"/>
              <p:cNvSpPr>
                <a:spLocks noChangeArrowheads="1"/>
              </p:cNvSpPr>
              <p:nvPr/>
            </p:nvSpPr>
            <p:spPr bwMode="auto">
              <a:xfrm>
                <a:off x="109534489" y="108132968"/>
                <a:ext cx="47954" cy="73598"/>
              </a:xfrm>
              <a:prstGeom prst="ellipse">
                <a:avLst/>
              </a:prstGeom>
              <a:solidFill>
                <a:srgbClr val="69676D"/>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209" name="Oval 8"/>
              <p:cNvSpPr>
                <a:spLocks noChangeArrowheads="1"/>
              </p:cNvSpPr>
              <p:nvPr/>
            </p:nvSpPr>
            <p:spPr bwMode="auto">
              <a:xfrm>
                <a:off x="108148526" y="109666036"/>
                <a:ext cx="47954" cy="73598"/>
              </a:xfrm>
              <a:prstGeom prst="ellipse">
                <a:avLst/>
              </a:prstGeom>
              <a:solidFill>
                <a:srgbClr val="69676D"/>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210" name="Line 9"/>
              <p:cNvSpPr>
                <a:spLocks noChangeShapeType="1"/>
              </p:cNvSpPr>
              <p:nvPr/>
            </p:nvSpPr>
            <p:spPr bwMode="auto">
              <a:xfrm>
                <a:off x="108168591" y="108162716"/>
                <a:ext cx="1" cy="1496258"/>
              </a:xfrm>
              <a:prstGeom prst="line">
                <a:avLst/>
              </a:prstGeom>
              <a:noFill/>
              <a:ln w="12700" algn="ctr">
                <a:solidFill>
                  <a:srgbClr val="6967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grpSp>
      </p:grpSp>
    </p:spTree>
    <p:extLst>
      <p:ext uri="{BB962C8B-B14F-4D97-AF65-F5344CB8AC3E}">
        <p14:creationId xmlns:p14="http://schemas.microsoft.com/office/powerpoint/2010/main" val="108761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rol 97"/>
          <p:cNvSpPr>
            <a:spLocks noChangeArrowheads="1" noChangeShapeType="1"/>
          </p:cNvSpPr>
          <p:nvPr/>
        </p:nvSpPr>
        <p:spPr bwMode="auto">
          <a:xfrm>
            <a:off x="6608701" y="7196441"/>
            <a:ext cx="217468" cy="48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ltLang="en-US" sz="288"/>
          </a:p>
        </p:txBody>
      </p:sp>
      <p:pic>
        <p:nvPicPr>
          <p:cNvPr id="68" name="Picture 67" descr="Screen Clipping"/>
          <p:cNvPicPr>
            <a:picLocks noChangeAspect="1"/>
          </p:cNvPicPr>
          <p:nvPr/>
        </p:nvPicPr>
        <p:blipFill rotWithShape="1">
          <a:blip r:embed="rId3">
            <a:extLst>
              <a:ext uri="{28A0092B-C50C-407E-A947-70E740481C1C}">
                <a14:useLocalDpi xmlns:a14="http://schemas.microsoft.com/office/drawing/2010/main" val="0"/>
              </a:ext>
            </a:extLst>
          </a:blip>
          <a:srcRect r="24289" b="40966"/>
          <a:stretch/>
        </p:blipFill>
        <p:spPr>
          <a:xfrm>
            <a:off x="5273220" y="1776528"/>
            <a:ext cx="2982730" cy="1596596"/>
          </a:xfrm>
          <a:prstGeom prst="rect">
            <a:avLst/>
          </a:prstGeom>
        </p:spPr>
      </p:pic>
      <p:sp>
        <p:nvSpPr>
          <p:cNvPr id="69" name="Rectangle 180"/>
          <p:cNvSpPr>
            <a:spLocks noChangeArrowheads="1"/>
          </p:cNvSpPr>
          <p:nvPr/>
        </p:nvSpPr>
        <p:spPr bwMode="auto">
          <a:xfrm>
            <a:off x="3566032" y="147085"/>
            <a:ext cx="4685100" cy="666243"/>
          </a:xfrm>
          <a:prstGeom prst="rect">
            <a:avLst/>
          </a:prstGeom>
          <a:solidFill>
            <a:srgbClr val="92D050"/>
          </a:solidFill>
          <a:ln>
            <a:noFill/>
          </a:ln>
          <a:extLst>
            <a:ext uri="{909E8E84-426E-40dd-AFC4-6F175D3DCCD1}"/>
            <a:ext uri="{91240B29-F687-4f45-9708-019B960494DF}"/>
          </a:extLst>
        </p:spPr>
        <p:txBody>
          <a:bodyPr wrap="square" lIns="12862" tIns="6431" rIns="12862" bIns="6431" anchor="ctr">
            <a:spAutoFit/>
          </a:bodyPr>
          <a:lstStyle/>
          <a:p>
            <a:pPr algn="ctr">
              <a:defRPr/>
            </a:pPr>
            <a:endParaRPr lang="en-US" sz="384" b="1" dirty="0">
              <a:ln>
                <a:solidFill>
                  <a:schemeClr val="bg1"/>
                </a:solidFill>
              </a:ln>
              <a:solidFill>
                <a:srgbClr val="FFFFFF"/>
              </a:solidFill>
              <a:latin typeface="Arial" pitchFamily="34" charset="0"/>
              <a:ea typeface="ＭＳ Ｐゴシック" charset="0"/>
              <a:cs typeface="Arial" pitchFamily="34" charset="0"/>
            </a:endParaRPr>
          </a:p>
          <a:p>
            <a:pPr algn="ctr">
              <a:defRPr/>
            </a:pPr>
            <a:r>
              <a:rPr lang="en-US" sz="721"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Agriculture Knowledge and Innovation System (AKIS)</a:t>
            </a:r>
          </a:p>
          <a:p>
            <a:pPr algn="ctr">
              <a:defRPr/>
            </a:pPr>
            <a:r>
              <a:rPr lang="en-US" sz="961"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Groups for farmers-led interactive innovation</a:t>
            </a:r>
          </a:p>
          <a:p>
            <a:pPr algn="ctr">
              <a:defRPr/>
            </a:pPr>
            <a:r>
              <a:rPr lang="en-US" sz="1538"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Field Labs</a:t>
            </a:r>
          </a:p>
          <a:p>
            <a:pPr algn="ctr">
              <a:defRPr/>
            </a:pPr>
            <a:endParaRPr lang="en-US" sz="192"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a:p>
            <a:pPr algn="ctr">
              <a:defRPr/>
            </a:pPr>
            <a:endParaRPr lang="en-US" sz="449"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p:txBody>
      </p:sp>
      <p:sp>
        <p:nvSpPr>
          <p:cNvPr id="70" name="Control 97"/>
          <p:cNvSpPr>
            <a:spLocks noChangeArrowheads="1" noChangeShapeType="1"/>
          </p:cNvSpPr>
          <p:nvPr/>
        </p:nvSpPr>
        <p:spPr bwMode="auto">
          <a:xfrm>
            <a:off x="12245069" y="7196441"/>
            <a:ext cx="217468" cy="48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ltLang="en-US" sz="288"/>
          </a:p>
        </p:txBody>
      </p:sp>
      <p:sp>
        <p:nvSpPr>
          <p:cNvPr id="71" name="Text Box 16"/>
          <p:cNvSpPr txBox="1">
            <a:spLocks noChangeArrowheads="1"/>
          </p:cNvSpPr>
          <p:nvPr/>
        </p:nvSpPr>
        <p:spPr bwMode="auto">
          <a:xfrm>
            <a:off x="3573956" y="5749452"/>
            <a:ext cx="1598541" cy="636380"/>
          </a:xfrm>
          <a:prstGeom prst="rect">
            <a:avLst/>
          </a:prstGeom>
          <a:solidFill>
            <a:srgbClr val="003300"/>
          </a:solidFill>
          <a:ln w="38100" cap="flat" cmpd="sng" algn="ctr">
            <a:noFill/>
            <a:prstDash val="solid"/>
            <a:round/>
            <a:headEnd type="none" w="med" len="med"/>
            <a:tailEnd type="none" w="med" len="med"/>
          </a:ln>
        </p:spPr>
        <p:txBody>
          <a:bodyPr lIns="146505" tIns="73252" rIns="146505" bIns="146505" spcCol="914400"/>
          <a:lstStyle/>
          <a:p>
            <a:pPr marL="80110" indent="-80110">
              <a:spcBef>
                <a:spcPct val="50000"/>
              </a:spcBef>
              <a:defRPr/>
            </a:pPr>
            <a:r>
              <a:rPr lang="en-US" sz="609" b="1" dirty="0">
                <a:solidFill>
                  <a:srgbClr val="FFFFFF"/>
                </a:solidFill>
                <a:latin typeface="Arial" pitchFamily="34" charset="0"/>
                <a:ea typeface="ＭＳ Ｐゴシック" pitchFamily="-111" charset="-128"/>
                <a:cs typeface="Arial" pitchFamily="34" charset="0"/>
              </a:rPr>
              <a:t>Acknowledgments</a:t>
            </a:r>
          </a:p>
          <a:p>
            <a:pPr algn="just">
              <a:spcBef>
                <a:spcPts val="269"/>
              </a:spcBef>
              <a:defRPr/>
            </a:pPr>
            <a:r>
              <a:rPr lang="en-GB" sz="449" dirty="0">
                <a:solidFill>
                  <a:schemeClr val="bg1"/>
                </a:solidFill>
                <a:latin typeface="Arial" pitchFamily="34" charset="0"/>
                <a:cs typeface="Arial" pitchFamily="34" charset="0"/>
              </a:rPr>
              <a:t>The information material was prepared as a result of the SWG-BMEL project “</a:t>
            </a:r>
            <a:r>
              <a:rPr lang="en-GB" sz="449" dirty="0">
                <a:solidFill>
                  <a:schemeClr val="bg1"/>
                </a:solidFill>
              </a:rPr>
              <a:t>Germany - Western Balkans Agricultural Policy Dialogue (APD-WB): AKIS component</a:t>
            </a:r>
            <a:r>
              <a:rPr lang="en-GB" sz="449" dirty="0">
                <a:solidFill>
                  <a:schemeClr val="bg1"/>
                </a:solidFill>
                <a:latin typeface="Arial" pitchFamily="34" charset="0"/>
                <a:cs typeface="Arial" pitchFamily="34" charset="0"/>
              </a:rPr>
              <a:t>”. </a:t>
            </a:r>
          </a:p>
          <a:p>
            <a:pPr algn="just">
              <a:spcBef>
                <a:spcPts val="269"/>
              </a:spcBef>
              <a:defRPr/>
            </a:pPr>
            <a:r>
              <a:rPr lang="en-GB" sz="449" dirty="0">
                <a:solidFill>
                  <a:schemeClr val="bg1"/>
                </a:solidFill>
                <a:latin typeface="Arial" pitchFamily="34" charset="0"/>
                <a:cs typeface="Arial" pitchFamily="34" charset="0"/>
              </a:rPr>
              <a:t>The opinions expressed here are ours only.</a:t>
            </a:r>
          </a:p>
        </p:txBody>
      </p:sp>
      <p:sp>
        <p:nvSpPr>
          <p:cNvPr id="72" name="TextBox 71"/>
          <p:cNvSpPr txBox="1"/>
          <p:nvPr/>
        </p:nvSpPr>
        <p:spPr>
          <a:xfrm>
            <a:off x="3571609" y="6414319"/>
            <a:ext cx="1600889" cy="354053"/>
          </a:xfrm>
          <a:prstGeom prst="rect">
            <a:avLst/>
          </a:prstGeom>
          <a:gradFill flip="none" rotWithShape="1">
            <a:gsLst>
              <a:gs pos="0">
                <a:srgbClr val="C2E49C">
                  <a:tint val="66000"/>
                  <a:satMod val="160000"/>
                </a:srgbClr>
              </a:gs>
              <a:gs pos="50000">
                <a:srgbClr val="C2E49C">
                  <a:tint val="44500"/>
                  <a:satMod val="160000"/>
                </a:srgbClr>
              </a:gs>
              <a:gs pos="100000">
                <a:srgbClr val="C2E49C">
                  <a:tint val="23500"/>
                  <a:satMod val="160000"/>
                </a:srgbClr>
              </a:gs>
            </a:gsLst>
            <a:path path="circle">
              <a:fillToRect t="100000" r="100000"/>
            </a:path>
            <a:tileRect l="-100000" b="-100000"/>
          </a:gradFill>
          <a:ln w="38100">
            <a:noFill/>
            <a:round/>
            <a:headEnd/>
            <a:tailEnd/>
          </a:ln>
        </p:spPr>
        <p:txBody>
          <a:bodyPr lIns="146505" tIns="73252" rIns="146505" bIns="146505"/>
          <a:lstStyle/>
          <a:p>
            <a:pPr algn="ctr">
              <a:tabLst>
                <a:tab pos="80110" algn="l"/>
              </a:tabLst>
              <a:defRPr/>
            </a:pPr>
            <a:r>
              <a:rPr lang="en-GB" sz="384" b="1" dirty="0">
                <a:cs typeface="Arial" charset="0"/>
              </a:rPr>
              <a:t>Authors: </a:t>
            </a:r>
          </a:p>
          <a:p>
            <a:pPr algn="ctr">
              <a:tabLst>
                <a:tab pos="80110" algn="l"/>
              </a:tabLst>
              <a:defRPr/>
            </a:pPr>
            <a:r>
              <a:rPr lang="en-GB" sz="384" b="1" dirty="0">
                <a:cs typeface="Arial" charset="0"/>
              </a:rPr>
              <a:t>Ana Simonovska </a:t>
            </a:r>
            <a:r>
              <a:rPr lang="en-GB" sz="384" dirty="0">
                <a:cs typeface="Arial" charset="0"/>
              </a:rPr>
              <a:t>ana.simonovska@fznh.ukim.edu.mk</a:t>
            </a:r>
          </a:p>
          <a:p>
            <a:pPr algn="ctr">
              <a:tabLst>
                <a:tab pos="80110" algn="l"/>
              </a:tabLst>
              <a:defRPr/>
            </a:pPr>
            <a:r>
              <a:rPr lang="en-GB" sz="384" b="1" dirty="0">
                <a:cs typeface="Arial" charset="0"/>
              </a:rPr>
              <a:t>Emelj Tuna</a:t>
            </a:r>
            <a:r>
              <a:rPr lang="en-GB" sz="384" dirty="0">
                <a:cs typeface="Arial" charset="0"/>
              </a:rPr>
              <a:t> emelj.tuna@fznh.ukim.edu.mk</a:t>
            </a:r>
          </a:p>
          <a:p>
            <a:pPr algn="ctr">
              <a:tabLst>
                <a:tab pos="80110" algn="l"/>
              </a:tabLst>
              <a:defRPr/>
            </a:pPr>
            <a:r>
              <a:rPr lang="en-GB" sz="384" b="1" dirty="0">
                <a:cs typeface="Arial" charset="0"/>
              </a:rPr>
              <a:t>Dragan Gjoshevski</a:t>
            </a:r>
            <a:r>
              <a:rPr lang="en-GB" sz="384" dirty="0">
                <a:cs typeface="Arial" charset="0"/>
              </a:rPr>
              <a:t> gjdragan@fznh.ukim.edu.mk</a:t>
            </a:r>
            <a:endParaRPr lang="en-US" sz="384" dirty="0">
              <a:cs typeface="Arial" charset="0"/>
            </a:endParaRPr>
          </a:p>
        </p:txBody>
      </p:sp>
      <p:pic>
        <p:nvPicPr>
          <p:cNvPr id="73" name="Picture 8" descr="Logo&#10;&#10;Description automatically generated"/>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70718" y="6100412"/>
            <a:ext cx="816404" cy="34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descr="Screen Clipping"/>
          <p:cNvPicPr>
            <a:picLocks noChangeAspect="1"/>
          </p:cNvPicPr>
          <p:nvPr/>
        </p:nvPicPr>
        <p:blipFill rotWithShape="1">
          <a:blip r:embed="rId5">
            <a:extLst>
              <a:ext uri="{28A0092B-C50C-407E-A947-70E740481C1C}">
                <a14:useLocalDpi xmlns:a14="http://schemas.microsoft.com/office/drawing/2010/main" val="0"/>
              </a:ext>
            </a:extLst>
          </a:blip>
          <a:srcRect l="2840" r="17433" b="78900"/>
          <a:stretch/>
        </p:blipFill>
        <p:spPr>
          <a:xfrm>
            <a:off x="5194372" y="5864926"/>
            <a:ext cx="891237" cy="790783"/>
          </a:xfrm>
          <a:prstGeom prst="rect">
            <a:avLst/>
          </a:prstGeom>
        </p:spPr>
      </p:pic>
      <p:pic>
        <p:nvPicPr>
          <p:cNvPr id="75" name="Picture 74" descr="Screen Clipping"/>
          <p:cNvPicPr>
            <a:picLocks noChangeAspect="1"/>
          </p:cNvPicPr>
          <p:nvPr/>
        </p:nvPicPr>
        <p:blipFill rotWithShape="1">
          <a:blip r:embed="rId5">
            <a:extLst>
              <a:ext uri="{28A0092B-C50C-407E-A947-70E740481C1C}">
                <a14:useLocalDpi xmlns:a14="http://schemas.microsoft.com/office/drawing/2010/main" val="0"/>
              </a:ext>
            </a:extLst>
          </a:blip>
          <a:srcRect l="15047" t="54147" r="18795" b="35072"/>
          <a:stretch/>
        </p:blipFill>
        <p:spPr>
          <a:xfrm>
            <a:off x="7063833" y="6471293"/>
            <a:ext cx="394749" cy="215687"/>
          </a:xfrm>
          <a:prstGeom prst="rect">
            <a:avLst/>
          </a:prstGeom>
        </p:spPr>
      </p:pic>
      <p:pic>
        <p:nvPicPr>
          <p:cNvPr id="76" name="Picture 75" descr="Screen Clipping"/>
          <p:cNvPicPr>
            <a:picLocks noChangeAspect="1"/>
          </p:cNvPicPr>
          <p:nvPr/>
        </p:nvPicPr>
        <p:blipFill rotWithShape="1">
          <a:blip r:embed="rId5">
            <a:extLst>
              <a:ext uri="{28A0092B-C50C-407E-A947-70E740481C1C}">
                <a14:useLocalDpi xmlns:a14="http://schemas.microsoft.com/office/drawing/2010/main" val="0"/>
              </a:ext>
            </a:extLst>
          </a:blip>
          <a:srcRect l="18093" t="41759" r="17843" b="47873"/>
          <a:stretch/>
        </p:blipFill>
        <p:spPr>
          <a:xfrm>
            <a:off x="6998720" y="5864926"/>
            <a:ext cx="524975" cy="284870"/>
          </a:xfrm>
          <a:prstGeom prst="rect">
            <a:avLst/>
          </a:prstGeom>
        </p:spPr>
      </p:pic>
      <p:pic>
        <p:nvPicPr>
          <p:cNvPr id="77" name="Picture 76" descr="Screen Clipping"/>
          <p:cNvPicPr>
            <a:picLocks noChangeAspect="1"/>
          </p:cNvPicPr>
          <p:nvPr/>
        </p:nvPicPr>
        <p:blipFill rotWithShape="1">
          <a:blip r:embed="rId5">
            <a:extLst>
              <a:ext uri="{28A0092B-C50C-407E-A947-70E740481C1C}">
                <a14:useLocalDpi xmlns:a14="http://schemas.microsoft.com/office/drawing/2010/main" val="0"/>
              </a:ext>
            </a:extLst>
          </a:blip>
          <a:srcRect l="32784" t="81568" r="21169" b="2096"/>
          <a:stretch/>
        </p:blipFill>
        <p:spPr>
          <a:xfrm>
            <a:off x="7571527" y="5862383"/>
            <a:ext cx="667182" cy="793586"/>
          </a:xfrm>
          <a:prstGeom prst="rect">
            <a:avLst/>
          </a:prstGeom>
        </p:spPr>
      </p:pic>
      <p:cxnSp>
        <p:nvCxnSpPr>
          <p:cNvPr id="78" name="Straight Connector 77"/>
          <p:cNvCxnSpPr/>
          <p:nvPr/>
        </p:nvCxnSpPr>
        <p:spPr>
          <a:xfrm>
            <a:off x="5203518" y="5749452"/>
            <a:ext cx="3048961"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201956" y="6764303"/>
            <a:ext cx="3048961"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0" name="Text Box 7"/>
          <p:cNvSpPr txBox="1">
            <a:spLocks noChangeArrowheads="1"/>
          </p:cNvSpPr>
          <p:nvPr/>
        </p:nvSpPr>
        <p:spPr bwMode="auto">
          <a:xfrm>
            <a:off x="3566032" y="922148"/>
            <a:ext cx="4685100" cy="738906"/>
          </a:xfrm>
          <a:prstGeom prst="rect">
            <a:avLst/>
          </a:prstGeom>
          <a:solidFill>
            <a:srgbClr val="E1F2CE"/>
          </a:solidFill>
          <a:ln>
            <a:noFill/>
            <a:headEnd/>
            <a:tailEnd/>
          </a:ln>
        </p:spPr>
        <p:style>
          <a:lnRef idx="1">
            <a:schemeClr val="dk1"/>
          </a:lnRef>
          <a:fillRef idx="2">
            <a:schemeClr val="dk1"/>
          </a:fillRef>
          <a:effectRef idx="1">
            <a:schemeClr val="dk1"/>
          </a:effectRef>
          <a:fontRef idx="minor">
            <a:schemeClr val="dk1"/>
          </a:fontRef>
        </p:style>
        <p:txBody>
          <a:bodyPr lIns="146505" tIns="73252" rIns="146505" bIns="146505"/>
          <a:lstStyle/>
          <a:p>
            <a:pPr algn="just">
              <a:spcBef>
                <a:spcPct val="50000"/>
              </a:spcBef>
              <a:tabLst>
                <a:tab pos="80110" algn="l"/>
              </a:tabLst>
              <a:defRPr/>
            </a:pPr>
            <a:r>
              <a:rPr lang="en-US" sz="801" b="1" dirty="0">
                <a:effectLst>
                  <a:outerShdw blurRad="38100" dist="38100" dir="2700000" algn="tl">
                    <a:srgbClr val="000000">
                      <a:alpha val="43137"/>
                    </a:srgbClr>
                  </a:outerShdw>
                </a:effectLst>
                <a:latin typeface="Arial" charset="0"/>
                <a:cs typeface="Arial" charset="0"/>
              </a:rPr>
              <a:t>Field labs</a:t>
            </a:r>
          </a:p>
          <a:p>
            <a:pPr>
              <a:spcBef>
                <a:spcPts val="269"/>
              </a:spcBef>
              <a:tabLst>
                <a:tab pos="80110" algn="l"/>
              </a:tabLst>
              <a:defRPr/>
            </a:pPr>
            <a:r>
              <a:rPr lang="en-US" altLang="en-US" sz="600" dirty="0"/>
              <a:t>Practical, hands-on trials that are open to farmers and researchers. Farmers working with a group of like-minded farmers and top researchers can get fast and thorough insights into new solutions to challenges facing their business. Field labs are code-signed by all participants allowing them to collect robust data that is relevant to the real-world farming environment and easily transferable to their businesses.</a:t>
            </a:r>
            <a:endParaRPr lang="en-US" sz="600" dirty="0"/>
          </a:p>
        </p:txBody>
      </p:sp>
      <p:sp>
        <p:nvSpPr>
          <p:cNvPr id="81" name="Text Box 2"/>
          <p:cNvSpPr txBox="1">
            <a:spLocks noChangeArrowheads="1"/>
          </p:cNvSpPr>
          <p:nvPr/>
        </p:nvSpPr>
        <p:spPr bwMode="auto">
          <a:xfrm>
            <a:off x="3821869" y="2413544"/>
            <a:ext cx="1273778" cy="417049"/>
          </a:xfrm>
          <a:prstGeom prst="rect">
            <a:avLst/>
          </a:prstGeom>
          <a:solidFill>
            <a:srgbClr val="99FF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latin typeface="Bahnschrift Condensed" panose="020B0502040204020203" pitchFamily="34" charset="0"/>
              </a:rPr>
              <a:t>From an existing discussion group, project, or network, a group of farmers or growers come together around an idea.</a:t>
            </a:r>
          </a:p>
        </p:txBody>
      </p:sp>
      <p:sp>
        <p:nvSpPr>
          <p:cNvPr id="82" name="Freeform 3"/>
          <p:cNvSpPr>
            <a:spLocks/>
          </p:cNvSpPr>
          <p:nvPr/>
        </p:nvSpPr>
        <p:spPr bwMode="auto">
          <a:xfrm>
            <a:off x="3601456" y="2365267"/>
            <a:ext cx="1633847" cy="574633"/>
          </a:xfrm>
          <a:custGeom>
            <a:avLst/>
            <a:gdLst>
              <a:gd name="T0" fmla="*/ 439737 w 4244974"/>
              <a:gd name="T1" fmla="*/ 766080 h 890571"/>
              <a:gd name="T2" fmla="*/ 68262 w 4244974"/>
              <a:gd name="T3" fmla="*/ 327930 h 890571"/>
              <a:gd name="T4" fmla="*/ 849312 w 4244974"/>
              <a:gd name="T5" fmla="*/ 99330 h 890571"/>
              <a:gd name="T6" fmla="*/ 3687762 w 4244974"/>
              <a:gd name="T7" fmla="*/ 118380 h 890571"/>
              <a:gd name="T8" fmla="*/ 3678237 w 4244974"/>
              <a:gd name="T9" fmla="*/ 809609 h 890571"/>
              <a:gd name="T10" fmla="*/ 287337 w 4244974"/>
              <a:gd name="T11" fmla="*/ 604155 h 890571"/>
            </a:gdLst>
            <a:ahLst/>
            <a:cxnLst>
              <a:cxn ang="0">
                <a:pos x="T0" y="T1"/>
              </a:cxn>
              <a:cxn ang="0">
                <a:pos x="T2" y="T3"/>
              </a:cxn>
              <a:cxn ang="0">
                <a:pos x="T4" y="T5"/>
              </a:cxn>
              <a:cxn ang="0">
                <a:pos x="T6" y="T7"/>
              </a:cxn>
              <a:cxn ang="0">
                <a:pos x="T8" y="T9"/>
              </a:cxn>
              <a:cxn ang="0">
                <a:pos x="T10" y="T11"/>
              </a:cxn>
            </a:cxnLst>
            <a:rect l="0" t="0" r="r" b="b"/>
            <a:pathLst>
              <a:path w="4244974" h="890571">
                <a:moveTo>
                  <a:pt x="439737" y="766080"/>
                </a:moveTo>
                <a:cubicBezTo>
                  <a:pt x="219868" y="602567"/>
                  <a:pt x="0" y="439055"/>
                  <a:pt x="68262" y="327930"/>
                </a:cubicBezTo>
                <a:cubicBezTo>
                  <a:pt x="136524" y="216805"/>
                  <a:pt x="246062" y="134255"/>
                  <a:pt x="849312" y="99330"/>
                </a:cubicBezTo>
                <a:cubicBezTo>
                  <a:pt x="1452562" y="64405"/>
                  <a:pt x="3216274" y="0"/>
                  <a:pt x="3687762" y="118380"/>
                </a:cubicBezTo>
                <a:cubicBezTo>
                  <a:pt x="4159250" y="236760"/>
                  <a:pt x="4244974" y="728647"/>
                  <a:pt x="3678237" y="809609"/>
                </a:cubicBezTo>
                <a:cubicBezTo>
                  <a:pt x="3111500" y="890571"/>
                  <a:pt x="852487" y="638397"/>
                  <a:pt x="287337" y="604155"/>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577"/>
          </a:p>
        </p:txBody>
      </p:sp>
      <p:sp>
        <p:nvSpPr>
          <p:cNvPr id="83" name="Rectangle 82"/>
          <p:cNvSpPr/>
          <p:nvPr/>
        </p:nvSpPr>
        <p:spPr>
          <a:xfrm>
            <a:off x="3901560" y="2178218"/>
            <a:ext cx="1164101" cy="240194"/>
          </a:xfrm>
          <a:prstGeom prst="rect">
            <a:avLst/>
          </a:prstGeom>
        </p:spPr>
        <p:txBody>
          <a:bodyPr wrap="none">
            <a:spAutoFit/>
          </a:bodyPr>
          <a:lstStyle/>
          <a:p>
            <a:r>
              <a:rPr lang="en-GB" sz="705" b="1" dirty="0"/>
              <a:t>It </a:t>
            </a:r>
            <a:r>
              <a:rPr lang="en-GB" sz="961" b="1" dirty="0">
                <a:solidFill>
                  <a:srgbClr val="00B050"/>
                </a:solidFill>
                <a:effectLst>
                  <a:outerShdw blurRad="38100" dist="38100" dir="2700000" algn="tl">
                    <a:srgbClr val="000000">
                      <a:alpha val="43137"/>
                    </a:srgbClr>
                  </a:outerShdw>
                </a:effectLst>
                <a:latin typeface="Arial Black" panose="020B0A04020102020204" pitchFamily="34" charset="0"/>
              </a:rPr>
              <a:t>starts </a:t>
            </a:r>
            <a:r>
              <a:rPr lang="en-GB" sz="705" b="1" dirty="0"/>
              <a:t>with an idea</a:t>
            </a:r>
          </a:p>
        </p:txBody>
      </p:sp>
      <p:grpSp>
        <p:nvGrpSpPr>
          <p:cNvPr id="84" name="Group 11"/>
          <p:cNvGrpSpPr>
            <a:grpSpLocks/>
          </p:cNvGrpSpPr>
          <p:nvPr/>
        </p:nvGrpSpPr>
        <p:grpSpPr bwMode="auto">
          <a:xfrm>
            <a:off x="3573956" y="1783964"/>
            <a:ext cx="2047957" cy="259865"/>
            <a:chOff x="106518075" y="109069350"/>
            <a:chExt cx="2000250" cy="2228850"/>
          </a:xfrm>
          <a:solidFill>
            <a:srgbClr val="00B050"/>
          </a:solidFill>
        </p:grpSpPr>
        <p:sp>
          <p:nvSpPr>
            <p:cNvPr id="85" name="Rectangle 12"/>
            <p:cNvSpPr>
              <a:spLocks noChangeArrowheads="1"/>
            </p:cNvSpPr>
            <p:nvPr/>
          </p:nvSpPr>
          <p:spPr bwMode="auto">
            <a:xfrm>
              <a:off x="106518075" y="109069350"/>
              <a:ext cx="2000250" cy="2228850"/>
            </a:xfrm>
            <a:prstGeom prst="rect">
              <a:avLst/>
            </a:prstGeom>
            <a:grp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86" name="Text Box 13"/>
            <p:cNvSpPr txBox="1">
              <a:spLocks noChangeArrowheads="1"/>
            </p:cNvSpPr>
            <p:nvPr/>
          </p:nvSpPr>
          <p:spPr bwMode="auto">
            <a:xfrm>
              <a:off x="106689525" y="109240800"/>
              <a:ext cx="1657350" cy="385602"/>
            </a:xfrm>
            <a:prstGeom prst="rect">
              <a:avLst/>
            </a:prstGeom>
            <a:grp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US" altLang="en-US" sz="320" b="1" dirty="0">
                <a:solidFill>
                  <a:srgbClr val="FFFFFF"/>
                </a:solidFill>
                <a:latin typeface="Arial Black" panose="020B0A04020102020204" pitchFamily="34" charset="0"/>
              </a:endParaRPr>
            </a:p>
            <a:p>
              <a:r>
                <a:rPr lang="en-US" altLang="en-US" sz="641" b="1" dirty="0">
                  <a:solidFill>
                    <a:srgbClr val="FFFFFF"/>
                  </a:solidFill>
                  <a:latin typeface="Arial Black" panose="020B0A04020102020204" pitchFamily="34" charset="0"/>
                </a:rPr>
                <a:t>HOW DOES A FIELD LAB WORK?</a:t>
              </a:r>
            </a:p>
            <a:p>
              <a:endParaRPr lang="en-US" sz="320" b="1" dirty="0">
                <a:solidFill>
                  <a:srgbClr val="FFFFFF"/>
                </a:solidFill>
                <a:latin typeface="Arial Black" panose="020B0A04020102020204" pitchFamily="34" charset="0"/>
              </a:endParaRPr>
            </a:p>
            <a:p>
              <a:endParaRPr lang="en-US" sz="721" dirty="0"/>
            </a:p>
          </p:txBody>
        </p:sp>
      </p:grpSp>
      <p:sp>
        <p:nvSpPr>
          <p:cNvPr id="87" name="Rectangle 86"/>
          <p:cNvSpPr/>
          <p:nvPr/>
        </p:nvSpPr>
        <p:spPr>
          <a:xfrm>
            <a:off x="3711334" y="2137424"/>
            <a:ext cx="373820" cy="289631"/>
          </a:xfrm>
          <a:prstGeom prst="rect">
            <a:avLst/>
          </a:prstGeom>
        </p:spPr>
        <p:txBody>
          <a:bodyPr wrap="none">
            <a:spAutoFit/>
          </a:bodyPr>
          <a:lstStyle/>
          <a:p>
            <a:r>
              <a:rPr lang="mk-MK" sz="1282" b="1" dirty="0">
                <a:solidFill>
                  <a:srgbClr val="00B050"/>
                </a:solidFill>
                <a:effectLst>
                  <a:outerShdw blurRad="38100" dist="38100" dir="2700000" algn="tl">
                    <a:srgbClr val="000000">
                      <a:alpha val="43137"/>
                    </a:srgbClr>
                  </a:outerShdw>
                </a:effectLst>
                <a:latin typeface="Arial Black" panose="020B0A04020102020204" pitchFamily="34" charset="0"/>
              </a:rPr>
              <a:t>1</a:t>
            </a:r>
            <a:r>
              <a:rPr lang="en" sz="1282" b="1" dirty="0">
                <a:solidFill>
                  <a:srgbClr val="00B050"/>
                </a:solidFill>
                <a:effectLst>
                  <a:outerShdw blurRad="38100" dist="38100" dir="2700000" algn="tl">
                    <a:srgbClr val="000000">
                      <a:alpha val="43137"/>
                    </a:srgbClr>
                  </a:outerShdw>
                </a:effectLst>
              </a:rPr>
              <a:t>.</a:t>
            </a:r>
            <a:r>
              <a:rPr lang="mk-MK" sz="1282" b="1" dirty="0">
                <a:solidFill>
                  <a:srgbClr val="00B050"/>
                </a:solidFill>
                <a:effectLst>
                  <a:outerShdw blurRad="38100" dist="38100" dir="2700000" algn="tl">
                    <a:srgbClr val="000000">
                      <a:alpha val="43137"/>
                    </a:srgbClr>
                  </a:outerShdw>
                </a:effectLst>
              </a:rPr>
              <a:t> </a:t>
            </a:r>
            <a:endParaRPr lang="en-GB" sz="1282" b="1" dirty="0">
              <a:solidFill>
                <a:srgbClr val="00B050"/>
              </a:solidFill>
              <a:effectLst>
                <a:outerShdw blurRad="38100" dist="38100" dir="2700000" algn="tl">
                  <a:srgbClr val="000000">
                    <a:alpha val="43137"/>
                  </a:srgbClr>
                </a:outerShdw>
              </a:effectLst>
            </a:endParaRPr>
          </a:p>
        </p:txBody>
      </p:sp>
      <p:sp>
        <p:nvSpPr>
          <p:cNvPr id="88" name="Text Box 2"/>
          <p:cNvSpPr txBox="1">
            <a:spLocks noChangeArrowheads="1"/>
          </p:cNvSpPr>
          <p:nvPr/>
        </p:nvSpPr>
        <p:spPr bwMode="auto">
          <a:xfrm>
            <a:off x="3841012" y="4242040"/>
            <a:ext cx="2334128" cy="788580"/>
          </a:xfrm>
          <a:prstGeom prst="rect">
            <a:avLst/>
          </a:prstGeom>
          <a:solidFill>
            <a:srgbClr val="99FF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endParaRPr lang="en-GB" sz="192" dirty="0">
              <a:latin typeface="Bahnschrift Condensed" panose="020B0502040204020203" pitchFamily="34" charset="0"/>
            </a:endParaRPr>
          </a:p>
          <a:p>
            <a:r>
              <a:rPr lang="en-GB" sz="705" dirty="0">
                <a:latin typeface="Bahnschrift Condensed" panose="020B0502040204020203" pitchFamily="34" charset="0"/>
              </a:rPr>
              <a:t>Innovative farmers match the group with a researcher so they can develop a practical research question to be answered through a field lab. The group works collaboratively to design what data to record and monitor, ensuring the trial is both scientifically robust and practical for a working farm. The plan should be realistic about the roles, responsibilities, and time that the farmers (</a:t>
            </a:r>
            <a:r>
              <a:rPr lang="en-GB" sz="705" dirty="0" err="1">
                <a:latin typeface="Bahnschrift Condensed" panose="020B0502040204020203" pitchFamily="34" charset="0"/>
              </a:rPr>
              <a:t>trialists</a:t>
            </a:r>
            <a:r>
              <a:rPr lang="en-GB" sz="705" dirty="0">
                <a:latin typeface="Bahnschrift Condensed" panose="020B0502040204020203" pitchFamily="34" charset="0"/>
              </a:rPr>
              <a:t>) and researchers can commit.</a:t>
            </a:r>
          </a:p>
        </p:txBody>
      </p:sp>
      <p:sp>
        <p:nvSpPr>
          <p:cNvPr id="89" name="Text Box 2"/>
          <p:cNvSpPr txBox="1">
            <a:spLocks noChangeArrowheads="1"/>
          </p:cNvSpPr>
          <p:nvPr/>
        </p:nvSpPr>
        <p:spPr bwMode="auto">
          <a:xfrm>
            <a:off x="3783754" y="3361314"/>
            <a:ext cx="1687372" cy="417049"/>
          </a:xfrm>
          <a:prstGeom prst="rect">
            <a:avLst/>
          </a:prstGeom>
          <a:solidFill>
            <a:srgbClr val="99FF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latin typeface="Bahnschrift Condensed" panose="020B0502040204020203" pitchFamily="34" charset="0"/>
              </a:rPr>
              <a:t>Supported by a coordinator, the group establishes a topic or challenge they would like to explore and sets realistic expectations and outcomes for the field lab.</a:t>
            </a:r>
          </a:p>
        </p:txBody>
      </p:sp>
      <p:sp>
        <p:nvSpPr>
          <p:cNvPr id="91" name="Freeform 3"/>
          <p:cNvSpPr>
            <a:spLocks/>
          </p:cNvSpPr>
          <p:nvPr/>
        </p:nvSpPr>
        <p:spPr bwMode="auto">
          <a:xfrm>
            <a:off x="3566032" y="3313036"/>
            <a:ext cx="1981777" cy="574633"/>
          </a:xfrm>
          <a:custGeom>
            <a:avLst/>
            <a:gdLst>
              <a:gd name="T0" fmla="*/ 439737 w 4244974"/>
              <a:gd name="T1" fmla="*/ 766080 h 890571"/>
              <a:gd name="T2" fmla="*/ 68262 w 4244974"/>
              <a:gd name="T3" fmla="*/ 327930 h 890571"/>
              <a:gd name="T4" fmla="*/ 849312 w 4244974"/>
              <a:gd name="T5" fmla="*/ 99330 h 890571"/>
              <a:gd name="T6" fmla="*/ 3687762 w 4244974"/>
              <a:gd name="T7" fmla="*/ 118380 h 890571"/>
              <a:gd name="T8" fmla="*/ 3678237 w 4244974"/>
              <a:gd name="T9" fmla="*/ 809609 h 890571"/>
              <a:gd name="T10" fmla="*/ 287337 w 4244974"/>
              <a:gd name="T11" fmla="*/ 604155 h 890571"/>
            </a:gdLst>
            <a:ahLst/>
            <a:cxnLst>
              <a:cxn ang="0">
                <a:pos x="T0" y="T1"/>
              </a:cxn>
              <a:cxn ang="0">
                <a:pos x="T2" y="T3"/>
              </a:cxn>
              <a:cxn ang="0">
                <a:pos x="T4" y="T5"/>
              </a:cxn>
              <a:cxn ang="0">
                <a:pos x="T6" y="T7"/>
              </a:cxn>
              <a:cxn ang="0">
                <a:pos x="T8" y="T9"/>
              </a:cxn>
              <a:cxn ang="0">
                <a:pos x="T10" y="T11"/>
              </a:cxn>
            </a:cxnLst>
            <a:rect l="0" t="0" r="r" b="b"/>
            <a:pathLst>
              <a:path w="4244974" h="890571">
                <a:moveTo>
                  <a:pt x="439737" y="766080"/>
                </a:moveTo>
                <a:cubicBezTo>
                  <a:pt x="219868" y="602567"/>
                  <a:pt x="0" y="439055"/>
                  <a:pt x="68262" y="327930"/>
                </a:cubicBezTo>
                <a:cubicBezTo>
                  <a:pt x="136524" y="216805"/>
                  <a:pt x="246062" y="134255"/>
                  <a:pt x="849312" y="99330"/>
                </a:cubicBezTo>
                <a:cubicBezTo>
                  <a:pt x="1452562" y="64405"/>
                  <a:pt x="3216274" y="0"/>
                  <a:pt x="3687762" y="118380"/>
                </a:cubicBezTo>
                <a:cubicBezTo>
                  <a:pt x="4159250" y="236760"/>
                  <a:pt x="4244974" y="728647"/>
                  <a:pt x="3678237" y="809609"/>
                </a:cubicBezTo>
                <a:cubicBezTo>
                  <a:pt x="3111500" y="890571"/>
                  <a:pt x="852487" y="638397"/>
                  <a:pt x="287337" y="604155"/>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577"/>
          </a:p>
        </p:txBody>
      </p:sp>
      <p:sp>
        <p:nvSpPr>
          <p:cNvPr id="92" name="Rectangle 91"/>
          <p:cNvSpPr/>
          <p:nvPr/>
        </p:nvSpPr>
        <p:spPr>
          <a:xfrm>
            <a:off x="3816436" y="2969686"/>
            <a:ext cx="1656365" cy="496546"/>
          </a:xfrm>
          <a:prstGeom prst="rect">
            <a:avLst/>
          </a:prstGeom>
        </p:spPr>
        <p:txBody>
          <a:bodyPr wrap="square">
            <a:spAutoFit/>
          </a:bodyPr>
          <a:lstStyle/>
          <a:p>
            <a:r>
              <a:rPr lang="en-GB" sz="705" b="1" dirty="0"/>
              <a:t>Identifying </a:t>
            </a:r>
            <a:r>
              <a:rPr lang="en-GB" sz="961" b="1" dirty="0">
                <a:solidFill>
                  <a:srgbClr val="00B050"/>
                </a:solidFill>
                <a:effectLst>
                  <a:outerShdw blurRad="38100" dist="38100" dir="2700000" algn="tl">
                    <a:srgbClr val="000000">
                      <a:alpha val="43137"/>
                    </a:srgbClr>
                  </a:outerShdw>
                </a:effectLst>
                <a:latin typeface="Arial Black" panose="020B0A04020102020204" pitchFamily="34" charset="0"/>
              </a:rPr>
              <a:t>existing knowledge </a:t>
            </a:r>
            <a:r>
              <a:rPr lang="en-GB" sz="705" b="1" dirty="0"/>
              <a:t>and a suitable topic</a:t>
            </a:r>
          </a:p>
        </p:txBody>
      </p:sp>
      <p:sp>
        <p:nvSpPr>
          <p:cNvPr id="93" name="Rectangle 92"/>
          <p:cNvSpPr/>
          <p:nvPr/>
        </p:nvSpPr>
        <p:spPr>
          <a:xfrm>
            <a:off x="3626211" y="2928893"/>
            <a:ext cx="373820" cy="289631"/>
          </a:xfrm>
          <a:prstGeom prst="rect">
            <a:avLst/>
          </a:prstGeom>
        </p:spPr>
        <p:txBody>
          <a:bodyPr wrap="none">
            <a:spAutoFit/>
          </a:bodyPr>
          <a:lstStyle/>
          <a:p>
            <a:r>
              <a:rPr lang="en-US" sz="1282" b="1" dirty="0">
                <a:solidFill>
                  <a:srgbClr val="00B050"/>
                </a:solidFill>
                <a:effectLst>
                  <a:outerShdw blurRad="38100" dist="38100" dir="2700000" algn="tl">
                    <a:srgbClr val="000000">
                      <a:alpha val="43137"/>
                    </a:srgbClr>
                  </a:outerShdw>
                </a:effectLst>
                <a:latin typeface="Arial Black" panose="020B0A04020102020204" pitchFamily="34" charset="0"/>
              </a:rPr>
              <a:t>2</a:t>
            </a:r>
            <a:r>
              <a:rPr lang="en" sz="1282" b="1" dirty="0">
                <a:solidFill>
                  <a:srgbClr val="00B050"/>
                </a:solidFill>
                <a:effectLst>
                  <a:outerShdw blurRad="38100" dist="38100" dir="2700000" algn="tl">
                    <a:srgbClr val="000000">
                      <a:alpha val="43137"/>
                    </a:srgbClr>
                  </a:outerShdw>
                </a:effectLst>
              </a:rPr>
              <a:t>.</a:t>
            </a:r>
            <a:r>
              <a:rPr lang="mk-MK" sz="1282" b="1" dirty="0">
                <a:solidFill>
                  <a:srgbClr val="00B050"/>
                </a:solidFill>
                <a:effectLst>
                  <a:outerShdw blurRad="38100" dist="38100" dir="2700000" algn="tl">
                    <a:srgbClr val="000000">
                      <a:alpha val="43137"/>
                    </a:srgbClr>
                  </a:outerShdw>
                </a:effectLst>
              </a:rPr>
              <a:t> </a:t>
            </a:r>
            <a:endParaRPr lang="en-GB" sz="1282" b="1" dirty="0">
              <a:solidFill>
                <a:srgbClr val="00B050"/>
              </a:solidFill>
              <a:effectLst>
                <a:outerShdw blurRad="38100" dist="38100" dir="2700000" algn="tl">
                  <a:srgbClr val="000000">
                    <a:alpha val="43137"/>
                  </a:srgbClr>
                </a:outerShdw>
              </a:effectLst>
            </a:endParaRPr>
          </a:p>
        </p:txBody>
      </p:sp>
      <p:sp>
        <p:nvSpPr>
          <p:cNvPr id="94" name="Rectangle 93"/>
          <p:cNvSpPr/>
          <p:nvPr/>
        </p:nvSpPr>
        <p:spPr>
          <a:xfrm>
            <a:off x="3980973" y="3917859"/>
            <a:ext cx="2159067" cy="388055"/>
          </a:xfrm>
          <a:prstGeom prst="rect">
            <a:avLst/>
          </a:prstGeom>
        </p:spPr>
        <p:txBody>
          <a:bodyPr wrap="square">
            <a:spAutoFit/>
          </a:bodyPr>
          <a:lstStyle/>
          <a:p>
            <a:r>
              <a:rPr lang="en-GB" sz="705" b="1" dirty="0"/>
              <a:t>Formulating a </a:t>
            </a:r>
            <a:r>
              <a:rPr lang="en-GB" sz="961" b="1" dirty="0">
                <a:solidFill>
                  <a:srgbClr val="00B050"/>
                </a:solidFill>
                <a:effectLst>
                  <a:outerShdw blurRad="38100" dist="38100" dir="2700000" algn="tl">
                    <a:srgbClr val="000000">
                      <a:alpha val="43137"/>
                    </a:srgbClr>
                  </a:outerShdw>
                </a:effectLst>
                <a:latin typeface="Arial Black" panose="020B0A04020102020204" pitchFamily="34" charset="0"/>
              </a:rPr>
              <a:t>clear research question </a:t>
            </a:r>
            <a:r>
              <a:rPr lang="en-GB" sz="705" b="1" dirty="0"/>
              <a:t>and co-designing a trial</a:t>
            </a:r>
          </a:p>
        </p:txBody>
      </p:sp>
      <p:sp>
        <p:nvSpPr>
          <p:cNvPr id="95" name="Rectangle 94"/>
          <p:cNvSpPr/>
          <p:nvPr/>
        </p:nvSpPr>
        <p:spPr>
          <a:xfrm>
            <a:off x="3790747" y="3877066"/>
            <a:ext cx="373820" cy="289631"/>
          </a:xfrm>
          <a:prstGeom prst="rect">
            <a:avLst/>
          </a:prstGeom>
        </p:spPr>
        <p:txBody>
          <a:bodyPr wrap="none">
            <a:spAutoFit/>
          </a:bodyPr>
          <a:lstStyle/>
          <a:p>
            <a:r>
              <a:rPr lang="en-US" sz="1282" b="1" dirty="0">
                <a:solidFill>
                  <a:srgbClr val="00B050"/>
                </a:solidFill>
                <a:effectLst>
                  <a:outerShdw blurRad="38100" dist="38100" dir="2700000" algn="tl">
                    <a:srgbClr val="000000">
                      <a:alpha val="43137"/>
                    </a:srgbClr>
                  </a:outerShdw>
                </a:effectLst>
                <a:latin typeface="Arial Black" panose="020B0A04020102020204" pitchFamily="34" charset="0"/>
              </a:rPr>
              <a:t>3</a:t>
            </a:r>
            <a:r>
              <a:rPr lang="en" sz="1282" b="1" dirty="0">
                <a:solidFill>
                  <a:srgbClr val="00B050"/>
                </a:solidFill>
                <a:effectLst>
                  <a:outerShdw blurRad="38100" dist="38100" dir="2700000" algn="tl">
                    <a:srgbClr val="000000">
                      <a:alpha val="43137"/>
                    </a:srgbClr>
                  </a:outerShdw>
                </a:effectLst>
              </a:rPr>
              <a:t>.</a:t>
            </a:r>
            <a:r>
              <a:rPr lang="mk-MK" sz="1282" b="1" dirty="0">
                <a:solidFill>
                  <a:srgbClr val="00B050"/>
                </a:solidFill>
                <a:effectLst>
                  <a:outerShdw blurRad="38100" dist="38100" dir="2700000" algn="tl">
                    <a:srgbClr val="000000">
                      <a:alpha val="43137"/>
                    </a:srgbClr>
                  </a:outerShdw>
                </a:effectLst>
              </a:rPr>
              <a:t> </a:t>
            </a:r>
            <a:endParaRPr lang="en-GB" sz="1282" b="1" dirty="0">
              <a:solidFill>
                <a:srgbClr val="00B050"/>
              </a:solidFill>
              <a:effectLst>
                <a:outerShdw blurRad="38100" dist="38100" dir="2700000" algn="tl">
                  <a:srgbClr val="000000">
                    <a:alpha val="43137"/>
                  </a:srgbClr>
                </a:outerShdw>
              </a:effectLst>
            </a:endParaRPr>
          </a:p>
        </p:txBody>
      </p:sp>
      <p:sp>
        <p:nvSpPr>
          <p:cNvPr id="96" name="Rectangle 95"/>
          <p:cNvSpPr/>
          <p:nvPr/>
        </p:nvSpPr>
        <p:spPr>
          <a:xfrm>
            <a:off x="3819252" y="5121994"/>
            <a:ext cx="1656365" cy="240194"/>
          </a:xfrm>
          <a:prstGeom prst="rect">
            <a:avLst/>
          </a:prstGeom>
        </p:spPr>
        <p:txBody>
          <a:bodyPr wrap="square">
            <a:spAutoFit/>
          </a:bodyPr>
          <a:lstStyle/>
          <a:p>
            <a:r>
              <a:rPr lang="en-GB" sz="705" b="1" dirty="0"/>
              <a:t>Applying for </a:t>
            </a:r>
            <a:r>
              <a:rPr lang="en-GB" sz="961" b="1" dirty="0">
                <a:solidFill>
                  <a:srgbClr val="00B050"/>
                </a:solidFill>
                <a:effectLst>
                  <a:outerShdw blurRad="38100" dist="38100" dir="2700000" algn="tl">
                    <a:srgbClr val="000000">
                      <a:alpha val="43137"/>
                    </a:srgbClr>
                  </a:outerShdw>
                </a:effectLst>
                <a:latin typeface="Arial Black" panose="020B0A04020102020204" pitchFamily="34" charset="0"/>
              </a:rPr>
              <a:t>funding</a:t>
            </a:r>
          </a:p>
        </p:txBody>
      </p:sp>
      <p:sp>
        <p:nvSpPr>
          <p:cNvPr id="97" name="Rectangle 96"/>
          <p:cNvSpPr/>
          <p:nvPr/>
        </p:nvSpPr>
        <p:spPr>
          <a:xfrm>
            <a:off x="3617340" y="5120803"/>
            <a:ext cx="194306" cy="486928"/>
          </a:xfrm>
          <a:prstGeom prst="rect">
            <a:avLst/>
          </a:prstGeom>
        </p:spPr>
        <p:txBody>
          <a:bodyPr wrap="square">
            <a:spAutoFit/>
          </a:bodyPr>
          <a:lstStyle/>
          <a:p>
            <a:r>
              <a:rPr lang="en-US" sz="1282" b="1" dirty="0">
                <a:solidFill>
                  <a:srgbClr val="00B050"/>
                </a:solidFill>
                <a:effectLst>
                  <a:outerShdw blurRad="38100" dist="38100" dir="2700000" algn="tl">
                    <a:srgbClr val="000000">
                      <a:alpha val="43137"/>
                    </a:srgbClr>
                  </a:outerShdw>
                </a:effectLst>
                <a:latin typeface="Arial Black" panose="020B0A04020102020204" pitchFamily="34" charset="0"/>
              </a:rPr>
              <a:t>4</a:t>
            </a:r>
            <a:r>
              <a:rPr lang="en" sz="1282" b="1" dirty="0">
                <a:solidFill>
                  <a:srgbClr val="00B050"/>
                </a:solidFill>
                <a:effectLst>
                  <a:outerShdw blurRad="38100" dist="38100" dir="2700000" algn="tl">
                    <a:srgbClr val="000000">
                      <a:alpha val="43137"/>
                    </a:srgbClr>
                  </a:outerShdw>
                </a:effectLst>
              </a:rPr>
              <a:t>.</a:t>
            </a:r>
            <a:r>
              <a:rPr lang="mk-MK" sz="1282" b="1" dirty="0">
                <a:solidFill>
                  <a:srgbClr val="00B050"/>
                </a:solidFill>
                <a:effectLst>
                  <a:outerShdw blurRad="38100" dist="38100" dir="2700000" algn="tl">
                    <a:srgbClr val="000000">
                      <a:alpha val="43137"/>
                    </a:srgbClr>
                  </a:outerShdw>
                </a:effectLst>
              </a:rPr>
              <a:t> </a:t>
            </a:r>
            <a:endParaRPr lang="en-GB" sz="1282" b="1" dirty="0">
              <a:solidFill>
                <a:srgbClr val="00B050"/>
              </a:solidFill>
              <a:effectLst>
                <a:outerShdw blurRad="38100" dist="38100" dir="2700000" algn="tl">
                  <a:srgbClr val="000000">
                    <a:alpha val="43137"/>
                  </a:srgbClr>
                </a:outerShdw>
              </a:effectLst>
            </a:endParaRPr>
          </a:p>
        </p:txBody>
      </p:sp>
      <p:sp>
        <p:nvSpPr>
          <p:cNvPr id="98" name="Text Box 2"/>
          <p:cNvSpPr txBox="1">
            <a:spLocks noChangeArrowheads="1"/>
          </p:cNvSpPr>
          <p:nvPr/>
        </p:nvSpPr>
        <p:spPr bwMode="auto">
          <a:xfrm>
            <a:off x="3672269" y="5343195"/>
            <a:ext cx="1687372" cy="167935"/>
          </a:xfrm>
          <a:prstGeom prst="rect">
            <a:avLst/>
          </a:prstGeom>
          <a:solidFill>
            <a:srgbClr val="99FF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latin typeface="Bahnschrift Condensed" panose="020B0502040204020203" pitchFamily="34" charset="0"/>
              </a:rPr>
              <a:t>The group can apply for funding to cover trial costs.</a:t>
            </a:r>
          </a:p>
        </p:txBody>
      </p:sp>
      <p:sp>
        <p:nvSpPr>
          <p:cNvPr id="99" name="Rectangle 98"/>
          <p:cNvSpPr/>
          <p:nvPr/>
        </p:nvSpPr>
        <p:spPr>
          <a:xfrm>
            <a:off x="6182938" y="3194347"/>
            <a:ext cx="1656365" cy="240194"/>
          </a:xfrm>
          <a:prstGeom prst="rect">
            <a:avLst/>
          </a:prstGeom>
        </p:spPr>
        <p:txBody>
          <a:bodyPr wrap="square">
            <a:spAutoFit/>
          </a:bodyPr>
          <a:lstStyle/>
          <a:p>
            <a:r>
              <a:rPr lang="en-GB" sz="961" b="1" dirty="0">
                <a:solidFill>
                  <a:srgbClr val="00B050"/>
                </a:solidFill>
                <a:effectLst>
                  <a:outerShdw blurRad="38100" dist="38100" dir="2700000" algn="tl">
                    <a:srgbClr val="000000">
                      <a:alpha val="43137"/>
                    </a:srgbClr>
                  </a:outerShdw>
                </a:effectLst>
                <a:latin typeface="Arial Black" panose="020B0A04020102020204" pitchFamily="34" charset="0"/>
              </a:rPr>
              <a:t>Progressing </a:t>
            </a:r>
            <a:r>
              <a:rPr lang="en-GB" sz="705" b="1" dirty="0"/>
              <a:t>the field lab</a:t>
            </a:r>
          </a:p>
        </p:txBody>
      </p:sp>
      <p:sp>
        <p:nvSpPr>
          <p:cNvPr id="100" name="Rectangle 99"/>
          <p:cNvSpPr/>
          <p:nvPr/>
        </p:nvSpPr>
        <p:spPr>
          <a:xfrm>
            <a:off x="5988632" y="3169524"/>
            <a:ext cx="194306" cy="486928"/>
          </a:xfrm>
          <a:prstGeom prst="rect">
            <a:avLst/>
          </a:prstGeom>
        </p:spPr>
        <p:txBody>
          <a:bodyPr wrap="square">
            <a:spAutoFit/>
          </a:bodyPr>
          <a:lstStyle/>
          <a:p>
            <a:r>
              <a:rPr lang="en-US" sz="1282" b="1" dirty="0">
                <a:solidFill>
                  <a:srgbClr val="00B050"/>
                </a:solidFill>
                <a:effectLst>
                  <a:outerShdw blurRad="38100" dist="38100" dir="2700000" algn="tl">
                    <a:srgbClr val="000000">
                      <a:alpha val="43137"/>
                    </a:srgbClr>
                  </a:outerShdw>
                </a:effectLst>
                <a:latin typeface="Arial Black" panose="020B0A04020102020204" pitchFamily="34" charset="0"/>
              </a:rPr>
              <a:t>5</a:t>
            </a:r>
            <a:r>
              <a:rPr lang="en" sz="1282" b="1" dirty="0">
                <a:solidFill>
                  <a:srgbClr val="00B050"/>
                </a:solidFill>
                <a:effectLst>
                  <a:outerShdw blurRad="38100" dist="38100" dir="2700000" algn="tl">
                    <a:srgbClr val="000000">
                      <a:alpha val="43137"/>
                    </a:srgbClr>
                  </a:outerShdw>
                </a:effectLst>
              </a:rPr>
              <a:t>.</a:t>
            </a:r>
            <a:r>
              <a:rPr lang="mk-MK" sz="1282" b="1" dirty="0">
                <a:solidFill>
                  <a:srgbClr val="00B050"/>
                </a:solidFill>
                <a:effectLst>
                  <a:outerShdw blurRad="38100" dist="38100" dir="2700000" algn="tl">
                    <a:srgbClr val="000000">
                      <a:alpha val="43137"/>
                    </a:srgbClr>
                  </a:outerShdw>
                </a:effectLst>
              </a:rPr>
              <a:t> </a:t>
            </a:r>
            <a:endParaRPr lang="en-GB" sz="1282" b="1" dirty="0">
              <a:solidFill>
                <a:srgbClr val="00B050"/>
              </a:solidFill>
              <a:effectLst>
                <a:outerShdw blurRad="38100" dist="38100" dir="2700000" algn="tl">
                  <a:srgbClr val="000000">
                    <a:alpha val="43137"/>
                  </a:srgbClr>
                </a:outerShdw>
              </a:effectLst>
            </a:endParaRPr>
          </a:p>
        </p:txBody>
      </p:sp>
      <p:sp>
        <p:nvSpPr>
          <p:cNvPr id="101" name="Text Box 2"/>
          <p:cNvSpPr txBox="1">
            <a:spLocks noChangeArrowheads="1"/>
          </p:cNvSpPr>
          <p:nvPr/>
        </p:nvSpPr>
        <p:spPr bwMode="auto">
          <a:xfrm>
            <a:off x="6015989" y="3433519"/>
            <a:ext cx="1687372" cy="392765"/>
          </a:xfrm>
          <a:prstGeom prst="rect">
            <a:avLst/>
          </a:prstGeom>
          <a:solidFill>
            <a:srgbClr val="99FF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latin typeface="Bahnschrift Condensed" panose="020B0502040204020203" pitchFamily="34" charset="0"/>
              </a:rPr>
              <a:t>The group meets regularly and uses social media to discuss insights and tips and make sure the trial stays on track and data is collected regularly. </a:t>
            </a:r>
          </a:p>
        </p:txBody>
      </p:sp>
      <p:sp>
        <p:nvSpPr>
          <p:cNvPr id="102" name="Freeform 3"/>
          <p:cNvSpPr>
            <a:spLocks/>
          </p:cNvSpPr>
          <p:nvPr/>
        </p:nvSpPr>
        <p:spPr bwMode="auto">
          <a:xfrm>
            <a:off x="5881451" y="3347371"/>
            <a:ext cx="1981777" cy="649964"/>
          </a:xfrm>
          <a:custGeom>
            <a:avLst/>
            <a:gdLst>
              <a:gd name="T0" fmla="*/ 439737 w 4244974"/>
              <a:gd name="T1" fmla="*/ 766080 h 890571"/>
              <a:gd name="T2" fmla="*/ 68262 w 4244974"/>
              <a:gd name="T3" fmla="*/ 327930 h 890571"/>
              <a:gd name="T4" fmla="*/ 849312 w 4244974"/>
              <a:gd name="T5" fmla="*/ 99330 h 890571"/>
              <a:gd name="T6" fmla="*/ 3687762 w 4244974"/>
              <a:gd name="T7" fmla="*/ 118380 h 890571"/>
              <a:gd name="T8" fmla="*/ 3678237 w 4244974"/>
              <a:gd name="T9" fmla="*/ 809609 h 890571"/>
              <a:gd name="T10" fmla="*/ 287337 w 4244974"/>
              <a:gd name="T11" fmla="*/ 604155 h 890571"/>
            </a:gdLst>
            <a:ahLst/>
            <a:cxnLst>
              <a:cxn ang="0">
                <a:pos x="T0" y="T1"/>
              </a:cxn>
              <a:cxn ang="0">
                <a:pos x="T2" y="T3"/>
              </a:cxn>
              <a:cxn ang="0">
                <a:pos x="T4" y="T5"/>
              </a:cxn>
              <a:cxn ang="0">
                <a:pos x="T6" y="T7"/>
              </a:cxn>
              <a:cxn ang="0">
                <a:pos x="T8" y="T9"/>
              </a:cxn>
              <a:cxn ang="0">
                <a:pos x="T10" y="T11"/>
              </a:cxn>
            </a:cxnLst>
            <a:rect l="0" t="0" r="r" b="b"/>
            <a:pathLst>
              <a:path w="4244974" h="890571">
                <a:moveTo>
                  <a:pt x="439737" y="766080"/>
                </a:moveTo>
                <a:cubicBezTo>
                  <a:pt x="219868" y="602567"/>
                  <a:pt x="0" y="439055"/>
                  <a:pt x="68262" y="327930"/>
                </a:cubicBezTo>
                <a:cubicBezTo>
                  <a:pt x="136524" y="216805"/>
                  <a:pt x="246062" y="134255"/>
                  <a:pt x="849312" y="99330"/>
                </a:cubicBezTo>
                <a:cubicBezTo>
                  <a:pt x="1452562" y="64405"/>
                  <a:pt x="3216274" y="0"/>
                  <a:pt x="3687762" y="118380"/>
                </a:cubicBezTo>
                <a:cubicBezTo>
                  <a:pt x="4159250" y="236760"/>
                  <a:pt x="4244974" y="728647"/>
                  <a:pt x="3678237" y="809609"/>
                </a:cubicBezTo>
                <a:cubicBezTo>
                  <a:pt x="3111500" y="890571"/>
                  <a:pt x="852487" y="638397"/>
                  <a:pt x="287337" y="604155"/>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577"/>
          </a:p>
        </p:txBody>
      </p:sp>
      <p:sp>
        <p:nvSpPr>
          <p:cNvPr id="103" name="Rectangle 102"/>
          <p:cNvSpPr/>
          <p:nvPr/>
        </p:nvSpPr>
        <p:spPr>
          <a:xfrm>
            <a:off x="6657067" y="3951003"/>
            <a:ext cx="1656365" cy="240194"/>
          </a:xfrm>
          <a:prstGeom prst="rect">
            <a:avLst/>
          </a:prstGeom>
        </p:spPr>
        <p:txBody>
          <a:bodyPr wrap="square">
            <a:spAutoFit/>
          </a:bodyPr>
          <a:lstStyle/>
          <a:p>
            <a:r>
              <a:rPr lang="en-GB" sz="705" b="1" dirty="0"/>
              <a:t>Analyse </a:t>
            </a:r>
            <a:r>
              <a:rPr lang="en-GB" sz="961" b="1" dirty="0">
                <a:solidFill>
                  <a:srgbClr val="00B050"/>
                </a:solidFill>
                <a:effectLst>
                  <a:outerShdw blurRad="38100" dist="38100" dir="2700000" algn="tl">
                    <a:srgbClr val="000000">
                      <a:alpha val="43137"/>
                    </a:srgbClr>
                  </a:outerShdw>
                </a:effectLst>
                <a:latin typeface="Arial Black" panose="020B0A04020102020204" pitchFamily="34" charset="0"/>
              </a:rPr>
              <a:t>results</a:t>
            </a:r>
            <a:r>
              <a:rPr lang="en-GB" sz="705" b="1" dirty="0"/>
              <a:t> </a:t>
            </a:r>
          </a:p>
        </p:txBody>
      </p:sp>
      <p:sp>
        <p:nvSpPr>
          <p:cNvPr id="104" name="Rectangle 103"/>
          <p:cNvSpPr/>
          <p:nvPr/>
        </p:nvSpPr>
        <p:spPr>
          <a:xfrm>
            <a:off x="6462761" y="3926181"/>
            <a:ext cx="194306" cy="486928"/>
          </a:xfrm>
          <a:prstGeom prst="rect">
            <a:avLst/>
          </a:prstGeom>
        </p:spPr>
        <p:txBody>
          <a:bodyPr wrap="square">
            <a:spAutoFit/>
          </a:bodyPr>
          <a:lstStyle/>
          <a:p>
            <a:r>
              <a:rPr lang="en" sz="1282" b="1" dirty="0">
                <a:solidFill>
                  <a:srgbClr val="00B050"/>
                </a:solidFill>
                <a:effectLst>
                  <a:outerShdw blurRad="38100" dist="38100" dir="2700000" algn="tl">
                    <a:srgbClr val="000000">
                      <a:alpha val="43137"/>
                    </a:srgbClr>
                  </a:outerShdw>
                </a:effectLst>
              </a:rPr>
              <a:t>6.</a:t>
            </a:r>
            <a:r>
              <a:rPr lang="mk-MK" sz="1282" b="1" dirty="0">
                <a:solidFill>
                  <a:srgbClr val="00B050"/>
                </a:solidFill>
                <a:effectLst>
                  <a:outerShdw blurRad="38100" dist="38100" dir="2700000" algn="tl">
                    <a:srgbClr val="000000">
                      <a:alpha val="43137"/>
                    </a:srgbClr>
                  </a:outerShdw>
                </a:effectLst>
              </a:rPr>
              <a:t> </a:t>
            </a:r>
            <a:endParaRPr lang="en-GB" sz="1282" b="1" dirty="0">
              <a:solidFill>
                <a:srgbClr val="00B050"/>
              </a:solidFill>
              <a:effectLst>
                <a:outerShdw blurRad="38100" dist="38100" dir="2700000" algn="tl">
                  <a:srgbClr val="000000">
                    <a:alpha val="43137"/>
                  </a:srgbClr>
                </a:outerShdw>
              </a:effectLst>
            </a:endParaRPr>
          </a:p>
        </p:txBody>
      </p:sp>
      <p:sp>
        <p:nvSpPr>
          <p:cNvPr id="105" name="Text Box 2"/>
          <p:cNvSpPr txBox="1">
            <a:spLocks noChangeArrowheads="1"/>
          </p:cNvSpPr>
          <p:nvPr/>
        </p:nvSpPr>
        <p:spPr bwMode="auto">
          <a:xfrm>
            <a:off x="6490118" y="4157619"/>
            <a:ext cx="1759341" cy="392765"/>
          </a:xfrm>
          <a:prstGeom prst="rect">
            <a:avLst/>
          </a:prstGeom>
          <a:solidFill>
            <a:srgbClr val="99FF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latin typeface="Bahnschrift Condensed" panose="020B0502040204020203" pitchFamily="34" charset="0"/>
              </a:rPr>
              <a:t>The group jointly analyses the findings and identifies what they have discovered over the duration of the field lab. </a:t>
            </a:r>
          </a:p>
        </p:txBody>
      </p:sp>
      <p:sp>
        <p:nvSpPr>
          <p:cNvPr id="106" name="Freeform 3"/>
          <p:cNvSpPr>
            <a:spLocks/>
          </p:cNvSpPr>
          <p:nvPr/>
        </p:nvSpPr>
        <p:spPr bwMode="auto">
          <a:xfrm>
            <a:off x="6381539" y="4116822"/>
            <a:ext cx="1904896" cy="405817"/>
          </a:xfrm>
          <a:custGeom>
            <a:avLst/>
            <a:gdLst>
              <a:gd name="T0" fmla="*/ 439737 w 4244974"/>
              <a:gd name="T1" fmla="*/ 766080 h 890571"/>
              <a:gd name="T2" fmla="*/ 68262 w 4244974"/>
              <a:gd name="T3" fmla="*/ 327930 h 890571"/>
              <a:gd name="T4" fmla="*/ 849312 w 4244974"/>
              <a:gd name="T5" fmla="*/ 99330 h 890571"/>
              <a:gd name="T6" fmla="*/ 3687762 w 4244974"/>
              <a:gd name="T7" fmla="*/ 118380 h 890571"/>
              <a:gd name="T8" fmla="*/ 3678237 w 4244974"/>
              <a:gd name="T9" fmla="*/ 809609 h 890571"/>
              <a:gd name="T10" fmla="*/ 287337 w 4244974"/>
              <a:gd name="T11" fmla="*/ 604155 h 890571"/>
              <a:gd name="connsiteX0" fmla="*/ 384132 w 4080294"/>
              <a:gd name="connsiteY0" fmla="*/ 757654 h 817117"/>
              <a:gd name="connsiteX1" fmla="*/ 12657 w 4080294"/>
              <a:gd name="connsiteY1" fmla="*/ 319504 h 817117"/>
              <a:gd name="connsiteX2" fmla="*/ 793707 w 4080294"/>
              <a:gd name="connsiteY2" fmla="*/ 90904 h 817117"/>
              <a:gd name="connsiteX3" fmla="*/ 3754196 w 4080294"/>
              <a:gd name="connsiteY3" fmla="*/ 52595 h 817117"/>
              <a:gd name="connsiteX4" fmla="*/ 3622632 w 4080294"/>
              <a:gd name="connsiteY4" fmla="*/ 801183 h 817117"/>
              <a:gd name="connsiteX5" fmla="*/ 231732 w 4080294"/>
              <a:gd name="connsiteY5" fmla="*/ 595729 h 81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0294" h="817117">
                <a:moveTo>
                  <a:pt x="384132" y="757654"/>
                </a:moveTo>
                <a:cubicBezTo>
                  <a:pt x="164263" y="594141"/>
                  <a:pt x="-55605" y="430629"/>
                  <a:pt x="12657" y="319504"/>
                </a:cubicBezTo>
                <a:cubicBezTo>
                  <a:pt x="80919" y="208379"/>
                  <a:pt x="170117" y="135389"/>
                  <a:pt x="793707" y="90904"/>
                </a:cubicBezTo>
                <a:cubicBezTo>
                  <a:pt x="1417297" y="46419"/>
                  <a:pt x="3282708" y="-65785"/>
                  <a:pt x="3754196" y="52595"/>
                </a:cubicBezTo>
                <a:cubicBezTo>
                  <a:pt x="4225684" y="170975"/>
                  <a:pt x="4189369" y="720221"/>
                  <a:pt x="3622632" y="801183"/>
                </a:cubicBezTo>
                <a:cubicBezTo>
                  <a:pt x="3055895" y="882145"/>
                  <a:pt x="796882" y="629971"/>
                  <a:pt x="231732" y="595729"/>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577"/>
          </a:p>
        </p:txBody>
      </p:sp>
      <p:sp>
        <p:nvSpPr>
          <p:cNvPr id="107" name="Freeform 4"/>
          <p:cNvSpPr>
            <a:spLocks/>
          </p:cNvSpPr>
          <p:nvPr/>
        </p:nvSpPr>
        <p:spPr bwMode="auto">
          <a:xfrm>
            <a:off x="3518087" y="5315227"/>
            <a:ext cx="1902367" cy="302645"/>
          </a:xfrm>
          <a:custGeom>
            <a:avLst/>
            <a:gdLst>
              <a:gd name="T0" fmla="*/ 174625 w 2381250"/>
              <a:gd name="T1" fmla="*/ 722312 h 1046162"/>
              <a:gd name="T2" fmla="*/ 317500 w 2381250"/>
              <a:gd name="T3" fmla="*/ 112712 h 1046162"/>
              <a:gd name="T4" fmla="*/ 2079625 w 2381250"/>
              <a:gd name="T5" fmla="*/ 131762 h 1046162"/>
              <a:gd name="T6" fmla="*/ 2127250 w 2381250"/>
              <a:gd name="T7" fmla="*/ 903287 h 1046162"/>
              <a:gd name="T8" fmla="*/ 774700 w 2381250"/>
              <a:gd name="T9" fmla="*/ 989012 h 1046162"/>
              <a:gd name="T10" fmla="*/ 260350 w 2381250"/>
              <a:gd name="T11" fmla="*/ 741362 h 1046162"/>
            </a:gdLst>
            <a:ahLst/>
            <a:cxnLst>
              <a:cxn ang="0">
                <a:pos x="T0" y="T1"/>
              </a:cxn>
              <a:cxn ang="0">
                <a:pos x="T2" y="T3"/>
              </a:cxn>
              <a:cxn ang="0">
                <a:pos x="T4" y="T5"/>
              </a:cxn>
              <a:cxn ang="0">
                <a:pos x="T6" y="T7"/>
              </a:cxn>
              <a:cxn ang="0">
                <a:pos x="T8" y="T9"/>
              </a:cxn>
              <a:cxn ang="0">
                <a:pos x="T10" y="T11"/>
              </a:cxn>
            </a:cxnLst>
            <a:rect l="0" t="0" r="r" b="b"/>
            <a:pathLst>
              <a:path w="2381250" h="1046162">
                <a:moveTo>
                  <a:pt x="174625" y="722312"/>
                </a:moveTo>
                <a:cubicBezTo>
                  <a:pt x="87312" y="466724"/>
                  <a:pt x="0" y="211137"/>
                  <a:pt x="317500" y="112712"/>
                </a:cubicBezTo>
                <a:cubicBezTo>
                  <a:pt x="635000" y="14287"/>
                  <a:pt x="1778000" y="0"/>
                  <a:pt x="2079625" y="131762"/>
                </a:cubicBezTo>
                <a:cubicBezTo>
                  <a:pt x="2381250" y="263524"/>
                  <a:pt x="2344737" y="760412"/>
                  <a:pt x="2127250" y="903287"/>
                </a:cubicBezTo>
                <a:cubicBezTo>
                  <a:pt x="1909763" y="1046162"/>
                  <a:pt x="1085850" y="1015999"/>
                  <a:pt x="774700" y="989012"/>
                </a:cubicBezTo>
                <a:cubicBezTo>
                  <a:pt x="463550" y="962025"/>
                  <a:pt x="346075" y="782637"/>
                  <a:pt x="260350" y="741362"/>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108" name="Freeform 4"/>
          <p:cNvSpPr>
            <a:spLocks/>
          </p:cNvSpPr>
          <p:nvPr/>
        </p:nvSpPr>
        <p:spPr bwMode="auto">
          <a:xfrm>
            <a:off x="3704754" y="4178867"/>
            <a:ext cx="2589642" cy="860757"/>
          </a:xfrm>
          <a:custGeom>
            <a:avLst/>
            <a:gdLst>
              <a:gd name="T0" fmla="*/ 174625 w 2381250"/>
              <a:gd name="T1" fmla="*/ 722312 h 1046162"/>
              <a:gd name="T2" fmla="*/ 317500 w 2381250"/>
              <a:gd name="T3" fmla="*/ 112712 h 1046162"/>
              <a:gd name="T4" fmla="*/ 2079625 w 2381250"/>
              <a:gd name="T5" fmla="*/ 131762 h 1046162"/>
              <a:gd name="T6" fmla="*/ 2127250 w 2381250"/>
              <a:gd name="T7" fmla="*/ 903287 h 1046162"/>
              <a:gd name="T8" fmla="*/ 774700 w 2381250"/>
              <a:gd name="T9" fmla="*/ 989012 h 1046162"/>
              <a:gd name="T10" fmla="*/ 260350 w 2381250"/>
              <a:gd name="T11" fmla="*/ 741362 h 1046162"/>
              <a:gd name="connsiteX0" fmla="*/ 62731 w 2183409"/>
              <a:gd name="connsiteY0" fmla="*/ 1158540 h 1447890"/>
              <a:gd name="connsiteX1" fmla="*/ 251452 w 2183409"/>
              <a:gd name="connsiteY1" fmla="*/ 14379 h 1447890"/>
              <a:gd name="connsiteX2" fmla="*/ 1967731 w 2183409"/>
              <a:gd name="connsiteY2" fmla="*/ 567990 h 1447890"/>
              <a:gd name="connsiteX3" fmla="*/ 2015356 w 2183409"/>
              <a:gd name="connsiteY3" fmla="*/ 1339515 h 1447890"/>
              <a:gd name="connsiteX4" fmla="*/ 662806 w 2183409"/>
              <a:gd name="connsiteY4" fmla="*/ 1425240 h 1447890"/>
              <a:gd name="connsiteX5" fmla="*/ 148456 w 2183409"/>
              <a:gd name="connsiteY5" fmla="*/ 1177590 h 1447890"/>
              <a:gd name="connsiteX0" fmla="*/ 72240 w 2316095"/>
              <a:gd name="connsiteY0" fmla="*/ 1265613 h 1584175"/>
              <a:gd name="connsiteX1" fmla="*/ 260961 w 2316095"/>
              <a:gd name="connsiteY1" fmla="*/ 121452 h 1584175"/>
              <a:gd name="connsiteX2" fmla="*/ 2165718 w 2316095"/>
              <a:gd name="connsiteY2" fmla="*/ 182704 h 1584175"/>
              <a:gd name="connsiteX3" fmla="*/ 2024865 w 2316095"/>
              <a:gd name="connsiteY3" fmla="*/ 1446588 h 1584175"/>
              <a:gd name="connsiteX4" fmla="*/ 672315 w 2316095"/>
              <a:gd name="connsiteY4" fmla="*/ 1532313 h 1584175"/>
              <a:gd name="connsiteX5" fmla="*/ 157965 w 2316095"/>
              <a:gd name="connsiteY5" fmla="*/ 1284663 h 1584175"/>
              <a:gd name="connsiteX0" fmla="*/ 73037 w 2328204"/>
              <a:gd name="connsiteY0" fmla="*/ 1300067 h 1622821"/>
              <a:gd name="connsiteX1" fmla="*/ 261758 w 2328204"/>
              <a:gd name="connsiteY1" fmla="*/ 155906 h 1622821"/>
              <a:gd name="connsiteX2" fmla="*/ 2181658 w 2328204"/>
              <a:gd name="connsiteY2" fmla="*/ 153583 h 1622821"/>
              <a:gd name="connsiteX3" fmla="*/ 2025662 w 2328204"/>
              <a:gd name="connsiteY3" fmla="*/ 1481042 h 1622821"/>
              <a:gd name="connsiteX4" fmla="*/ 673112 w 2328204"/>
              <a:gd name="connsiteY4" fmla="*/ 1566767 h 1622821"/>
              <a:gd name="connsiteX5" fmla="*/ 158762 w 2328204"/>
              <a:gd name="connsiteY5" fmla="*/ 1319117 h 1622821"/>
              <a:gd name="connsiteX0" fmla="*/ 85921 w 2343325"/>
              <a:gd name="connsiteY0" fmla="*/ 1327247 h 1650001"/>
              <a:gd name="connsiteX1" fmla="*/ 244356 w 2343325"/>
              <a:gd name="connsiteY1" fmla="*/ 135405 h 1650001"/>
              <a:gd name="connsiteX2" fmla="*/ 2194542 w 2343325"/>
              <a:gd name="connsiteY2" fmla="*/ 180763 h 1650001"/>
              <a:gd name="connsiteX3" fmla="*/ 2038546 w 2343325"/>
              <a:gd name="connsiteY3" fmla="*/ 1508222 h 1650001"/>
              <a:gd name="connsiteX4" fmla="*/ 685996 w 2343325"/>
              <a:gd name="connsiteY4" fmla="*/ 1593947 h 1650001"/>
              <a:gd name="connsiteX5" fmla="*/ 171646 w 2343325"/>
              <a:gd name="connsiteY5" fmla="*/ 1346297 h 1650001"/>
              <a:gd name="connsiteX0" fmla="*/ 85921 w 2343325"/>
              <a:gd name="connsiteY0" fmla="*/ 1327247 h 1650001"/>
              <a:gd name="connsiteX1" fmla="*/ 244356 w 2343325"/>
              <a:gd name="connsiteY1" fmla="*/ 135405 h 1650001"/>
              <a:gd name="connsiteX2" fmla="*/ 2194542 w 2343325"/>
              <a:gd name="connsiteY2" fmla="*/ 180763 h 1650001"/>
              <a:gd name="connsiteX3" fmla="*/ 2038546 w 2343325"/>
              <a:gd name="connsiteY3" fmla="*/ 1508222 h 1650001"/>
              <a:gd name="connsiteX4" fmla="*/ 685996 w 2343325"/>
              <a:gd name="connsiteY4" fmla="*/ 1593947 h 1650001"/>
              <a:gd name="connsiteX5" fmla="*/ 118646 w 2343325"/>
              <a:gd name="connsiteY5" fmla="*/ 1521128 h 1650001"/>
              <a:gd name="connsiteX0" fmla="*/ 85921 w 2343172"/>
              <a:gd name="connsiteY0" fmla="*/ 1327247 h 1704395"/>
              <a:gd name="connsiteX1" fmla="*/ 244356 w 2343172"/>
              <a:gd name="connsiteY1" fmla="*/ 135405 h 1704395"/>
              <a:gd name="connsiteX2" fmla="*/ 2194542 w 2343172"/>
              <a:gd name="connsiteY2" fmla="*/ 180763 h 1704395"/>
              <a:gd name="connsiteX3" fmla="*/ 2038546 w 2343172"/>
              <a:gd name="connsiteY3" fmla="*/ 1508222 h 1704395"/>
              <a:gd name="connsiteX4" fmla="*/ 689782 w 2343172"/>
              <a:gd name="connsiteY4" fmla="*/ 1681363 h 1704395"/>
              <a:gd name="connsiteX5" fmla="*/ 118646 w 2343172"/>
              <a:gd name="connsiteY5" fmla="*/ 1521128 h 1704395"/>
              <a:gd name="connsiteX0" fmla="*/ 85921 w 2409009"/>
              <a:gd name="connsiteY0" fmla="*/ 1320859 h 1680843"/>
              <a:gd name="connsiteX1" fmla="*/ 244356 w 2409009"/>
              <a:gd name="connsiteY1" fmla="*/ 129017 h 1680843"/>
              <a:gd name="connsiteX2" fmla="*/ 2194542 w 2409009"/>
              <a:gd name="connsiteY2" fmla="*/ 174375 h 1680843"/>
              <a:gd name="connsiteX3" fmla="*/ 2189975 w 2409009"/>
              <a:gd name="connsiteY3" fmla="*/ 1390578 h 1680843"/>
              <a:gd name="connsiteX4" fmla="*/ 689782 w 2409009"/>
              <a:gd name="connsiteY4" fmla="*/ 1674975 h 1680843"/>
              <a:gd name="connsiteX5" fmla="*/ 118646 w 2409009"/>
              <a:gd name="connsiteY5" fmla="*/ 1514740 h 168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009" h="1680843">
                <a:moveTo>
                  <a:pt x="85921" y="1320859"/>
                </a:moveTo>
                <a:cubicBezTo>
                  <a:pt x="-1392" y="1065271"/>
                  <a:pt x="-107081" y="320098"/>
                  <a:pt x="244356" y="129017"/>
                </a:cubicBezTo>
                <a:cubicBezTo>
                  <a:pt x="595793" y="-62064"/>
                  <a:pt x="1870272" y="-35885"/>
                  <a:pt x="2194542" y="174375"/>
                </a:cubicBezTo>
                <a:cubicBezTo>
                  <a:pt x="2518812" y="384635"/>
                  <a:pt x="2440768" y="1140478"/>
                  <a:pt x="2189975" y="1390578"/>
                </a:cubicBezTo>
                <a:cubicBezTo>
                  <a:pt x="1939182" y="1640678"/>
                  <a:pt x="1000932" y="1701962"/>
                  <a:pt x="689782" y="1674975"/>
                </a:cubicBezTo>
                <a:cubicBezTo>
                  <a:pt x="378632" y="1647988"/>
                  <a:pt x="204371" y="1556015"/>
                  <a:pt x="118646" y="1514740"/>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109" name="Rectangle 108"/>
          <p:cNvSpPr/>
          <p:nvPr/>
        </p:nvSpPr>
        <p:spPr>
          <a:xfrm>
            <a:off x="6575845" y="4642133"/>
            <a:ext cx="1656365" cy="240194"/>
          </a:xfrm>
          <a:prstGeom prst="rect">
            <a:avLst/>
          </a:prstGeom>
        </p:spPr>
        <p:txBody>
          <a:bodyPr wrap="square">
            <a:spAutoFit/>
          </a:bodyPr>
          <a:lstStyle/>
          <a:p>
            <a:r>
              <a:rPr lang="en-GB" sz="705" b="1" dirty="0"/>
              <a:t>Share </a:t>
            </a:r>
            <a:r>
              <a:rPr lang="en-GB" sz="961" b="1" dirty="0">
                <a:solidFill>
                  <a:srgbClr val="00B050"/>
                </a:solidFill>
                <a:effectLst>
                  <a:outerShdw blurRad="38100" dist="38100" dir="2700000" algn="tl">
                    <a:srgbClr val="000000">
                      <a:alpha val="43137"/>
                    </a:srgbClr>
                  </a:outerShdw>
                </a:effectLst>
                <a:latin typeface="Arial Black" panose="020B0A04020102020204" pitchFamily="34" charset="0"/>
              </a:rPr>
              <a:t>findings</a:t>
            </a:r>
            <a:r>
              <a:rPr lang="en-GB" sz="705" b="1" dirty="0"/>
              <a:t> </a:t>
            </a:r>
          </a:p>
        </p:txBody>
      </p:sp>
      <p:sp>
        <p:nvSpPr>
          <p:cNvPr id="110" name="Rectangle 109"/>
          <p:cNvSpPr/>
          <p:nvPr/>
        </p:nvSpPr>
        <p:spPr>
          <a:xfrm>
            <a:off x="6381539" y="4617311"/>
            <a:ext cx="194306" cy="486928"/>
          </a:xfrm>
          <a:prstGeom prst="rect">
            <a:avLst/>
          </a:prstGeom>
        </p:spPr>
        <p:txBody>
          <a:bodyPr wrap="square">
            <a:spAutoFit/>
          </a:bodyPr>
          <a:lstStyle/>
          <a:p>
            <a:r>
              <a:rPr lang="en" sz="1282" b="1" dirty="0">
                <a:solidFill>
                  <a:srgbClr val="00B050"/>
                </a:solidFill>
                <a:effectLst>
                  <a:outerShdw blurRad="38100" dist="38100" dir="2700000" algn="tl">
                    <a:srgbClr val="000000">
                      <a:alpha val="43137"/>
                    </a:srgbClr>
                  </a:outerShdw>
                </a:effectLst>
              </a:rPr>
              <a:t>7.</a:t>
            </a:r>
            <a:r>
              <a:rPr lang="mk-MK" sz="1282" b="1" dirty="0">
                <a:solidFill>
                  <a:srgbClr val="00B050"/>
                </a:solidFill>
                <a:effectLst>
                  <a:outerShdw blurRad="38100" dist="38100" dir="2700000" algn="tl">
                    <a:srgbClr val="000000">
                      <a:alpha val="43137"/>
                    </a:srgbClr>
                  </a:outerShdw>
                </a:effectLst>
              </a:rPr>
              <a:t> </a:t>
            </a:r>
            <a:endParaRPr lang="en-GB" sz="1282" b="1" dirty="0">
              <a:solidFill>
                <a:srgbClr val="00B050"/>
              </a:solidFill>
              <a:effectLst>
                <a:outerShdw blurRad="38100" dist="38100" dir="2700000" algn="tl">
                  <a:srgbClr val="000000">
                    <a:alpha val="43137"/>
                  </a:srgbClr>
                </a:outerShdw>
              </a:effectLst>
            </a:endParaRPr>
          </a:p>
        </p:txBody>
      </p:sp>
      <p:sp>
        <p:nvSpPr>
          <p:cNvPr id="111" name="Text Box 2"/>
          <p:cNvSpPr txBox="1">
            <a:spLocks noChangeArrowheads="1"/>
          </p:cNvSpPr>
          <p:nvPr/>
        </p:nvSpPr>
        <p:spPr bwMode="auto">
          <a:xfrm>
            <a:off x="6400531" y="4837419"/>
            <a:ext cx="1759341" cy="392765"/>
          </a:xfrm>
          <a:prstGeom prst="rect">
            <a:avLst/>
          </a:prstGeom>
          <a:solidFill>
            <a:srgbClr val="99FF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latin typeface="Bahnschrift Condensed" panose="020B0502040204020203" pitchFamily="34" charset="0"/>
              </a:rPr>
              <a:t>The results and tips are shared with the farming community through events, online, and in the media so everyone can benefit. </a:t>
            </a:r>
          </a:p>
        </p:txBody>
      </p:sp>
      <p:sp>
        <p:nvSpPr>
          <p:cNvPr id="112" name="Freeform 5"/>
          <p:cNvSpPr>
            <a:spLocks/>
          </p:cNvSpPr>
          <p:nvPr/>
        </p:nvSpPr>
        <p:spPr bwMode="auto">
          <a:xfrm>
            <a:off x="6127870" y="4819167"/>
            <a:ext cx="2083857" cy="440359"/>
          </a:xfrm>
          <a:custGeom>
            <a:avLst/>
            <a:gdLst>
              <a:gd name="T0" fmla="*/ 0 w 1798637"/>
              <a:gd name="T1" fmla="*/ 468312 h 1114424"/>
              <a:gd name="T2" fmla="*/ 381000 w 1798637"/>
              <a:gd name="T3" fmla="*/ 125412 h 1114424"/>
              <a:gd name="T4" fmla="*/ 1628775 w 1798637"/>
              <a:gd name="T5" fmla="*/ 144462 h 1114424"/>
              <a:gd name="T6" fmla="*/ 1400175 w 1798637"/>
              <a:gd name="T7" fmla="*/ 992187 h 1114424"/>
              <a:gd name="T8" fmla="*/ 265404 w 1798637"/>
              <a:gd name="T9" fmla="*/ 877887 h 1114424"/>
              <a:gd name="T10" fmla="*/ 238125 w 1798637"/>
              <a:gd name="T11" fmla="*/ 354012 h 1114424"/>
              <a:gd name="connsiteX0" fmla="*/ 0 w 1702056"/>
              <a:gd name="connsiteY0" fmla="*/ 388515 h 830613"/>
              <a:gd name="connsiteX1" fmla="*/ 381000 w 1702056"/>
              <a:gd name="connsiteY1" fmla="*/ 45615 h 830613"/>
              <a:gd name="connsiteX2" fmla="*/ 1628775 w 1702056"/>
              <a:gd name="connsiteY2" fmla="*/ 64665 h 830613"/>
              <a:gd name="connsiteX3" fmla="*/ 1416729 w 1702056"/>
              <a:gd name="connsiteY3" fmla="*/ 603991 h 830613"/>
              <a:gd name="connsiteX4" fmla="*/ 265404 w 1702056"/>
              <a:gd name="connsiteY4" fmla="*/ 798090 h 830613"/>
              <a:gd name="connsiteX5" fmla="*/ 238125 w 1702056"/>
              <a:gd name="connsiteY5" fmla="*/ 274215 h 830613"/>
              <a:gd name="connsiteX0" fmla="*/ 0 w 1702984"/>
              <a:gd name="connsiteY0" fmla="*/ 388515 h 679212"/>
              <a:gd name="connsiteX1" fmla="*/ 381000 w 1702984"/>
              <a:gd name="connsiteY1" fmla="*/ 45615 h 679212"/>
              <a:gd name="connsiteX2" fmla="*/ 1628775 w 1702984"/>
              <a:gd name="connsiteY2" fmla="*/ 64665 h 679212"/>
              <a:gd name="connsiteX3" fmla="*/ 1416729 w 1702984"/>
              <a:gd name="connsiteY3" fmla="*/ 603991 h 679212"/>
              <a:gd name="connsiteX4" fmla="*/ 235606 w 1702984"/>
              <a:gd name="connsiteY4" fmla="*/ 606509 h 679212"/>
              <a:gd name="connsiteX5" fmla="*/ 238125 w 1702984"/>
              <a:gd name="connsiteY5" fmla="*/ 274215 h 679212"/>
              <a:gd name="connsiteX0" fmla="*/ 0 w 1702984"/>
              <a:gd name="connsiteY0" fmla="*/ 388515 h 679212"/>
              <a:gd name="connsiteX1" fmla="*/ 381000 w 1702984"/>
              <a:gd name="connsiteY1" fmla="*/ 45615 h 679212"/>
              <a:gd name="connsiteX2" fmla="*/ 1628775 w 1702984"/>
              <a:gd name="connsiteY2" fmla="*/ 64665 h 679212"/>
              <a:gd name="connsiteX3" fmla="*/ 1416729 w 1702984"/>
              <a:gd name="connsiteY3" fmla="*/ 603991 h 679212"/>
              <a:gd name="connsiteX4" fmla="*/ 235606 w 1702984"/>
              <a:gd name="connsiteY4" fmla="*/ 606509 h 679212"/>
              <a:gd name="connsiteX5" fmla="*/ 198395 w 1702984"/>
              <a:gd name="connsiteY5" fmla="*/ 278888 h 679212"/>
              <a:gd name="connsiteX0" fmla="*/ 0 w 1702880"/>
              <a:gd name="connsiteY0" fmla="*/ 388515 h 659081"/>
              <a:gd name="connsiteX1" fmla="*/ 381000 w 1702880"/>
              <a:gd name="connsiteY1" fmla="*/ 45615 h 659081"/>
              <a:gd name="connsiteX2" fmla="*/ 1628775 w 1702880"/>
              <a:gd name="connsiteY2" fmla="*/ 64665 h 659081"/>
              <a:gd name="connsiteX3" fmla="*/ 1416729 w 1702880"/>
              <a:gd name="connsiteY3" fmla="*/ 603991 h 659081"/>
              <a:gd name="connsiteX4" fmla="*/ 238917 w 1702880"/>
              <a:gd name="connsiteY4" fmla="*/ 569127 h 659081"/>
              <a:gd name="connsiteX5" fmla="*/ 198395 w 1702880"/>
              <a:gd name="connsiteY5" fmla="*/ 278888 h 659081"/>
              <a:gd name="connsiteX0" fmla="*/ 0 w 1693924"/>
              <a:gd name="connsiteY0" fmla="*/ 384214 h 622641"/>
              <a:gd name="connsiteX1" fmla="*/ 381000 w 1693924"/>
              <a:gd name="connsiteY1" fmla="*/ 41314 h 622641"/>
              <a:gd name="connsiteX2" fmla="*/ 1628775 w 1693924"/>
              <a:gd name="connsiteY2" fmla="*/ 60364 h 622641"/>
              <a:gd name="connsiteX3" fmla="*/ 1383620 w 1693924"/>
              <a:gd name="connsiteY3" fmla="*/ 529599 h 622641"/>
              <a:gd name="connsiteX4" fmla="*/ 238917 w 1693924"/>
              <a:gd name="connsiteY4" fmla="*/ 564826 h 622641"/>
              <a:gd name="connsiteX5" fmla="*/ 198395 w 1693924"/>
              <a:gd name="connsiteY5" fmla="*/ 274587 h 622641"/>
              <a:gd name="connsiteX0" fmla="*/ 0 w 1693924"/>
              <a:gd name="connsiteY0" fmla="*/ 353765 h 588071"/>
              <a:gd name="connsiteX1" fmla="*/ 381000 w 1693924"/>
              <a:gd name="connsiteY1" fmla="*/ 10865 h 588071"/>
              <a:gd name="connsiteX2" fmla="*/ 1628775 w 1693924"/>
              <a:gd name="connsiteY2" fmla="*/ 123369 h 588071"/>
              <a:gd name="connsiteX3" fmla="*/ 1383620 w 1693924"/>
              <a:gd name="connsiteY3" fmla="*/ 499150 h 588071"/>
              <a:gd name="connsiteX4" fmla="*/ 238917 w 1693924"/>
              <a:gd name="connsiteY4" fmla="*/ 534377 h 588071"/>
              <a:gd name="connsiteX5" fmla="*/ 198395 w 1693924"/>
              <a:gd name="connsiteY5" fmla="*/ 244138 h 588071"/>
              <a:gd name="connsiteX0" fmla="*/ 0 w 1695357"/>
              <a:gd name="connsiteY0" fmla="*/ 271317 h 505623"/>
              <a:gd name="connsiteX1" fmla="*/ 361135 w 1695357"/>
              <a:gd name="connsiteY1" fmla="*/ 35889 h 505623"/>
              <a:gd name="connsiteX2" fmla="*/ 1628775 w 1695357"/>
              <a:gd name="connsiteY2" fmla="*/ 40921 h 505623"/>
              <a:gd name="connsiteX3" fmla="*/ 1383620 w 1695357"/>
              <a:gd name="connsiteY3" fmla="*/ 416702 h 505623"/>
              <a:gd name="connsiteX4" fmla="*/ 238917 w 1695357"/>
              <a:gd name="connsiteY4" fmla="*/ 451929 h 505623"/>
              <a:gd name="connsiteX5" fmla="*/ 198395 w 1695357"/>
              <a:gd name="connsiteY5" fmla="*/ 161690 h 505623"/>
              <a:gd name="connsiteX0" fmla="*/ 0 w 1695357"/>
              <a:gd name="connsiteY0" fmla="*/ 271317 h 505623"/>
              <a:gd name="connsiteX1" fmla="*/ 361135 w 1695357"/>
              <a:gd name="connsiteY1" fmla="*/ 35889 h 505623"/>
              <a:gd name="connsiteX2" fmla="*/ 1628775 w 1695357"/>
              <a:gd name="connsiteY2" fmla="*/ 40921 h 505623"/>
              <a:gd name="connsiteX3" fmla="*/ 1383620 w 1695357"/>
              <a:gd name="connsiteY3" fmla="*/ 416702 h 505623"/>
              <a:gd name="connsiteX4" fmla="*/ 238917 w 1695357"/>
              <a:gd name="connsiteY4" fmla="*/ 451929 h 505623"/>
              <a:gd name="connsiteX5" fmla="*/ 145421 w 1695357"/>
              <a:gd name="connsiteY5" fmla="*/ 213090 h 50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5357" h="505623">
                <a:moveTo>
                  <a:pt x="0" y="271317"/>
                </a:moveTo>
                <a:cubicBezTo>
                  <a:pt x="54769" y="126854"/>
                  <a:pt x="89673" y="74288"/>
                  <a:pt x="361135" y="35889"/>
                </a:cubicBezTo>
                <a:cubicBezTo>
                  <a:pt x="632598" y="-2510"/>
                  <a:pt x="1458361" y="-22548"/>
                  <a:pt x="1628775" y="40921"/>
                </a:cubicBezTo>
                <a:cubicBezTo>
                  <a:pt x="1799189" y="104390"/>
                  <a:pt x="1615263" y="348201"/>
                  <a:pt x="1383620" y="416702"/>
                </a:cubicBezTo>
                <a:cubicBezTo>
                  <a:pt x="1151977" y="485203"/>
                  <a:pt x="432592" y="558292"/>
                  <a:pt x="238917" y="451929"/>
                </a:cubicBezTo>
                <a:cubicBezTo>
                  <a:pt x="45242" y="345566"/>
                  <a:pt x="149967" y="300402"/>
                  <a:pt x="145421" y="213090"/>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113" name="Rectangle 112"/>
          <p:cNvSpPr/>
          <p:nvPr/>
        </p:nvSpPr>
        <p:spPr>
          <a:xfrm>
            <a:off x="5671511" y="5207248"/>
            <a:ext cx="1656365" cy="240194"/>
          </a:xfrm>
          <a:prstGeom prst="rect">
            <a:avLst/>
          </a:prstGeom>
        </p:spPr>
        <p:txBody>
          <a:bodyPr wrap="square">
            <a:spAutoFit/>
          </a:bodyPr>
          <a:lstStyle/>
          <a:p>
            <a:r>
              <a:rPr lang="en-GB" sz="705" b="1" dirty="0"/>
              <a:t>Next </a:t>
            </a:r>
            <a:r>
              <a:rPr lang="en-GB" sz="961" b="1" dirty="0">
                <a:solidFill>
                  <a:srgbClr val="00B050"/>
                </a:solidFill>
                <a:effectLst>
                  <a:outerShdw blurRad="38100" dist="38100" dir="2700000" algn="tl">
                    <a:srgbClr val="000000">
                      <a:alpha val="43137"/>
                    </a:srgbClr>
                  </a:outerShdw>
                </a:effectLst>
                <a:latin typeface="Arial Black" panose="020B0A04020102020204" pitchFamily="34" charset="0"/>
              </a:rPr>
              <a:t>steps</a:t>
            </a:r>
          </a:p>
        </p:txBody>
      </p:sp>
      <p:sp>
        <p:nvSpPr>
          <p:cNvPr id="122" name="Rectangle 121"/>
          <p:cNvSpPr/>
          <p:nvPr/>
        </p:nvSpPr>
        <p:spPr>
          <a:xfrm>
            <a:off x="5478241" y="5182570"/>
            <a:ext cx="194306" cy="486928"/>
          </a:xfrm>
          <a:prstGeom prst="rect">
            <a:avLst/>
          </a:prstGeom>
        </p:spPr>
        <p:txBody>
          <a:bodyPr wrap="square">
            <a:spAutoFit/>
          </a:bodyPr>
          <a:lstStyle/>
          <a:p>
            <a:r>
              <a:rPr lang="en" sz="1282" b="1" dirty="0">
                <a:solidFill>
                  <a:srgbClr val="00B050"/>
                </a:solidFill>
                <a:effectLst>
                  <a:outerShdw blurRad="38100" dist="38100" dir="2700000" algn="tl">
                    <a:srgbClr val="000000">
                      <a:alpha val="43137"/>
                    </a:srgbClr>
                  </a:outerShdw>
                </a:effectLst>
              </a:rPr>
              <a:t>8.</a:t>
            </a:r>
            <a:r>
              <a:rPr lang="mk-MK" sz="1282" b="1" dirty="0">
                <a:solidFill>
                  <a:srgbClr val="00B050"/>
                </a:solidFill>
                <a:effectLst>
                  <a:outerShdw blurRad="38100" dist="38100" dir="2700000" algn="tl">
                    <a:srgbClr val="000000">
                      <a:alpha val="43137"/>
                    </a:srgbClr>
                  </a:outerShdw>
                </a:effectLst>
              </a:rPr>
              <a:t> </a:t>
            </a:r>
            <a:endParaRPr lang="en-GB" sz="1282" b="1" dirty="0">
              <a:solidFill>
                <a:srgbClr val="00B050"/>
              </a:solidFill>
              <a:effectLst>
                <a:outerShdw blurRad="38100" dist="38100" dir="2700000" algn="tl">
                  <a:srgbClr val="000000">
                    <a:alpha val="43137"/>
                  </a:srgbClr>
                </a:outerShdw>
              </a:effectLst>
            </a:endParaRPr>
          </a:p>
        </p:txBody>
      </p:sp>
      <p:sp>
        <p:nvSpPr>
          <p:cNvPr id="123" name="Text Box 2"/>
          <p:cNvSpPr txBox="1">
            <a:spLocks noChangeArrowheads="1"/>
          </p:cNvSpPr>
          <p:nvPr/>
        </p:nvSpPr>
        <p:spPr bwMode="auto">
          <a:xfrm>
            <a:off x="5632079" y="5405226"/>
            <a:ext cx="2616241" cy="292910"/>
          </a:xfrm>
          <a:prstGeom prst="rect">
            <a:avLst/>
          </a:prstGeom>
          <a:solidFill>
            <a:srgbClr val="99FF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latin typeface="Bahnschrift Condensed" panose="020B0502040204020203" pitchFamily="34" charset="0"/>
              </a:rPr>
              <a:t>Farmers apply what they have learned to their farming business and explore whether a new field lab or other funding streams are needed to answer further questions.</a:t>
            </a:r>
          </a:p>
        </p:txBody>
      </p:sp>
      <p:sp>
        <p:nvSpPr>
          <p:cNvPr id="124" name="Freeform 4"/>
          <p:cNvSpPr>
            <a:spLocks/>
          </p:cNvSpPr>
          <p:nvPr/>
        </p:nvSpPr>
        <p:spPr bwMode="auto">
          <a:xfrm>
            <a:off x="5495377" y="5350422"/>
            <a:ext cx="2809981" cy="367462"/>
          </a:xfrm>
          <a:custGeom>
            <a:avLst/>
            <a:gdLst>
              <a:gd name="T0" fmla="*/ 174625 w 2381250"/>
              <a:gd name="T1" fmla="*/ 722312 h 1046162"/>
              <a:gd name="T2" fmla="*/ 317500 w 2381250"/>
              <a:gd name="T3" fmla="*/ 112712 h 1046162"/>
              <a:gd name="T4" fmla="*/ 2079625 w 2381250"/>
              <a:gd name="T5" fmla="*/ 131762 h 1046162"/>
              <a:gd name="T6" fmla="*/ 2127250 w 2381250"/>
              <a:gd name="T7" fmla="*/ 903287 h 1046162"/>
              <a:gd name="T8" fmla="*/ 774700 w 2381250"/>
              <a:gd name="T9" fmla="*/ 989012 h 1046162"/>
              <a:gd name="T10" fmla="*/ 260350 w 2381250"/>
              <a:gd name="T11" fmla="*/ 741362 h 1046162"/>
              <a:gd name="connsiteX0" fmla="*/ 84928 w 2247398"/>
              <a:gd name="connsiteY0" fmla="*/ 821587 h 1120855"/>
              <a:gd name="connsiteX1" fmla="*/ 227803 w 2247398"/>
              <a:gd name="connsiteY1" fmla="*/ 211987 h 1120855"/>
              <a:gd name="connsiteX2" fmla="*/ 2055556 w 2247398"/>
              <a:gd name="connsiteY2" fmla="*/ 48160 h 1120855"/>
              <a:gd name="connsiteX3" fmla="*/ 2037553 w 2247398"/>
              <a:gd name="connsiteY3" fmla="*/ 1002562 h 1120855"/>
              <a:gd name="connsiteX4" fmla="*/ 685003 w 2247398"/>
              <a:gd name="connsiteY4" fmla="*/ 1088287 h 1120855"/>
              <a:gd name="connsiteX5" fmla="*/ 170653 w 2247398"/>
              <a:gd name="connsiteY5" fmla="*/ 840637 h 1120855"/>
              <a:gd name="connsiteX0" fmla="*/ 84928 w 2265948"/>
              <a:gd name="connsiteY0" fmla="*/ 825594 h 1155889"/>
              <a:gd name="connsiteX1" fmla="*/ 227803 w 2265948"/>
              <a:gd name="connsiteY1" fmla="*/ 215994 h 1155889"/>
              <a:gd name="connsiteX2" fmla="*/ 2055556 w 2265948"/>
              <a:gd name="connsiteY2" fmla="*/ 52167 h 1155889"/>
              <a:gd name="connsiteX3" fmla="*/ 2073648 w 2265948"/>
              <a:gd name="connsiteY3" fmla="*/ 1062839 h 1155889"/>
              <a:gd name="connsiteX4" fmla="*/ 685003 w 2265948"/>
              <a:gd name="connsiteY4" fmla="*/ 1092294 h 1155889"/>
              <a:gd name="connsiteX5" fmla="*/ 170653 w 2265948"/>
              <a:gd name="connsiteY5" fmla="*/ 844644 h 1155889"/>
              <a:gd name="connsiteX0" fmla="*/ 84928 w 2265752"/>
              <a:gd name="connsiteY0" fmla="*/ 825594 h 1270214"/>
              <a:gd name="connsiteX1" fmla="*/ 227803 w 2265752"/>
              <a:gd name="connsiteY1" fmla="*/ 215994 h 1270214"/>
              <a:gd name="connsiteX2" fmla="*/ 2055556 w 2265752"/>
              <a:gd name="connsiteY2" fmla="*/ 52167 h 1270214"/>
              <a:gd name="connsiteX3" fmla="*/ 2073648 w 2265752"/>
              <a:gd name="connsiteY3" fmla="*/ 1062839 h 1270214"/>
              <a:gd name="connsiteX4" fmla="*/ 688284 w 2265752"/>
              <a:gd name="connsiteY4" fmla="*/ 1261103 h 1270214"/>
              <a:gd name="connsiteX5" fmla="*/ 170653 w 2265752"/>
              <a:gd name="connsiteY5" fmla="*/ 844644 h 1270214"/>
              <a:gd name="connsiteX0" fmla="*/ 84928 w 2265752"/>
              <a:gd name="connsiteY0" fmla="*/ 825594 h 1270214"/>
              <a:gd name="connsiteX1" fmla="*/ 227803 w 2265752"/>
              <a:gd name="connsiteY1" fmla="*/ 215994 h 1270214"/>
              <a:gd name="connsiteX2" fmla="*/ 2055556 w 2265752"/>
              <a:gd name="connsiteY2" fmla="*/ 52167 h 1270214"/>
              <a:gd name="connsiteX3" fmla="*/ 2073648 w 2265752"/>
              <a:gd name="connsiteY3" fmla="*/ 1062839 h 1270214"/>
              <a:gd name="connsiteX4" fmla="*/ 688284 w 2265752"/>
              <a:gd name="connsiteY4" fmla="*/ 1261103 h 1270214"/>
              <a:gd name="connsiteX5" fmla="*/ 137839 w 2265752"/>
              <a:gd name="connsiteY5" fmla="*/ 1154127 h 127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752" h="1270214">
                <a:moveTo>
                  <a:pt x="84928" y="825594"/>
                </a:moveTo>
                <a:cubicBezTo>
                  <a:pt x="-2385" y="570006"/>
                  <a:pt x="-100635" y="344899"/>
                  <a:pt x="227803" y="215994"/>
                </a:cubicBezTo>
                <a:cubicBezTo>
                  <a:pt x="556241" y="87089"/>
                  <a:pt x="1747915" y="-88974"/>
                  <a:pt x="2055556" y="52167"/>
                </a:cubicBezTo>
                <a:cubicBezTo>
                  <a:pt x="2363197" y="193308"/>
                  <a:pt x="2301527" y="861350"/>
                  <a:pt x="2073648" y="1062839"/>
                </a:cubicBezTo>
                <a:cubicBezTo>
                  <a:pt x="1845769" y="1264328"/>
                  <a:pt x="999434" y="1288090"/>
                  <a:pt x="688284" y="1261103"/>
                </a:cubicBezTo>
                <a:cubicBezTo>
                  <a:pt x="377134" y="1234116"/>
                  <a:pt x="223564" y="1195402"/>
                  <a:pt x="137839" y="1154127"/>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Tree>
    <p:extLst>
      <p:ext uri="{BB962C8B-B14F-4D97-AF65-F5344CB8AC3E}">
        <p14:creationId xmlns:p14="http://schemas.microsoft.com/office/powerpoint/2010/main" val="2539971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1310" b="2659"/>
          <a:stretch/>
        </p:blipFill>
        <p:spPr>
          <a:xfrm>
            <a:off x="2363812" y="1675932"/>
            <a:ext cx="3032327" cy="2039831"/>
          </a:xfrm>
          <a:prstGeom prst="rect">
            <a:avLst/>
          </a:prstGeom>
        </p:spPr>
      </p:pic>
      <p:sp>
        <p:nvSpPr>
          <p:cNvPr id="9" name="Rectangle 180"/>
          <p:cNvSpPr>
            <a:spLocks noChangeArrowheads="1"/>
          </p:cNvSpPr>
          <p:nvPr/>
        </p:nvSpPr>
        <p:spPr bwMode="auto">
          <a:xfrm>
            <a:off x="711253" y="117932"/>
            <a:ext cx="4685100" cy="666243"/>
          </a:xfrm>
          <a:prstGeom prst="rect">
            <a:avLst/>
          </a:prstGeom>
          <a:solidFill>
            <a:srgbClr val="FFC000"/>
          </a:solidFill>
          <a:ln>
            <a:noFill/>
          </a:ln>
          <a:extLst>
            <a:ext uri="{909E8E84-426E-40dd-AFC4-6F175D3DCCD1}"/>
            <a:ext uri="{91240B29-F687-4f45-9708-019B960494DF}"/>
          </a:extLst>
        </p:spPr>
        <p:txBody>
          <a:bodyPr wrap="square" lIns="12862" tIns="6431" rIns="12862" bIns="6431" anchor="ctr">
            <a:spAutoFit/>
          </a:bodyPr>
          <a:lstStyle/>
          <a:p>
            <a:pPr algn="ctr">
              <a:defRPr/>
            </a:pPr>
            <a:endParaRPr lang="en-US" sz="384" b="1" dirty="0">
              <a:ln>
                <a:solidFill>
                  <a:schemeClr val="bg1"/>
                </a:solidFill>
              </a:ln>
              <a:solidFill>
                <a:srgbClr val="FFFFFF"/>
              </a:solidFill>
              <a:latin typeface="Arial" pitchFamily="34" charset="0"/>
              <a:ea typeface="ＭＳ Ｐゴシック" charset="0"/>
              <a:cs typeface="Arial" pitchFamily="34" charset="0"/>
            </a:endParaRPr>
          </a:p>
          <a:p>
            <a:pPr algn="ctr">
              <a:defRPr/>
            </a:pPr>
            <a:r>
              <a:rPr lang="en-US" sz="721"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Agriculture Knowledge and Innovation System (AKIS)</a:t>
            </a:r>
          </a:p>
          <a:p>
            <a:pPr algn="ctr">
              <a:defRPr/>
            </a:pPr>
            <a:r>
              <a:rPr lang="en-US" sz="961"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Groups for farmers-led interactive innovation</a:t>
            </a:r>
          </a:p>
          <a:p>
            <a:pPr algn="ctr">
              <a:defRPr/>
            </a:pPr>
            <a:r>
              <a:rPr lang="en-US" sz="1538"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Benchmarking for Better Farm Performance</a:t>
            </a:r>
          </a:p>
          <a:p>
            <a:pPr algn="ctr">
              <a:defRPr/>
            </a:pPr>
            <a:endParaRPr lang="en-US" sz="192"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a:p>
            <a:pPr algn="ctr">
              <a:defRPr/>
            </a:pPr>
            <a:endParaRPr lang="en-US" sz="449"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p:txBody>
      </p:sp>
      <p:sp>
        <p:nvSpPr>
          <p:cNvPr id="18" name="Control 97"/>
          <p:cNvSpPr>
            <a:spLocks noChangeArrowheads="1" noChangeShapeType="1"/>
          </p:cNvSpPr>
          <p:nvPr/>
        </p:nvSpPr>
        <p:spPr bwMode="auto">
          <a:xfrm>
            <a:off x="9390290" y="7167288"/>
            <a:ext cx="217468" cy="48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ltLang="en-US" sz="288"/>
          </a:p>
        </p:txBody>
      </p:sp>
      <p:sp>
        <p:nvSpPr>
          <p:cNvPr id="114" name="Text Box 16"/>
          <p:cNvSpPr txBox="1">
            <a:spLocks noChangeArrowheads="1"/>
          </p:cNvSpPr>
          <p:nvPr/>
        </p:nvSpPr>
        <p:spPr bwMode="auto">
          <a:xfrm>
            <a:off x="719177" y="5720299"/>
            <a:ext cx="1598541" cy="636380"/>
          </a:xfrm>
          <a:prstGeom prst="rect">
            <a:avLst/>
          </a:prstGeom>
          <a:solidFill>
            <a:schemeClr val="accent4">
              <a:lumMod val="75000"/>
            </a:schemeClr>
          </a:solidFill>
          <a:ln w="38100" cap="flat" cmpd="sng" algn="ctr">
            <a:noFill/>
            <a:prstDash val="solid"/>
            <a:round/>
            <a:headEnd type="none" w="med" len="med"/>
            <a:tailEnd type="none" w="med" len="med"/>
          </a:ln>
        </p:spPr>
        <p:txBody>
          <a:bodyPr lIns="146505" tIns="73252" rIns="146505" bIns="146505" spcCol="914400"/>
          <a:lstStyle/>
          <a:p>
            <a:pPr marL="80110" indent="-80110">
              <a:spcBef>
                <a:spcPct val="50000"/>
              </a:spcBef>
              <a:defRPr/>
            </a:pPr>
            <a:r>
              <a:rPr lang="en-US" sz="609" b="1" dirty="0">
                <a:solidFill>
                  <a:srgbClr val="FFFFFF"/>
                </a:solidFill>
                <a:latin typeface="Arial" pitchFamily="34" charset="0"/>
                <a:ea typeface="ＭＳ Ｐゴシック" pitchFamily="-111" charset="-128"/>
                <a:cs typeface="Arial" pitchFamily="34" charset="0"/>
              </a:rPr>
              <a:t>Acknowledgments</a:t>
            </a:r>
          </a:p>
          <a:p>
            <a:pPr algn="just">
              <a:spcBef>
                <a:spcPts val="269"/>
              </a:spcBef>
              <a:defRPr/>
            </a:pPr>
            <a:r>
              <a:rPr lang="en-GB" sz="449" dirty="0">
                <a:solidFill>
                  <a:schemeClr val="bg1"/>
                </a:solidFill>
                <a:latin typeface="Arial" pitchFamily="34" charset="0"/>
                <a:cs typeface="Arial" pitchFamily="34" charset="0"/>
              </a:rPr>
              <a:t>The information material was prepared as a result of the SWG-BMEL project “</a:t>
            </a:r>
            <a:r>
              <a:rPr lang="en-GB" sz="449" dirty="0">
                <a:solidFill>
                  <a:schemeClr val="bg1"/>
                </a:solidFill>
              </a:rPr>
              <a:t>Germany - Western Balkans Agricultural Policy Dialogue (APD-WB): AKIS component</a:t>
            </a:r>
            <a:r>
              <a:rPr lang="en-GB" sz="449" dirty="0">
                <a:solidFill>
                  <a:schemeClr val="bg1"/>
                </a:solidFill>
                <a:latin typeface="Arial" pitchFamily="34" charset="0"/>
                <a:cs typeface="Arial" pitchFamily="34" charset="0"/>
              </a:rPr>
              <a:t>”. </a:t>
            </a:r>
          </a:p>
          <a:p>
            <a:pPr algn="just">
              <a:spcBef>
                <a:spcPts val="269"/>
              </a:spcBef>
              <a:defRPr/>
            </a:pPr>
            <a:r>
              <a:rPr lang="en-GB" sz="449" dirty="0">
                <a:solidFill>
                  <a:schemeClr val="bg1"/>
                </a:solidFill>
                <a:latin typeface="Arial" pitchFamily="34" charset="0"/>
                <a:cs typeface="Arial" pitchFamily="34" charset="0"/>
              </a:rPr>
              <a:t>The opinions expressed here are ours only.</a:t>
            </a:r>
          </a:p>
        </p:txBody>
      </p:sp>
      <p:sp>
        <p:nvSpPr>
          <p:cNvPr id="115" name="TextBox 114"/>
          <p:cNvSpPr txBox="1"/>
          <p:nvPr/>
        </p:nvSpPr>
        <p:spPr>
          <a:xfrm>
            <a:off x="716830" y="6385166"/>
            <a:ext cx="1600889" cy="354053"/>
          </a:xfrm>
          <a:prstGeom prst="rect">
            <a:avLst/>
          </a:prstGeom>
          <a:solidFill>
            <a:schemeClr val="accent4">
              <a:lumMod val="40000"/>
              <a:lumOff val="60000"/>
            </a:schemeClr>
          </a:solidFill>
          <a:ln w="38100">
            <a:noFill/>
            <a:round/>
            <a:headEnd/>
            <a:tailEnd/>
          </a:ln>
        </p:spPr>
        <p:txBody>
          <a:bodyPr lIns="146505" tIns="73252" rIns="146505" bIns="146505"/>
          <a:lstStyle/>
          <a:p>
            <a:pPr algn="ctr">
              <a:tabLst>
                <a:tab pos="80110" algn="l"/>
              </a:tabLst>
              <a:defRPr/>
            </a:pPr>
            <a:r>
              <a:rPr lang="en-GB" sz="384" b="1" dirty="0">
                <a:cs typeface="Arial" charset="0"/>
              </a:rPr>
              <a:t>Authors: </a:t>
            </a:r>
          </a:p>
          <a:p>
            <a:pPr algn="ctr">
              <a:tabLst>
                <a:tab pos="80110" algn="l"/>
              </a:tabLst>
              <a:defRPr/>
            </a:pPr>
            <a:r>
              <a:rPr lang="en-GB" sz="384" b="1" dirty="0">
                <a:cs typeface="Arial" charset="0"/>
              </a:rPr>
              <a:t>Ana Simonovska </a:t>
            </a:r>
            <a:r>
              <a:rPr lang="en-GB" sz="384" dirty="0">
                <a:cs typeface="Arial" charset="0"/>
              </a:rPr>
              <a:t>ana.simonovska@fznh.ukim.edu.mk</a:t>
            </a:r>
          </a:p>
          <a:p>
            <a:pPr algn="ctr">
              <a:tabLst>
                <a:tab pos="80110" algn="l"/>
              </a:tabLst>
              <a:defRPr/>
            </a:pPr>
            <a:r>
              <a:rPr lang="en-GB" sz="384" b="1" dirty="0">
                <a:cs typeface="Arial" charset="0"/>
              </a:rPr>
              <a:t>Emelj Tuna</a:t>
            </a:r>
            <a:r>
              <a:rPr lang="en-GB" sz="384" dirty="0">
                <a:cs typeface="Arial" charset="0"/>
              </a:rPr>
              <a:t> emelj.tuna@fznh.ukim.edu.mk</a:t>
            </a:r>
          </a:p>
          <a:p>
            <a:pPr algn="ctr">
              <a:tabLst>
                <a:tab pos="80110" algn="l"/>
              </a:tabLst>
              <a:defRPr/>
            </a:pPr>
            <a:r>
              <a:rPr lang="en-GB" sz="384" b="1" dirty="0">
                <a:cs typeface="Arial" charset="0"/>
              </a:rPr>
              <a:t>Dragan Gjoshevski</a:t>
            </a:r>
            <a:r>
              <a:rPr lang="en-GB" sz="384" dirty="0">
                <a:cs typeface="Arial" charset="0"/>
              </a:rPr>
              <a:t> gjdragan@fznh.ukim.edu.mk</a:t>
            </a:r>
            <a:endParaRPr lang="en-US" sz="384" dirty="0">
              <a:cs typeface="Arial" charset="0"/>
            </a:endParaRPr>
          </a:p>
        </p:txBody>
      </p:sp>
      <p:pic>
        <p:nvPicPr>
          <p:cNvPr id="116" name="Picture 8" descr="Logo&#10;&#10;Description automatically generated"/>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15939" y="6071259"/>
            <a:ext cx="816404" cy="34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descr="Screen Clipping"/>
          <p:cNvPicPr>
            <a:picLocks noChangeAspect="1"/>
          </p:cNvPicPr>
          <p:nvPr/>
        </p:nvPicPr>
        <p:blipFill rotWithShape="1">
          <a:blip r:embed="rId5">
            <a:extLst>
              <a:ext uri="{28A0092B-C50C-407E-A947-70E740481C1C}">
                <a14:useLocalDpi xmlns:a14="http://schemas.microsoft.com/office/drawing/2010/main" val="0"/>
              </a:ext>
            </a:extLst>
          </a:blip>
          <a:srcRect l="2840" r="17433" b="78900"/>
          <a:stretch/>
        </p:blipFill>
        <p:spPr>
          <a:xfrm>
            <a:off x="2339593" y="5835773"/>
            <a:ext cx="891237" cy="790783"/>
          </a:xfrm>
          <a:prstGeom prst="rect">
            <a:avLst/>
          </a:prstGeom>
        </p:spPr>
      </p:pic>
      <p:pic>
        <p:nvPicPr>
          <p:cNvPr id="118" name="Picture 117" descr="Screen Clipping"/>
          <p:cNvPicPr>
            <a:picLocks noChangeAspect="1"/>
          </p:cNvPicPr>
          <p:nvPr/>
        </p:nvPicPr>
        <p:blipFill rotWithShape="1">
          <a:blip r:embed="rId5">
            <a:extLst>
              <a:ext uri="{28A0092B-C50C-407E-A947-70E740481C1C}">
                <a14:useLocalDpi xmlns:a14="http://schemas.microsoft.com/office/drawing/2010/main" val="0"/>
              </a:ext>
            </a:extLst>
          </a:blip>
          <a:srcRect l="15047" t="54147" r="18795" b="35072"/>
          <a:stretch/>
        </p:blipFill>
        <p:spPr>
          <a:xfrm>
            <a:off x="4209054" y="6442140"/>
            <a:ext cx="394749" cy="215687"/>
          </a:xfrm>
          <a:prstGeom prst="rect">
            <a:avLst/>
          </a:prstGeom>
        </p:spPr>
      </p:pic>
      <p:pic>
        <p:nvPicPr>
          <p:cNvPr id="119" name="Picture 118" descr="Screen Clipping"/>
          <p:cNvPicPr>
            <a:picLocks noChangeAspect="1"/>
          </p:cNvPicPr>
          <p:nvPr/>
        </p:nvPicPr>
        <p:blipFill rotWithShape="1">
          <a:blip r:embed="rId5">
            <a:extLst>
              <a:ext uri="{28A0092B-C50C-407E-A947-70E740481C1C}">
                <a14:useLocalDpi xmlns:a14="http://schemas.microsoft.com/office/drawing/2010/main" val="0"/>
              </a:ext>
            </a:extLst>
          </a:blip>
          <a:srcRect l="18093" t="41759" r="17843" b="47873"/>
          <a:stretch/>
        </p:blipFill>
        <p:spPr>
          <a:xfrm>
            <a:off x="4143941" y="5835773"/>
            <a:ext cx="524975" cy="284870"/>
          </a:xfrm>
          <a:prstGeom prst="rect">
            <a:avLst/>
          </a:prstGeom>
        </p:spPr>
      </p:pic>
      <p:pic>
        <p:nvPicPr>
          <p:cNvPr id="120" name="Picture 119" descr="Screen Clipping"/>
          <p:cNvPicPr>
            <a:picLocks noChangeAspect="1"/>
          </p:cNvPicPr>
          <p:nvPr/>
        </p:nvPicPr>
        <p:blipFill rotWithShape="1">
          <a:blip r:embed="rId5">
            <a:extLst>
              <a:ext uri="{28A0092B-C50C-407E-A947-70E740481C1C}">
                <a14:useLocalDpi xmlns:a14="http://schemas.microsoft.com/office/drawing/2010/main" val="0"/>
              </a:ext>
            </a:extLst>
          </a:blip>
          <a:srcRect l="32784" t="81568" r="21169" b="2096"/>
          <a:stretch/>
        </p:blipFill>
        <p:spPr>
          <a:xfrm>
            <a:off x="4716748" y="5833230"/>
            <a:ext cx="667182" cy="793586"/>
          </a:xfrm>
          <a:prstGeom prst="rect">
            <a:avLst/>
          </a:prstGeom>
        </p:spPr>
      </p:pic>
      <p:cxnSp>
        <p:nvCxnSpPr>
          <p:cNvPr id="133" name="Straight Connector 132"/>
          <p:cNvCxnSpPr/>
          <p:nvPr/>
        </p:nvCxnSpPr>
        <p:spPr>
          <a:xfrm>
            <a:off x="2348739" y="5720299"/>
            <a:ext cx="304896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347177" y="6735150"/>
            <a:ext cx="3048961"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711253" y="892995"/>
            <a:ext cx="4685100" cy="738906"/>
          </a:xfrm>
          <a:prstGeom prst="rect">
            <a:avLst/>
          </a:prstGeom>
          <a:solidFill>
            <a:schemeClr val="bg1">
              <a:lumMod val="95000"/>
            </a:schemeClr>
          </a:solidFill>
          <a:ln>
            <a:noFill/>
            <a:headEnd/>
            <a:tailEnd/>
          </a:ln>
        </p:spPr>
        <p:style>
          <a:lnRef idx="1">
            <a:schemeClr val="dk1"/>
          </a:lnRef>
          <a:fillRef idx="2">
            <a:schemeClr val="dk1"/>
          </a:fillRef>
          <a:effectRef idx="1">
            <a:schemeClr val="dk1"/>
          </a:effectRef>
          <a:fontRef idx="minor">
            <a:schemeClr val="dk1"/>
          </a:fontRef>
        </p:style>
        <p:txBody>
          <a:bodyPr lIns="146505" tIns="73252" rIns="146505" bIns="146505"/>
          <a:lstStyle/>
          <a:p>
            <a:pPr algn="just">
              <a:spcBef>
                <a:spcPct val="50000"/>
              </a:spcBef>
              <a:tabLst>
                <a:tab pos="80110" algn="l"/>
              </a:tabLst>
              <a:defRPr/>
            </a:pPr>
            <a:r>
              <a:rPr lang="en-US" sz="801" b="1" dirty="0">
                <a:effectLst>
                  <a:outerShdw blurRad="38100" dist="38100" dir="2700000" algn="tl">
                    <a:srgbClr val="000000">
                      <a:alpha val="43137"/>
                    </a:srgbClr>
                  </a:outerShdw>
                </a:effectLst>
                <a:latin typeface="Arial" charset="0"/>
                <a:cs typeface="Arial" charset="0"/>
              </a:rPr>
              <a:t>Benchmarking events</a:t>
            </a:r>
          </a:p>
          <a:p>
            <a:pPr>
              <a:spcBef>
                <a:spcPts val="269"/>
              </a:spcBef>
              <a:tabLst>
                <a:tab pos="80110" algn="l"/>
              </a:tabLst>
              <a:defRPr/>
            </a:pPr>
            <a:r>
              <a:rPr lang="en-US" sz="600" dirty="0"/>
              <a:t>Valuable tools that can help farmers assess and improve their farm performance by comparing their practices and results with those of other farms or industry standards. These involve identifying key performance indicators and measuring the farm's performance against established benchmarks or best practices. By utilizing benchmarking as a tool for continuous improvement, farmers can enhance their farm performance and contribute to the sustainability and profitability of their operations. </a:t>
            </a:r>
            <a:endParaRPr lang="en-GB" sz="600" dirty="0"/>
          </a:p>
        </p:txBody>
      </p:sp>
      <p:grpSp>
        <p:nvGrpSpPr>
          <p:cNvPr id="56" name="Group 55"/>
          <p:cNvGrpSpPr>
            <a:grpSpLocks/>
          </p:cNvGrpSpPr>
          <p:nvPr/>
        </p:nvGrpSpPr>
        <p:grpSpPr bwMode="auto">
          <a:xfrm>
            <a:off x="721099" y="1656012"/>
            <a:ext cx="1596620" cy="2032857"/>
            <a:chOff x="108799034" y="108795882"/>
            <a:chExt cx="2758053" cy="2772155"/>
          </a:xfrm>
        </p:grpSpPr>
        <p:sp>
          <p:nvSpPr>
            <p:cNvPr id="57" name="Rectangle 56" hidden="1"/>
            <p:cNvSpPr>
              <a:spLocks noChangeArrowheads="1"/>
            </p:cNvSpPr>
            <p:nvPr/>
          </p:nvSpPr>
          <p:spPr bwMode="auto">
            <a:xfrm>
              <a:off x="108799034" y="108795882"/>
              <a:ext cx="2758053" cy="277215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grpSp>
          <p:nvGrpSpPr>
            <p:cNvPr id="58" name="Group 4"/>
            <p:cNvGrpSpPr>
              <a:grpSpLocks/>
            </p:cNvGrpSpPr>
            <p:nvPr/>
          </p:nvGrpSpPr>
          <p:grpSpPr bwMode="auto">
            <a:xfrm>
              <a:off x="108799034" y="108795882"/>
              <a:ext cx="2758053" cy="2772155"/>
              <a:chOff x="108799034" y="108795882"/>
              <a:chExt cx="2758053" cy="2772155"/>
            </a:xfrm>
          </p:grpSpPr>
          <p:sp>
            <p:nvSpPr>
              <p:cNvPr id="59" name="Rectangle 5"/>
              <p:cNvSpPr>
                <a:spLocks noChangeArrowheads="1"/>
              </p:cNvSpPr>
              <p:nvPr/>
            </p:nvSpPr>
            <p:spPr bwMode="auto">
              <a:xfrm>
                <a:off x="108813094" y="108824837"/>
                <a:ext cx="2743200" cy="2743200"/>
              </a:xfrm>
              <a:prstGeom prst="rect">
                <a:avLst/>
              </a:prstGeom>
              <a:solidFill>
                <a:srgbClr val="FFCC00"/>
              </a:solidFill>
              <a:ln>
                <a:noFill/>
              </a:ln>
              <a:effectLst/>
              <a:extLst>
                <a:ext uri="{91240B29-F687-4F45-9708-019B960494DF}">
                  <a14:hiddenLine xmlns:a14="http://schemas.microsoft.com/office/drawing/2010/main" w="254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60" name="Line 6"/>
              <p:cNvSpPr>
                <a:spLocks noChangeShapeType="1"/>
              </p:cNvSpPr>
              <p:nvPr/>
            </p:nvSpPr>
            <p:spPr bwMode="auto">
              <a:xfrm flipV="1">
                <a:off x="108799947" y="108795882"/>
                <a:ext cx="478485" cy="756120"/>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61" name="Line 7"/>
              <p:cNvSpPr>
                <a:spLocks noChangeShapeType="1"/>
              </p:cNvSpPr>
              <p:nvPr/>
            </p:nvSpPr>
            <p:spPr bwMode="auto">
              <a:xfrm flipV="1">
                <a:off x="111289147" y="109139958"/>
                <a:ext cx="264765" cy="418394"/>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62" name="Line 8"/>
              <p:cNvSpPr>
                <a:spLocks noChangeShapeType="1"/>
              </p:cNvSpPr>
              <p:nvPr/>
            </p:nvSpPr>
            <p:spPr bwMode="auto">
              <a:xfrm flipV="1">
                <a:off x="111292322" y="111146558"/>
                <a:ext cx="264765" cy="418394"/>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63" name="Line 9"/>
              <p:cNvSpPr>
                <a:spLocks noChangeShapeType="1"/>
              </p:cNvSpPr>
              <p:nvPr/>
            </p:nvSpPr>
            <p:spPr bwMode="auto">
              <a:xfrm>
                <a:off x="108799034" y="109557461"/>
                <a:ext cx="2486025" cy="1"/>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64" name="Line 10"/>
              <p:cNvSpPr>
                <a:spLocks noChangeShapeType="1"/>
              </p:cNvSpPr>
              <p:nvPr/>
            </p:nvSpPr>
            <p:spPr bwMode="auto">
              <a:xfrm>
                <a:off x="111291409" y="109557461"/>
                <a:ext cx="1" cy="2006600"/>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endParaRPr lang="en-GB" sz="288"/>
              </a:p>
            </p:txBody>
          </p:sp>
          <p:sp>
            <p:nvSpPr>
              <p:cNvPr id="65" name="Text Box 11"/>
              <p:cNvSpPr txBox="1">
                <a:spLocks noChangeArrowheads="1"/>
              </p:cNvSpPr>
              <p:nvPr/>
            </p:nvSpPr>
            <p:spPr bwMode="auto">
              <a:xfrm>
                <a:off x="109249163" y="109006905"/>
                <a:ext cx="2032954" cy="5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pPr defTabSz="146487" eaLnBrk="0" fontAlgn="base" hangingPunct="0">
                  <a:spcBef>
                    <a:spcPct val="0"/>
                  </a:spcBef>
                  <a:spcAft>
                    <a:spcPct val="0"/>
                  </a:spcAft>
                </a:pPr>
                <a:r>
                  <a:rPr lang="en-US" altLang="en-US" sz="801" b="1" dirty="0">
                    <a:solidFill>
                      <a:schemeClr val="bg1"/>
                    </a:solidFill>
                    <a:effectLst>
                      <a:outerShdw blurRad="38100" dist="38100" dir="2700000" algn="tl">
                        <a:srgbClr val="000000">
                          <a:alpha val="43137"/>
                        </a:srgbClr>
                      </a:outerShdw>
                    </a:effectLst>
                    <a:latin typeface="Arial" panose="020B0604020202020204" pitchFamily="34" charset="0"/>
                  </a:rPr>
                  <a:t>WHAT ARE THE BENEFITS OF BENCHMARKING?</a:t>
                </a:r>
              </a:p>
            </p:txBody>
          </p:sp>
          <p:sp>
            <p:nvSpPr>
              <p:cNvPr id="66" name="Text Box 12"/>
              <p:cNvSpPr txBox="1">
                <a:spLocks noChangeArrowheads="1"/>
              </p:cNvSpPr>
              <p:nvPr/>
            </p:nvSpPr>
            <p:spPr bwMode="auto">
              <a:xfrm>
                <a:off x="109084783" y="109859043"/>
                <a:ext cx="2134868" cy="160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860" tIns="5860" rIns="5860" bIns="5860" numCol="1" anchor="t" anchorCtr="0" compatLnSpc="1">
                <a:prstTxWarp prst="textNoShape">
                  <a:avLst/>
                </a:prstTxWarp>
              </a:bodyPr>
              <a:lstStyle/>
              <a:p>
                <a:r>
                  <a:rPr lang="en-US" sz="705" dirty="0"/>
                  <a:t>Benchmarking helps farmers identify areas for improvement, set </a:t>
                </a:r>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PERFORMANCE TARGETS</a:t>
                </a:r>
                <a:r>
                  <a:rPr lang="en-US" sz="705" dirty="0"/>
                  <a:t>, learn from successful farms, </a:t>
                </a:r>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OPTIMIZE RESOURCES</a:t>
                </a:r>
                <a:r>
                  <a:rPr lang="en-US" sz="705" dirty="0"/>
                  <a:t>, monitor progress, adopt </a:t>
                </a:r>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INNOVATIVE PRACTICES</a:t>
                </a:r>
                <a:r>
                  <a:rPr lang="en-US" sz="705" dirty="0"/>
                  <a:t>, and </a:t>
                </a:r>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FOSTER COLLABORATION </a:t>
                </a:r>
                <a:r>
                  <a:rPr lang="en-US" sz="705" dirty="0"/>
                  <a:t>within the farming community. </a:t>
                </a:r>
              </a:p>
            </p:txBody>
          </p:sp>
        </p:grpSp>
      </p:grpSp>
      <p:pic>
        <p:nvPicPr>
          <p:cNvPr id="67" name="Picture 66" descr="Screen Clipping"/>
          <p:cNvPicPr>
            <a:picLocks noChangeAspect="1"/>
          </p:cNvPicPr>
          <p:nvPr/>
        </p:nvPicPr>
        <p:blipFill rotWithShape="1">
          <a:blip r:embed="rId6">
            <a:extLst>
              <a:ext uri="{28A0092B-C50C-407E-A947-70E740481C1C}">
                <a14:useLocalDpi xmlns:a14="http://schemas.microsoft.com/office/drawing/2010/main" val="0"/>
              </a:ext>
            </a:extLst>
          </a:blip>
          <a:srcRect l="43231" t="18649" r="40286" b="12760"/>
          <a:stretch/>
        </p:blipFill>
        <p:spPr>
          <a:xfrm>
            <a:off x="726416" y="3802300"/>
            <a:ext cx="1297788" cy="1678911"/>
          </a:xfrm>
          <a:prstGeom prst="rect">
            <a:avLst/>
          </a:prstGeom>
        </p:spPr>
      </p:pic>
      <p:pic>
        <p:nvPicPr>
          <p:cNvPr id="68" name="Picture 67" descr="Screen Clipping"/>
          <p:cNvPicPr>
            <a:picLocks noChangeAspect="1"/>
          </p:cNvPicPr>
          <p:nvPr/>
        </p:nvPicPr>
        <p:blipFill rotWithShape="1">
          <a:blip r:embed="rId6">
            <a:extLst>
              <a:ext uri="{28A0092B-C50C-407E-A947-70E740481C1C}">
                <a14:useLocalDpi xmlns:a14="http://schemas.microsoft.com/office/drawing/2010/main" val="0"/>
              </a:ext>
            </a:extLst>
          </a:blip>
          <a:srcRect l="74048" t="13509" r="2106" b="11624"/>
          <a:stretch/>
        </p:blipFill>
        <p:spPr>
          <a:xfrm>
            <a:off x="3649831" y="3851854"/>
            <a:ext cx="1722391" cy="1681244"/>
          </a:xfrm>
          <a:prstGeom prst="rect">
            <a:avLst/>
          </a:prstGeom>
        </p:spPr>
      </p:pic>
      <p:grpSp>
        <p:nvGrpSpPr>
          <p:cNvPr id="69" name="Google Shape;1523;p51"/>
          <p:cNvGrpSpPr/>
          <p:nvPr/>
        </p:nvGrpSpPr>
        <p:grpSpPr>
          <a:xfrm>
            <a:off x="2163919" y="3917689"/>
            <a:ext cx="1485736" cy="1473728"/>
            <a:chOff x="10914672" y="5489861"/>
            <a:chExt cx="719842" cy="720102"/>
          </a:xfrm>
        </p:grpSpPr>
        <p:sp>
          <p:nvSpPr>
            <p:cNvPr id="70" name="Google Shape;1524;p51"/>
            <p:cNvSpPr/>
            <p:nvPr/>
          </p:nvSpPr>
          <p:spPr>
            <a:xfrm>
              <a:off x="11420014" y="5489861"/>
              <a:ext cx="214500" cy="215100"/>
            </a:xfrm>
            <a:prstGeom prst="ellipse">
              <a:avLst/>
            </a:prstGeom>
            <a:solidFill>
              <a:schemeClr val="accent2"/>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1" name="Google Shape;1525;p51"/>
            <p:cNvSpPr/>
            <p:nvPr/>
          </p:nvSpPr>
          <p:spPr>
            <a:xfrm>
              <a:off x="11420014" y="5994863"/>
              <a:ext cx="214500" cy="215100"/>
            </a:xfrm>
            <a:prstGeom prst="ellipse">
              <a:avLst/>
            </a:prstGeom>
            <a:solidFill>
              <a:schemeClr val="accent3"/>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2" name="Google Shape;1526;p51"/>
            <p:cNvSpPr/>
            <p:nvPr/>
          </p:nvSpPr>
          <p:spPr>
            <a:xfrm>
              <a:off x="10914672" y="5489861"/>
              <a:ext cx="214500" cy="215100"/>
            </a:xfrm>
            <a:prstGeom prst="ellipse">
              <a:avLst/>
            </a:prstGeom>
            <a:solidFill>
              <a:schemeClr val="accent1"/>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3" name="Google Shape;1527;p51"/>
            <p:cNvSpPr/>
            <p:nvPr/>
          </p:nvSpPr>
          <p:spPr>
            <a:xfrm>
              <a:off x="10914672" y="5994863"/>
              <a:ext cx="214500" cy="215100"/>
            </a:xfrm>
            <a:prstGeom prst="ellipse">
              <a:avLst/>
            </a:prstGeom>
            <a:solidFill>
              <a:schemeClr val="accent4"/>
            </a:solidFill>
            <a:ln>
              <a:noFill/>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4" name="Google Shape;1528;p51"/>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5" name="Google Shape;1529;p51"/>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chemeClr val="dk1"/>
              </a:solidFill>
              <a:prstDash val="solid"/>
              <a:miter lim="524288"/>
              <a:headEnd type="none" w="sm" len="sm"/>
              <a:tailEnd type="none" w="sm" len="sm"/>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6" name="Google Shape;1530;p51"/>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7" name="Google Shape;1531;p51"/>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chemeClr val="dk1"/>
              </a:solidFill>
              <a:prstDash val="solid"/>
              <a:miter lim="524288"/>
              <a:headEnd type="none" w="sm" len="sm"/>
              <a:tailEnd type="none" w="sm" len="sm"/>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8" name="Google Shape;1532;p51"/>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79" name="Google Shape;1533;p51"/>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chemeClr val="dk1"/>
              </a:solidFill>
              <a:prstDash val="solid"/>
              <a:round/>
              <a:headEnd type="none" w="sm" len="sm"/>
              <a:tailEnd type="none" w="sm" len="sm"/>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80" name="Google Shape;1534;p51"/>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sp>
          <p:nvSpPr>
            <p:cNvPr id="81" name="Google Shape;1535;p51"/>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chemeClr val="dk1"/>
              </a:solidFill>
              <a:prstDash val="solid"/>
              <a:round/>
              <a:headEnd type="none" w="sm" len="sm"/>
              <a:tailEnd type="none" w="sm" len="sm"/>
            </a:ln>
          </p:spPr>
          <p:txBody>
            <a:bodyPr spcFirstLastPara="1" wrap="square" lIns="10987" tIns="5492" rIns="10987" bIns="5492" anchor="t" anchorCtr="0">
              <a:noAutofit/>
            </a:bodyPr>
            <a:lstStyle/>
            <a:p>
              <a:pPr>
                <a:buClr>
                  <a:schemeClr val="dk1"/>
                </a:buClr>
                <a:buSzPts val="1400"/>
              </a:pPr>
              <a:endParaRPr sz="224">
                <a:solidFill>
                  <a:schemeClr val="dk1"/>
                </a:solidFill>
                <a:latin typeface="Calibri"/>
                <a:ea typeface="Calibri"/>
                <a:cs typeface="Calibri"/>
                <a:sym typeface="Calibri"/>
              </a:endParaRPr>
            </a:p>
          </p:txBody>
        </p:sp>
      </p:grpSp>
      <p:grpSp>
        <p:nvGrpSpPr>
          <p:cNvPr id="82" name="Google Shape;862;p50"/>
          <p:cNvGrpSpPr/>
          <p:nvPr/>
        </p:nvGrpSpPr>
        <p:grpSpPr>
          <a:xfrm>
            <a:off x="2406730" y="4477412"/>
            <a:ext cx="214099" cy="395125"/>
            <a:chOff x="3384375" y="2267500"/>
            <a:chExt cx="203375" cy="507825"/>
          </a:xfrm>
        </p:grpSpPr>
        <p:sp>
          <p:nvSpPr>
            <p:cNvPr id="83" name="Google Shape;863;p50"/>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57150" cap="rnd" cmpd="sng">
              <a:solidFill>
                <a:srgbClr val="FFC00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84" name="Google Shape;864;p50"/>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57150" cap="rnd" cmpd="sng">
              <a:solidFill>
                <a:srgbClr val="FFC000"/>
              </a:solidFill>
              <a:prstDash val="solid"/>
              <a:round/>
              <a:headEnd type="none" w="sm" len="sm"/>
              <a:tailEnd type="none" w="sm" len="sm"/>
            </a:ln>
          </p:spPr>
          <p:txBody>
            <a:bodyPr spcFirstLastPara="1" wrap="square" lIns="14648" tIns="14648" rIns="14648" bIns="14648" anchor="ctr" anchorCtr="0">
              <a:noAutofit/>
            </a:bodyPr>
            <a:lstStyle/>
            <a:p>
              <a:endParaRPr sz="288"/>
            </a:p>
          </p:txBody>
        </p:sp>
      </p:grpSp>
      <p:grpSp>
        <p:nvGrpSpPr>
          <p:cNvPr id="85" name="Google Shape;862;p50"/>
          <p:cNvGrpSpPr/>
          <p:nvPr/>
        </p:nvGrpSpPr>
        <p:grpSpPr>
          <a:xfrm>
            <a:off x="2772941" y="4191395"/>
            <a:ext cx="214099" cy="395125"/>
            <a:chOff x="3384375" y="2267500"/>
            <a:chExt cx="203375" cy="507825"/>
          </a:xfrm>
        </p:grpSpPr>
        <p:sp>
          <p:nvSpPr>
            <p:cNvPr id="86" name="Google Shape;863;p50"/>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57150" cap="rnd" cmpd="sng">
              <a:solidFill>
                <a:srgbClr val="FFC00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87" name="Google Shape;864;p50"/>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57150" cap="rnd" cmpd="sng">
              <a:solidFill>
                <a:srgbClr val="FFC000"/>
              </a:solidFill>
              <a:prstDash val="solid"/>
              <a:round/>
              <a:headEnd type="none" w="sm" len="sm"/>
              <a:tailEnd type="none" w="sm" len="sm"/>
            </a:ln>
          </p:spPr>
          <p:txBody>
            <a:bodyPr spcFirstLastPara="1" wrap="square" lIns="14648" tIns="14648" rIns="14648" bIns="14648" anchor="ctr" anchorCtr="0">
              <a:noAutofit/>
            </a:bodyPr>
            <a:lstStyle/>
            <a:p>
              <a:endParaRPr sz="288"/>
            </a:p>
          </p:txBody>
        </p:sp>
      </p:grpSp>
      <p:grpSp>
        <p:nvGrpSpPr>
          <p:cNvPr id="88" name="Google Shape;862;p50"/>
          <p:cNvGrpSpPr/>
          <p:nvPr/>
        </p:nvGrpSpPr>
        <p:grpSpPr>
          <a:xfrm>
            <a:off x="3148030" y="4468464"/>
            <a:ext cx="214099" cy="395125"/>
            <a:chOff x="3384375" y="2267500"/>
            <a:chExt cx="203375" cy="507825"/>
          </a:xfrm>
        </p:grpSpPr>
        <p:sp>
          <p:nvSpPr>
            <p:cNvPr id="89" name="Google Shape;863;p50"/>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57150" cap="rnd" cmpd="sng">
              <a:solidFill>
                <a:srgbClr val="FFC00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91" name="Google Shape;864;p50"/>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57150" cap="rnd" cmpd="sng">
              <a:solidFill>
                <a:srgbClr val="FFC000"/>
              </a:solidFill>
              <a:prstDash val="solid"/>
              <a:round/>
              <a:headEnd type="none" w="sm" len="sm"/>
              <a:tailEnd type="none" w="sm" len="sm"/>
            </a:ln>
          </p:spPr>
          <p:txBody>
            <a:bodyPr spcFirstLastPara="1" wrap="square" lIns="14648" tIns="14648" rIns="14648" bIns="14648" anchor="ctr" anchorCtr="0">
              <a:noAutofit/>
            </a:bodyPr>
            <a:lstStyle/>
            <a:p>
              <a:endParaRPr sz="288"/>
            </a:p>
          </p:txBody>
        </p:sp>
      </p:grpSp>
      <p:grpSp>
        <p:nvGrpSpPr>
          <p:cNvPr id="92" name="Google Shape;862;p50"/>
          <p:cNvGrpSpPr/>
          <p:nvPr/>
        </p:nvGrpSpPr>
        <p:grpSpPr>
          <a:xfrm>
            <a:off x="2788278" y="4754513"/>
            <a:ext cx="214099" cy="395125"/>
            <a:chOff x="3384375" y="2267500"/>
            <a:chExt cx="203375" cy="507825"/>
          </a:xfrm>
        </p:grpSpPr>
        <p:sp>
          <p:nvSpPr>
            <p:cNvPr id="93" name="Google Shape;863;p50"/>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57150" cap="rnd" cmpd="sng">
              <a:solidFill>
                <a:srgbClr val="FFC000"/>
              </a:solidFill>
              <a:prstDash val="solid"/>
              <a:round/>
              <a:headEnd type="none" w="sm" len="sm"/>
              <a:tailEnd type="none" w="sm" len="sm"/>
            </a:ln>
          </p:spPr>
          <p:txBody>
            <a:bodyPr spcFirstLastPara="1" wrap="square" lIns="14648" tIns="14648" rIns="14648" bIns="14648" anchor="ctr" anchorCtr="0">
              <a:noAutofit/>
            </a:bodyPr>
            <a:lstStyle/>
            <a:p>
              <a:endParaRPr sz="288"/>
            </a:p>
          </p:txBody>
        </p:sp>
        <p:sp>
          <p:nvSpPr>
            <p:cNvPr id="94" name="Google Shape;864;p50"/>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57150" cap="rnd" cmpd="sng">
              <a:solidFill>
                <a:srgbClr val="FFC000"/>
              </a:solidFill>
              <a:prstDash val="solid"/>
              <a:round/>
              <a:headEnd type="none" w="sm" len="sm"/>
              <a:tailEnd type="none" w="sm" len="sm"/>
            </a:ln>
          </p:spPr>
          <p:txBody>
            <a:bodyPr spcFirstLastPara="1" wrap="square" lIns="14648" tIns="14648" rIns="14648" bIns="14648" anchor="ctr" anchorCtr="0">
              <a:noAutofit/>
            </a:bodyPr>
            <a:lstStyle/>
            <a:p>
              <a:endParaRPr sz="288"/>
            </a:p>
          </p:txBody>
        </p:sp>
      </p:grpSp>
      <p:sp>
        <p:nvSpPr>
          <p:cNvPr id="54" name="Rectangle 180"/>
          <p:cNvSpPr>
            <a:spLocks noChangeArrowheads="1"/>
          </p:cNvSpPr>
          <p:nvPr/>
        </p:nvSpPr>
        <p:spPr bwMode="auto">
          <a:xfrm>
            <a:off x="6543867" y="118077"/>
            <a:ext cx="4685100" cy="666243"/>
          </a:xfrm>
          <a:prstGeom prst="rect">
            <a:avLst/>
          </a:prstGeom>
          <a:solidFill>
            <a:srgbClr val="FF0000"/>
          </a:solidFill>
          <a:ln>
            <a:noFill/>
          </a:ln>
          <a:extLst>
            <a:ext uri="{909E8E84-426E-40dd-AFC4-6F175D3DCCD1}"/>
            <a:ext uri="{91240B29-F687-4f45-9708-019B960494DF}"/>
          </a:extLst>
        </p:spPr>
        <p:txBody>
          <a:bodyPr wrap="square" lIns="12862" tIns="6431" rIns="12862" bIns="6431" anchor="ctr">
            <a:spAutoFit/>
          </a:bodyPr>
          <a:lstStyle/>
          <a:p>
            <a:pPr algn="ctr">
              <a:defRPr/>
            </a:pPr>
            <a:endParaRPr lang="en-US" sz="384" b="1" dirty="0">
              <a:ln>
                <a:solidFill>
                  <a:schemeClr val="bg1"/>
                </a:solidFill>
              </a:ln>
              <a:solidFill>
                <a:srgbClr val="FFFFFF"/>
              </a:solidFill>
              <a:latin typeface="Arial" pitchFamily="34" charset="0"/>
              <a:ea typeface="ＭＳ Ｐゴシック" charset="0"/>
              <a:cs typeface="Arial" pitchFamily="34" charset="0"/>
            </a:endParaRPr>
          </a:p>
          <a:p>
            <a:pPr algn="ctr">
              <a:defRPr/>
            </a:pPr>
            <a:r>
              <a:rPr lang="en-US" sz="721"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Agriculture Knowledge and Innovation System (AKIS)</a:t>
            </a:r>
          </a:p>
          <a:p>
            <a:pPr algn="ctr">
              <a:defRPr/>
            </a:pPr>
            <a:r>
              <a:rPr lang="en-US" sz="961"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Groups for farmers-led interactive innovation</a:t>
            </a:r>
          </a:p>
          <a:p>
            <a:pPr algn="ctr">
              <a:defRPr/>
            </a:pPr>
            <a:r>
              <a:rPr lang="en-US" sz="1538"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rPr>
              <a:t>YouTube and Social Media for and from Farmers</a:t>
            </a:r>
          </a:p>
          <a:p>
            <a:pPr algn="ctr">
              <a:defRPr/>
            </a:pPr>
            <a:endParaRPr lang="en-US" sz="192"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a:p>
            <a:pPr algn="ctr">
              <a:defRPr/>
            </a:pPr>
            <a:endParaRPr lang="en-US" sz="449" b="1"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endParaRPr>
          </a:p>
        </p:txBody>
      </p:sp>
      <p:sp>
        <p:nvSpPr>
          <p:cNvPr id="55" name="Control 97"/>
          <p:cNvSpPr>
            <a:spLocks noChangeArrowheads="1" noChangeShapeType="1"/>
          </p:cNvSpPr>
          <p:nvPr/>
        </p:nvSpPr>
        <p:spPr bwMode="auto">
          <a:xfrm>
            <a:off x="15222904" y="7167433"/>
            <a:ext cx="217468" cy="48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ltLang="en-US" sz="288"/>
          </a:p>
        </p:txBody>
      </p:sp>
      <p:sp>
        <p:nvSpPr>
          <p:cNvPr id="95" name="Text Box 16"/>
          <p:cNvSpPr txBox="1">
            <a:spLocks noChangeArrowheads="1"/>
          </p:cNvSpPr>
          <p:nvPr/>
        </p:nvSpPr>
        <p:spPr bwMode="auto">
          <a:xfrm>
            <a:off x="6551791" y="5720444"/>
            <a:ext cx="1598541" cy="636380"/>
          </a:xfrm>
          <a:prstGeom prst="rect">
            <a:avLst/>
          </a:prstGeom>
          <a:solidFill>
            <a:srgbClr val="FF0000"/>
          </a:solidFill>
          <a:ln w="38100" cap="flat" cmpd="sng" algn="ctr">
            <a:noFill/>
            <a:prstDash val="solid"/>
            <a:round/>
            <a:headEnd type="none" w="med" len="med"/>
            <a:tailEnd type="none" w="med" len="med"/>
          </a:ln>
        </p:spPr>
        <p:txBody>
          <a:bodyPr lIns="146505" tIns="73252" rIns="146505" bIns="146505" spcCol="914400"/>
          <a:lstStyle/>
          <a:p>
            <a:pPr marL="80110" indent="-80110">
              <a:spcBef>
                <a:spcPct val="50000"/>
              </a:spcBef>
              <a:defRPr/>
            </a:pPr>
            <a:r>
              <a:rPr lang="en-US" sz="609" b="1" dirty="0">
                <a:solidFill>
                  <a:srgbClr val="FFFFFF"/>
                </a:solidFill>
                <a:latin typeface="Arial" pitchFamily="34" charset="0"/>
                <a:ea typeface="ＭＳ Ｐゴシック" pitchFamily="-111" charset="-128"/>
                <a:cs typeface="Arial" pitchFamily="34" charset="0"/>
              </a:rPr>
              <a:t>Acknowledgments</a:t>
            </a:r>
          </a:p>
          <a:p>
            <a:pPr algn="just">
              <a:spcBef>
                <a:spcPts val="269"/>
              </a:spcBef>
              <a:defRPr/>
            </a:pPr>
            <a:r>
              <a:rPr lang="en-GB" sz="449" dirty="0">
                <a:solidFill>
                  <a:schemeClr val="bg1"/>
                </a:solidFill>
                <a:latin typeface="Arial" pitchFamily="34" charset="0"/>
                <a:cs typeface="Arial" pitchFamily="34" charset="0"/>
              </a:rPr>
              <a:t>The information material was prepared as a result of the SWG-BMEL project “</a:t>
            </a:r>
            <a:r>
              <a:rPr lang="en-GB" sz="449" dirty="0">
                <a:solidFill>
                  <a:schemeClr val="bg1"/>
                </a:solidFill>
              </a:rPr>
              <a:t>Germany - Western Balkans Agricultural Policy Dialogue (APD-WB): AKIS component</a:t>
            </a:r>
            <a:r>
              <a:rPr lang="en-GB" sz="449" dirty="0">
                <a:solidFill>
                  <a:schemeClr val="bg1"/>
                </a:solidFill>
                <a:latin typeface="Arial" pitchFamily="34" charset="0"/>
                <a:cs typeface="Arial" pitchFamily="34" charset="0"/>
              </a:rPr>
              <a:t>”. </a:t>
            </a:r>
          </a:p>
          <a:p>
            <a:pPr algn="just">
              <a:spcBef>
                <a:spcPts val="269"/>
              </a:spcBef>
              <a:defRPr/>
            </a:pPr>
            <a:r>
              <a:rPr lang="en-GB" sz="449" dirty="0">
                <a:solidFill>
                  <a:schemeClr val="bg1"/>
                </a:solidFill>
                <a:latin typeface="Arial" pitchFamily="34" charset="0"/>
                <a:cs typeface="Arial" pitchFamily="34" charset="0"/>
              </a:rPr>
              <a:t>The opinions expressed here are ours only.</a:t>
            </a:r>
          </a:p>
        </p:txBody>
      </p:sp>
      <p:sp>
        <p:nvSpPr>
          <p:cNvPr id="96" name="TextBox 95"/>
          <p:cNvSpPr txBox="1"/>
          <p:nvPr/>
        </p:nvSpPr>
        <p:spPr>
          <a:xfrm>
            <a:off x="6549444" y="6385311"/>
            <a:ext cx="1600889" cy="354053"/>
          </a:xfrm>
          <a:prstGeom prst="rect">
            <a:avLst/>
          </a:prstGeom>
          <a:solidFill>
            <a:srgbClr val="FFD5D5"/>
          </a:solidFill>
          <a:ln w="38100">
            <a:noFill/>
            <a:round/>
            <a:headEnd/>
            <a:tailEnd/>
          </a:ln>
        </p:spPr>
        <p:txBody>
          <a:bodyPr lIns="146505" tIns="73252" rIns="146505" bIns="146505"/>
          <a:lstStyle/>
          <a:p>
            <a:pPr algn="ctr">
              <a:tabLst>
                <a:tab pos="80110" algn="l"/>
              </a:tabLst>
              <a:defRPr/>
            </a:pPr>
            <a:r>
              <a:rPr lang="en-GB" sz="384" b="1" dirty="0">
                <a:cs typeface="Arial" charset="0"/>
              </a:rPr>
              <a:t>Authors: </a:t>
            </a:r>
          </a:p>
          <a:p>
            <a:pPr algn="ctr">
              <a:tabLst>
                <a:tab pos="80110" algn="l"/>
              </a:tabLst>
              <a:defRPr/>
            </a:pPr>
            <a:r>
              <a:rPr lang="en-GB" sz="384" b="1" dirty="0">
                <a:cs typeface="Arial" charset="0"/>
              </a:rPr>
              <a:t>Ana Simonovska </a:t>
            </a:r>
            <a:r>
              <a:rPr lang="en-GB" sz="384" dirty="0">
                <a:cs typeface="Arial" charset="0"/>
              </a:rPr>
              <a:t>ana.simonovska@fznh.ukim.edu.mk</a:t>
            </a:r>
          </a:p>
          <a:p>
            <a:pPr algn="ctr">
              <a:tabLst>
                <a:tab pos="80110" algn="l"/>
              </a:tabLst>
              <a:defRPr/>
            </a:pPr>
            <a:r>
              <a:rPr lang="en-GB" sz="384" b="1" dirty="0">
                <a:cs typeface="Arial" charset="0"/>
              </a:rPr>
              <a:t>Emelj Tuna</a:t>
            </a:r>
            <a:r>
              <a:rPr lang="en-GB" sz="384" dirty="0">
                <a:cs typeface="Arial" charset="0"/>
              </a:rPr>
              <a:t> emelj.tuna@fznh.ukim.edu.mk</a:t>
            </a:r>
          </a:p>
          <a:p>
            <a:pPr algn="ctr">
              <a:tabLst>
                <a:tab pos="80110" algn="l"/>
              </a:tabLst>
              <a:defRPr/>
            </a:pPr>
            <a:r>
              <a:rPr lang="en-GB" sz="384" b="1" dirty="0">
                <a:cs typeface="Arial" charset="0"/>
              </a:rPr>
              <a:t>Dragan Gjoshevski</a:t>
            </a:r>
            <a:r>
              <a:rPr lang="en-GB" sz="384" dirty="0">
                <a:cs typeface="Arial" charset="0"/>
              </a:rPr>
              <a:t> gjdragan@fznh.ukim.edu.mk</a:t>
            </a:r>
            <a:endParaRPr lang="en-US" sz="384" dirty="0">
              <a:cs typeface="Arial" charset="0"/>
            </a:endParaRPr>
          </a:p>
        </p:txBody>
      </p:sp>
      <p:pic>
        <p:nvPicPr>
          <p:cNvPr id="97" name="Picture 8" descr="Logo&#10;&#10;Description automatically generated"/>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148553" y="6071404"/>
            <a:ext cx="816404" cy="34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descr="Screen Clipping"/>
          <p:cNvPicPr>
            <a:picLocks noChangeAspect="1"/>
          </p:cNvPicPr>
          <p:nvPr/>
        </p:nvPicPr>
        <p:blipFill rotWithShape="1">
          <a:blip r:embed="rId5">
            <a:extLst>
              <a:ext uri="{28A0092B-C50C-407E-A947-70E740481C1C}">
                <a14:useLocalDpi xmlns:a14="http://schemas.microsoft.com/office/drawing/2010/main" val="0"/>
              </a:ext>
            </a:extLst>
          </a:blip>
          <a:srcRect l="2840" r="17433" b="78900"/>
          <a:stretch/>
        </p:blipFill>
        <p:spPr>
          <a:xfrm>
            <a:off x="8172207" y="5835918"/>
            <a:ext cx="891237" cy="790783"/>
          </a:xfrm>
          <a:prstGeom prst="rect">
            <a:avLst/>
          </a:prstGeom>
        </p:spPr>
      </p:pic>
      <p:pic>
        <p:nvPicPr>
          <p:cNvPr id="99" name="Picture 98" descr="Screen Clipping"/>
          <p:cNvPicPr>
            <a:picLocks noChangeAspect="1"/>
          </p:cNvPicPr>
          <p:nvPr/>
        </p:nvPicPr>
        <p:blipFill rotWithShape="1">
          <a:blip r:embed="rId5">
            <a:extLst>
              <a:ext uri="{28A0092B-C50C-407E-A947-70E740481C1C}">
                <a14:useLocalDpi xmlns:a14="http://schemas.microsoft.com/office/drawing/2010/main" val="0"/>
              </a:ext>
            </a:extLst>
          </a:blip>
          <a:srcRect l="15047" t="54147" r="18795" b="35072"/>
          <a:stretch/>
        </p:blipFill>
        <p:spPr>
          <a:xfrm>
            <a:off x="10041668" y="6442285"/>
            <a:ext cx="394749" cy="215687"/>
          </a:xfrm>
          <a:prstGeom prst="rect">
            <a:avLst/>
          </a:prstGeom>
        </p:spPr>
      </p:pic>
      <p:pic>
        <p:nvPicPr>
          <p:cNvPr id="100" name="Picture 99" descr="Screen Clipping"/>
          <p:cNvPicPr>
            <a:picLocks noChangeAspect="1"/>
          </p:cNvPicPr>
          <p:nvPr/>
        </p:nvPicPr>
        <p:blipFill rotWithShape="1">
          <a:blip r:embed="rId5">
            <a:extLst>
              <a:ext uri="{28A0092B-C50C-407E-A947-70E740481C1C}">
                <a14:useLocalDpi xmlns:a14="http://schemas.microsoft.com/office/drawing/2010/main" val="0"/>
              </a:ext>
            </a:extLst>
          </a:blip>
          <a:srcRect l="18093" t="41759" r="17843" b="47873"/>
          <a:stretch/>
        </p:blipFill>
        <p:spPr>
          <a:xfrm>
            <a:off x="9976555" y="5835918"/>
            <a:ext cx="524975" cy="284870"/>
          </a:xfrm>
          <a:prstGeom prst="rect">
            <a:avLst/>
          </a:prstGeom>
        </p:spPr>
      </p:pic>
      <p:pic>
        <p:nvPicPr>
          <p:cNvPr id="101" name="Picture 100" descr="Screen Clipping"/>
          <p:cNvPicPr>
            <a:picLocks noChangeAspect="1"/>
          </p:cNvPicPr>
          <p:nvPr/>
        </p:nvPicPr>
        <p:blipFill rotWithShape="1">
          <a:blip r:embed="rId5">
            <a:extLst>
              <a:ext uri="{28A0092B-C50C-407E-A947-70E740481C1C}">
                <a14:useLocalDpi xmlns:a14="http://schemas.microsoft.com/office/drawing/2010/main" val="0"/>
              </a:ext>
            </a:extLst>
          </a:blip>
          <a:srcRect l="32784" t="81568" r="21169" b="2096"/>
          <a:stretch/>
        </p:blipFill>
        <p:spPr>
          <a:xfrm>
            <a:off x="10549362" y="5833375"/>
            <a:ext cx="667182" cy="793586"/>
          </a:xfrm>
          <a:prstGeom prst="rect">
            <a:avLst/>
          </a:prstGeom>
        </p:spPr>
      </p:pic>
      <p:cxnSp>
        <p:nvCxnSpPr>
          <p:cNvPr id="102" name="Straight Connector 101"/>
          <p:cNvCxnSpPr/>
          <p:nvPr/>
        </p:nvCxnSpPr>
        <p:spPr>
          <a:xfrm>
            <a:off x="8181353" y="5720444"/>
            <a:ext cx="304896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179791" y="6735295"/>
            <a:ext cx="304896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6543867" y="893139"/>
            <a:ext cx="4685100" cy="607956"/>
          </a:xfrm>
          <a:prstGeom prst="rect">
            <a:avLst/>
          </a:prstGeom>
          <a:solidFill>
            <a:schemeClr val="bg1">
              <a:lumMod val="95000"/>
            </a:schemeClr>
          </a:solidFill>
          <a:ln>
            <a:noFill/>
            <a:headEnd/>
            <a:tailEnd/>
          </a:ln>
        </p:spPr>
        <p:style>
          <a:lnRef idx="1">
            <a:schemeClr val="dk1"/>
          </a:lnRef>
          <a:fillRef idx="2">
            <a:schemeClr val="dk1"/>
          </a:fillRef>
          <a:effectRef idx="1">
            <a:schemeClr val="dk1"/>
          </a:effectRef>
          <a:fontRef idx="minor">
            <a:schemeClr val="dk1"/>
          </a:fontRef>
        </p:style>
        <p:txBody>
          <a:bodyPr lIns="146505" tIns="73252" rIns="146505" bIns="146505"/>
          <a:lstStyle/>
          <a:p>
            <a:pPr algn="just">
              <a:spcBef>
                <a:spcPct val="50000"/>
              </a:spcBef>
              <a:tabLst>
                <a:tab pos="80110" algn="l"/>
              </a:tabLst>
              <a:defRPr/>
            </a:pPr>
            <a:r>
              <a:rPr lang="en-GB" sz="803" b="1" dirty="0"/>
              <a:t>The Internet </a:t>
            </a:r>
          </a:p>
          <a:p>
            <a:pPr algn="just">
              <a:spcBef>
                <a:spcPct val="50000"/>
              </a:spcBef>
              <a:tabLst>
                <a:tab pos="80110" algn="l"/>
              </a:tabLst>
              <a:defRPr/>
            </a:pPr>
            <a:r>
              <a:rPr lang="en-GB" sz="803" dirty="0"/>
              <a:t>Creates opportunities for easy access to information and a space to create multi-actor networks - platforms, exchange of experiences and knowledge through YouTube channels and social networks, etc.</a:t>
            </a:r>
            <a:endParaRPr lang="en-US" sz="803" dirty="0"/>
          </a:p>
          <a:p>
            <a:pPr>
              <a:spcBef>
                <a:spcPts val="269"/>
              </a:spcBef>
              <a:tabLst>
                <a:tab pos="80110" algn="l"/>
              </a:tabLst>
              <a:defRPr/>
            </a:pPr>
            <a:endParaRPr lang="en-GB" sz="288" dirty="0"/>
          </a:p>
          <a:p>
            <a:pPr>
              <a:spcBef>
                <a:spcPts val="269"/>
              </a:spcBef>
              <a:tabLst>
                <a:tab pos="80110" algn="l"/>
              </a:tabLst>
              <a:defRPr/>
            </a:pPr>
            <a:endParaRPr lang="en-GB" sz="288" dirty="0"/>
          </a:p>
        </p:txBody>
      </p:sp>
      <p:pic>
        <p:nvPicPr>
          <p:cNvPr id="105" name="Picture 104" descr="Screen Clipping"/>
          <p:cNvPicPr>
            <a:picLocks noChangeAspect="1"/>
          </p:cNvPicPr>
          <p:nvPr/>
        </p:nvPicPr>
        <p:blipFill rotWithShape="1">
          <a:blip r:embed="rId7">
            <a:extLst>
              <a:ext uri="{28A0092B-C50C-407E-A947-70E740481C1C}">
                <a14:useLocalDpi xmlns:a14="http://schemas.microsoft.com/office/drawing/2010/main" val="0"/>
              </a:ext>
            </a:extLst>
          </a:blip>
          <a:srcRect t="10462"/>
          <a:stretch/>
        </p:blipFill>
        <p:spPr>
          <a:xfrm>
            <a:off x="6531373" y="1680349"/>
            <a:ext cx="1037163" cy="439328"/>
          </a:xfrm>
          <a:prstGeom prst="rect">
            <a:avLst/>
          </a:prstGeom>
        </p:spPr>
      </p:pic>
      <p:pic>
        <p:nvPicPr>
          <p:cNvPr id="106" name="Picture 105" descr="Screen Clippi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21936" y="5102891"/>
            <a:ext cx="416629" cy="420101"/>
          </a:xfrm>
          <a:prstGeom prst="rect">
            <a:avLst/>
          </a:prstGeom>
        </p:spPr>
      </p:pic>
      <p:pic>
        <p:nvPicPr>
          <p:cNvPr id="107" name="Picture 106" descr="Screen Clipping"/>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647495" y="5108327"/>
            <a:ext cx="409028" cy="399260"/>
          </a:xfrm>
          <a:prstGeom prst="rect">
            <a:avLst/>
          </a:prstGeom>
        </p:spPr>
      </p:pic>
      <p:sp>
        <p:nvSpPr>
          <p:cNvPr id="108" name="Text Box 10"/>
          <p:cNvSpPr txBox="1">
            <a:spLocks noChangeArrowheads="1"/>
          </p:cNvSpPr>
          <p:nvPr/>
        </p:nvSpPr>
        <p:spPr bwMode="auto">
          <a:xfrm>
            <a:off x="8469671" y="3736218"/>
            <a:ext cx="918830" cy="1621049"/>
          </a:xfrm>
          <a:prstGeom prst="rect">
            <a:avLst/>
          </a:prstGeom>
          <a:solidFill>
            <a:srgbClr val="FFFFFF"/>
          </a:solidFill>
          <a:ln w="0"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799" tIns="5799" rIns="5799" bIns="5799" numCol="1" anchor="t" anchorCtr="0" compatLnSpc="1">
            <a:prstTxWarp prst="textNoShape">
              <a:avLst/>
            </a:prstTxWarp>
          </a:bodyPr>
          <a:lstStyle/>
          <a:p>
            <a:pPr defTabSz="146487" eaLnBrk="0" fontAlgn="base" hangingPunct="0">
              <a:spcBef>
                <a:spcPct val="0"/>
              </a:spcBef>
              <a:spcAft>
                <a:spcPct val="0"/>
              </a:spcAft>
            </a:pPr>
            <a:r>
              <a:rPr lang="en-US" sz="801" b="1" dirty="0">
                <a:solidFill>
                  <a:srgbClr val="FF0000"/>
                </a:solidFill>
                <a:latin typeface="Cambria" panose="02040503050406030204" pitchFamily="18" charset="0"/>
              </a:rPr>
              <a:t>To start a YouTube channel, farmers need to invest in:</a:t>
            </a:r>
          </a:p>
          <a:p>
            <a:pPr defTabSz="146487" eaLnBrk="0" fontAlgn="base" hangingPunct="0">
              <a:spcBef>
                <a:spcPct val="0"/>
              </a:spcBef>
              <a:spcAft>
                <a:spcPct val="0"/>
              </a:spcAft>
            </a:pPr>
            <a:endParaRPr lang="en-US" sz="705" b="1" dirty="0">
              <a:solidFill>
                <a:srgbClr val="00B0F0"/>
              </a:solidFill>
              <a:latin typeface="Cambria" panose="02040503050406030204" pitchFamily="18" charset="0"/>
            </a:endParaRPr>
          </a:p>
          <a:p>
            <a:pPr marL="91554" indent="-91554" defTabSz="146487" eaLnBrk="0" fontAlgn="base" hangingPunct="0">
              <a:spcBef>
                <a:spcPct val="0"/>
              </a:spcBef>
              <a:spcAft>
                <a:spcPct val="0"/>
              </a:spcAft>
              <a:buFont typeface="Arial" panose="020B0604020202020204" pitchFamily="34" charset="0"/>
              <a:buChar char="•"/>
            </a:pPr>
            <a:r>
              <a:rPr lang="en-US" sz="769" dirty="0">
                <a:latin typeface="Bahnschrift Condensed" panose="020B0502040204020203" pitchFamily="34" charset="0"/>
              </a:rPr>
              <a:t>Camera</a:t>
            </a:r>
          </a:p>
          <a:p>
            <a:pPr marL="91554" indent="-91554" defTabSz="146487" eaLnBrk="0" fontAlgn="base" hangingPunct="0">
              <a:spcBef>
                <a:spcPct val="0"/>
              </a:spcBef>
              <a:spcAft>
                <a:spcPct val="0"/>
              </a:spcAft>
              <a:buFont typeface="Arial" panose="020B0604020202020204" pitchFamily="34" charset="0"/>
              <a:buChar char="•"/>
            </a:pPr>
            <a:r>
              <a:rPr lang="en-US" altLang="en-US" sz="769" dirty="0">
                <a:latin typeface="Bahnschrift Condensed" panose="020B0502040204020203" pitchFamily="34" charset="0"/>
              </a:rPr>
              <a:t>Microphone</a:t>
            </a:r>
          </a:p>
          <a:p>
            <a:pPr marL="91554" indent="-91554" defTabSz="146487" eaLnBrk="0" fontAlgn="base" hangingPunct="0">
              <a:spcBef>
                <a:spcPct val="0"/>
              </a:spcBef>
              <a:spcAft>
                <a:spcPct val="0"/>
              </a:spcAft>
              <a:buFont typeface="Arial" panose="020B0604020202020204" pitchFamily="34" charset="0"/>
              <a:buChar char="•"/>
            </a:pPr>
            <a:r>
              <a:rPr lang="en-US" altLang="en-US" sz="769" dirty="0">
                <a:latin typeface="Bahnschrift Condensed" panose="020B0502040204020203" pitchFamily="34" charset="0"/>
              </a:rPr>
              <a:t>Mobile phone</a:t>
            </a:r>
          </a:p>
          <a:p>
            <a:pPr marL="91554" indent="-91554" defTabSz="146487" eaLnBrk="0" fontAlgn="base" hangingPunct="0">
              <a:spcBef>
                <a:spcPct val="0"/>
              </a:spcBef>
              <a:spcAft>
                <a:spcPct val="0"/>
              </a:spcAft>
              <a:buFont typeface="Arial" panose="020B0604020202020204" pitchFamily="34" charset="0"/>
              <a:buChar char="•"/>
            </a:pPr>
            <a:r>
              <a:rPr lang="en-US" altLang="en-US" sz="769" dirty="0">
                <a:latin typeface="Bahnschrift Condensed" panose="020B0502040204020203" pitchFamily="34" charset="0"/>
              </a:rPr>
              <a:t>Training in editing videos</a:t>
            </a:r>
          </a:p>
          <a:p>
            <a:pPr marL="91554" indent="-91554" defTabSz="146487" eaLnBrk="0" fontAlgn="base" hangingPunct="0">
              <a:spcBef>
                <a:spcPct val="0"/>
              </a:spcBef>
              <a:spcAft>
                <a:spcPct val="0"/>
              </a:spcAft>
              <a:buFont typeface="Arial" panose="020B0604020202020204" pitchFamily="34" charset="0"/>
              <a:buChar char="•"/>
            </a:pPr>
            <a:endParaRPr lang="en-US" altLang="en-US" sz="705" dirty="0">
              <a:latin typeface="Bahnschrift Condensed" panose="020B0502040204020203" pitchFamily="34" charset="0"/>
            </a:endParaRPr>
          </a:p>
          <a:p>
            <a:pPr defTabSz="146487" eaLnBrk="0" fontAlgn="base" hangingPunct="0">
              <a:spcBef>
                <a:spcPct val="0"/>
              </a:spcBef>
              <a:spcAft>
                <a:spcPct val="0"/>
              </a:spcAft>
            </a:pPr>
            <a:r>
              <a:rPr lang="en-GB" sz="705" dirty="0">
                <a:latin typeface="Bahnschrift Condensed" panose="020B0502040204020203" pitchFamily="34" charset="0"/>
              </a:rPr>
              <a:t>With a little bit of practice and persistence, farmers can create high-quality videos that will help them grow their businesses and reach new customers</a:t>
            </a:r>
            <a:endParaRPr lang="en-US" altLang="en-US" sz="705" dirty="0">
              <a:latin typeface="Bahnschrift Condensed" panose="020B0502040204020203" pitchFamily="34" charset="0"/>
            </a:endParaRPr>
          </a:p>
        </p:txBody>
      </p:sp>
      <p:grpSp>
        <p:nvGrpSpPr>
          <p:cNvPr id="109" name="Group 11"/>
          <p:cNvGrpSpPr>
            <a:grpSpLocks/>
          </p:cNvGrpSpPr>
          <p:nvPr/>
        </p:nvGrpSpPr>
        <p:grpSpPr bwMode="auto">
          <a:xfrm>
            <a:off x="8250468" y="1696076"/>
            <a:ext cx="2979846" cy="1916588"/>
            <a:chOff x="106518073" y="109069350"/>
            <a:chExt cx="2000250" cy="2228850"/>
          </a:xfrm>
          <a:solidFill>
            <a:srgbClr val="FF0000"/>
          </a:solidFill>
        </p:grpSpPr>
        <p:sp>
          <p:nvSpPr>
            <p:cNvPr id="110" name="Rectangle 12"/>
            <p:cNvSpPr>
              <a:spLocks noChangeArrowheads="1"/>
            </p:cNvSpPr>
            <p:nvPr/>
          </p:nvSpPr>
          <p:spPr bwMode="auto">
            <a:xfrm>
              <a:off x="106518073" y="109069350"/>
              <a:ext cx="2000250" cy="2228850"/>
            </a:xfrm>
            <a:prstGeom prst="rect">
              <a:avLst/>
            </a:prstGeom>
            <a:grp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111" name="Text Box 13"/>
            <p:cNvSpPr txBox="1">
              <a:spLocks noChangeArrowheads="1"/>
            </p:cNvSpPr>
            <p:nvPr/>
          </p:nvSpPr>
          <p:spPr bwMode="auto">
            <a:xfrm>
              <a:off x="106689525" y="109240800"/>
              <a:ext cx="1657350" cy="1885950"/>
            </a:xfrm>
            <a:prstGeom prst="rect">
              <a:avLst/>
            </a:prstGeom>
            <a:grp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r>
                <a:rPr lang="en-US" sz="865" b="1" dirty="0">
                  <a:solidFill>
                    <a:srgbClr val="FFFFFF"/>
                  </a:solidFill>
                  <a:effectLst>
                    <a:outerShdw blurRad="38100" dist="38100" dir="2700000" algn="tl">
                      <a:srgbClr val="000000">
                        <a:alpha val="43137"/>
                      </a:srgbClr>
                    </a:outerShdw>
                  </a:effectLst>
                  <a:latin typeface="Arial Black" panose="020B0A04020102020204" pitchFamily="34" charset="0"/>
                </a:rPr>
                <a:t>YouTube CHANNELS FOR AND FROM FARMERS</a:t>
              </a:r>
              <a:endParaRPr lang="en-US" altLang="en-US" sz="865" b="1" dirty="0">
                <a:solidFill>
                  <a:srgbClr val="FFFFFF"/>
                </a:solidFill>
                <a:effectLst>
                  <a:outerShdw blurRad="38100" dist="38100" dir="2700000" algn="tl">
                    <a:srgbClr val="000000">
                      <a:alpha val="43137"/>
                    </a:srgbClr>
                  </a:outerShdw>
                </a:effectLst>
                <a:latin typeface="Arial Black" panose="020B0A04020102020204" pitchFamily="34" charset="0"/>
              </a:endParaRPr>
            </a:p>
            <a:p>
              <a:endParaRPr lang="en-US" sz="641" b="1" dirty="0">
                <a:solidFill>
                  <a:srgbClr val="FFFFFF"/>
                </a:solidFill>
                <a:latin typeface="Arial Black" panose="020B0A04020102020204" pitchFamily="34" charset="0"/>
              </a:endParaRPr>
            </a:p>
            <a:p>
              <a:pPr>
                <a:spcBef>
                  <a:spcPts val="269"/>
                </a:spcBef>
                <a:tabLst>
                  <a:tab pos="80110" algn="l"/>
                </a:tabLst>
                <a:defRPr/>
              </a:pPr>
              <a:r>
                <a:rPr lang="en-GB" sz="769" dirty="0">
                  <a:solidFill>
                    <a:schemeClr val="bg1"/>
                  </a:solidFill>
                  <a:effectLst>
                    <a:outerShdw blurRad="38100" dist="38100" dir="2700000" algn="tl">
                      <a:srgbClr val="000000">
                        <a:alpha val="43137"/>
                      </a:srgbClr>
                    </a:outerShdw>
                  </a:effectLst>
                </a:rPr>
                <a:t>YouTube has become a popular platform for farmers to share their knowledge and experiences with others. </a:t>
              </a:r>
            </a:p>
            <a:p>
              <a:pPr>
                <a:spcBef>
                  <a:spcPts val="269"/>
                </a:spcBef>
                <a:tabLst>
                  <a:tab pos="80110" algn="l"/>
                </a:tabLst>
                <a:defRPr/>
              </a:pPr>
              <a:r>
                <a:rPr lang="en-GB" sz="769" dirty="0">
                  <a:solidFill>
                    <a:schemeClr val="bg1"/>
                  </a:solidFill>
                  <a:effectLst>
                    <a:outerShdw blurRad="38100" dist="38100" dir="2700000" algn="tl">
                      <a:srgbClr val="000000">
                        <a:alpha val="43137"/>
                      </a:srgbClr>
                    </a:outerShdw>
                  </a:effectLst>
                </a:rPr>
                <a:t>Many farmers have found success in monetizing their content. Advertising revenue, sponsorships, merchandise sales, and affiliate marketing are just a few ways that farmers can monetize their content on the platform.</a:t>
              </a:r>
            </a:p>
            <a:p>
              <a:pPr>
                <a:spcBef>
                  <a:spcPts val="269"/>
                </a:spcBef>
                <a:tabLst>
                  <a:tab pos="80110" algn="l"/>
                </a:tabLst>
                <a:defRPr/>
              </a:pPr>
              <a:r>
                <a:rPr lang="en-GB" sz="769" dirty="0">
                  <a:solidFill>
                    <a:schemeClr val="bg1"/>
                  </a:solidFill>
                  <a:effectLst>
                    <a:outerShdw blurRad="38100" dist="38100" dir="2700000" algn="tl">
                      <a:srgbClr val="000000">
                        <a:alpha val="43137"/>
                      </a:srgbClr>
                    </a:outerShdw>
                  </a:effectLst>
                </a:rPr>
                <a:t>With the right approach and a bit of creativity, farmers can turn their farming knowledge into a profitable YouTube channel. Of course, creating videos for YouTube does require some knowledge, time, and effort.</a:t>
              </a:r>
            </a:p>
          </p:txBody>
        </p:sp>
      </p:grpSp>
      <p:sp>
        <p:nvSpPr>
          <p:cNvPr id="112" name="Text Box 2"/>
          <p:cNvSpPr txBox="1">
            <a:spLocks noChangeArrowheads="1"/>
          </p:cNvSpPr>
          <p:nvPr/>
        </p:nvSpPr>
        <p:spPr bwMode="auto">
          <a:xfrm>
            <a:off x="6758857" y="3067173"/>
            <a:ext cx="1273778" cy="303527"/>
          </a:xfrm>
          <a:prstGeom prst="rect">
            <a:avLst/>
          </a:prstGeom>
          <a:solidFill>
            <a:srgbClr val="FFB9B9"/>
          </a:solid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r>
              <a:rPr lang="en-GB" sz="705" dirty="0">
                <a:latin typeface="Bahnschrift Condensed" panose="020B0502040204020203" pitchFamily="34" charset="0"/>
              </a:rPr>
              <a:t>Farmers can reach people all over the world who are interested in what they do.</a:t>
            </a:r>
          </a:p>
        </p:txBody>
      </p:sp>
      <p:sp>
        <p:nvSpPr>
          <p:cNvPr id="113" name="Freeform 3"/>
          <p:cNvSpPr>
            <a:spLocks/>
          </p:cNvSpPr>
          <p:nvPr/>
        </p:nvSpPr>
        <p:spPr bwMode="auto">
          <a:xfrm>
            <a:off x="6556313" y="2977402"/>
            <a:ext cx="1633847" cy="473501"/>
          </a:xfrm>
          <a:custGeom>
            <a:avLst/>
            <a:gdLst>
              <a:gd name="T0" fmla="*/ 439737 w 4244974"/>
              <a:gd name="T1" fmla="*/ 766080 h 890571"/>
              <a:gd name="T2" fmla="*/ 68262 w 4244974"/>
              <a:gd name="T3" fmla="*/ 327930 h 890571"/>
              <a:gd name="T4" fmla="*/ 849312 w 4244974"/>
              <a:gd name="T5" fmla="*/ 99330 h 890571"/>
              <a:gd name="T6" fmla="*/ 3687762 w 4244974"/>
              <a:gd name="T7" fmla="*/ 118380 h 890571"/>
              <a:gd name="T8" fmla="*/ 3678237 w 4244974"/>
              <a:gd name="T9" fmla="*/ 809609 h 890571"/>
              <a:gd name="T10" fmla="*/ 287337 w 4244974"/>
              <a:gd name="T11" fmla="*/ 604155 h 890571"/>
            </a:gdLst>
            <a:ahLst/>
            <a:cxnLst>
              <a:cxn ang="0">
                <a:pos x="T0" y="T1"/>
              </a:cxn>
              <a:cxn ang="0">
                <a:pos x="T2" y="T3"/>
              </a:cxn>
              <a:cxn ang="0">
                <a:pos x="T4" y="T5"/>
              </a:cxn>
              <a:cxn ang="0">
                <a:pos x="T6" y="T7"/>
              </a:cxn>
              <a:cxn ang="0">
                <a:pos x="T8" y="T9"/>
              </a:cxn>
              <a:cxn ang="0">
                <a:pos x="T10" y="T11"/>
              </a:cxn>
            </a:cxnLst>
            <a:rect l="0" t="0" r="r" b="b"/>
            <a:pathLst>
              <a:path w="4244974" h="890571">
                <a:moveTo>
                  <a:pt x="439737" y="766080"/>
                </a:moveTo>
                <a:cubicBezTo>
                  <a:pt x="219868" y="602567"/>
                  <a:pt x="0" y="439055"/>
                  <a:pt x="68262" y="327930"/>
                </a:cubicBezTo>
                <a:cubicBezTo>
                  <a:pt x="136524" y="216805"/>
                  <a:pt x="246062" y="134255"/>
                  <a:pt x="849312" y="99330"/>
                </a:cubicBezTo>
                <a:cubicBezTo>
                  <a:pt x="1452562" y="64405"/>
                  <a:pt x="3216274" y="0"/>
                  <a:pt x="3687762" y="118380"/>
                </a:cubicBezTo>
                <a:cubicBezTo>
                  <a:pt x="4159250" y="236760"/>
                  <a:pt x="4244974" y="728647"/>
                  <a:pt x="3678237" y="809609"/>
                </a:cubicBezTo>
                <a:cubicBezTo>
                  <a:pt x="3111500" y="890571"/>
                  <a:pt x="852487" y="638397"/>
                  <a:pt x="287337" y="604155"/>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577"/>
          </a:p>
        </p:txBody>
      </p:sp>
      <p:sp>
        <p:nvSpPr>
          <p:cNvPr id="121" name="Rectangle 120"/>
          <p:cNvSpPr/>
          <p:nvPr/>
        </p:nvSpPr>
        <p:spPr>
          <a:xfrm>
            <a:off x="6856417" y="2790353"/>
            <a:ext cx="1257075" cy="240194"/>
          </a:xfrm>
          <a:prstGeom prst="rect">
            <a:avLst/>
          </a:prstGeom>
        </p:spPr>
        <p:txBody>
          <a:bodyPr wrap="none">
            <a:spAutoFit/>
          </a:bodyPr>
          <a:lstStyle/>
          <a:p>
            <a:r>
              <a:rPr lang="en-GB" sz="705" b="1" dirty="0"/>
              <a:t>Reach a </a:t>
            </a:r>
            <a:r>
              <a:rPr lang="en-GB" sz="961" b="1" dirty="0">
                <a:solidFill>
                  <a:srgbClr val="FF0000"/>
                </a:solidFill>
                <a:effectLst>
                  <a:outerShdw blurRad="38100" dist="38100" dir="2700000" algn="tl">
                    <a:srgbClr val="000000">
                      <a:alpha val="43137"/>
                    </a:srgbClr>
                  </a:outerShdw>
                </a:effectLst>
                <a:latin typeface="Arial Black" panose="020B0A04020102020204" pitchFamily="34" charset="0"/>
              </a:rPr>
              <a:t>wider</a:t>
            </a:r>
            <a:r>
              <a:rPr lang="en-GB" sz="961" b="1" dirty="0">
                <a:solidFill>
                  <a:srgbClr val="00B050"/>
                </a:solidFill>
                <a:effectLst>
                  <a:outerShdw blurRad="38100" dist="38100" dir="2700000" algn="tl">
                    <a:srgbClr val="000000">
                      <a:alpha val="43137"/>
                    </a:srgbClr>
                  </a:outerShdw>
                </a:effectLst>
                <a:latin typeface="Arial Black" panose="020B0A04020102020204" pitchFamily="34" charset="0"/>
              </a:rPr>
              <a:t> </a:t>
            </a:r>
            <a:r>
              <a:rPr lang="en-GB" sz="705" b="1" dirty="0"/>
              <a:t>audience</a:t>
            </a:r>
          </a:p>
        </p:txBody>
      </p:sp>
      <p:grpSp>
        <p:nvGrpSpPr>
          <p:cNvPr id="122" name="Group 11"/>
          <p:cNvGrpSpPr>
            <a:grpSpLocks/>
          </p:cNvGrpSpPr>
          <p:nvPr/>
        </p:nvGrpSpPr>
        <p:grpSpPr bwMode="auto">
          <a:xfrm>
            <a:off x="6543867" y="2292863"/>
            <a:ext cx="1628339" cy="365768"/>
            <a:chOff x="106518075" y="109069350"/>
            <a:chExt cx="2000250" cy="2228850"/>
          </a:xfrm>
          <a:solidFill>
            <a:srgbClr val="FF0000"/>
          </a:solidFill>
        </p:grpSpPr>
        <p:sp>
          <p:nvSpPr>
            <p:cNvPr id="123" name="Rectangle 12"/>
            <p:cNvSpPr>
              <a:spLocks noChangeArrowheads="1"/>
            </p:cNvSpPr>
            <p:nvPr/>
          </p:nvSpPr>
          <p:spPr bwMode="auto">
            <a:xfrm>
              <a:off x="106518075" y="109069350"/>
              <a:ext cx="2000250" cy="2228850"/>
            </a:xfrm>
            <a:prstGeom prst="rect">
              <a:avLst/>
            </a:prstGeom>
            <a:grp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124" name="Text Box 13"/>
            <p:cNvSpPr txBox="1">
              <a:spLocks noChangeArrowheads="1"/>
            </p:cNvSpPr>
            <p:nvPr/>
          </p:nvSpPr>
          <p:spPr bwMode="auto">
            <a:xfrm>
              <a:off x="106689525" y="109240800"/>
              <a:ext cx="1657350" cy="385602"/>
            </a:xfrm>
            <a:prstGeom prst="rect">
              <a:avLst/>
            </a:prstGeom>
            <a:grp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US" altLang="en-US" sz="320" b="1" dirty="0">
                <a:solidFill>
                  <a:srgbClr val="FFFFFF"/>
                </a:solidFill>
                <a:latin typeface="Arial Black" panose="020B0A04020102020204" pitchFamily="34" charset="0"/>
              </a:endParaRPr>
            </a:p>
            <a:p>
              <a:pPr algn="ctr"/>
              <a:r>
                <a:rPr lang="en-GB" sz="641" b="1" dirty="0">
                  <a:solidFill>
                    <a:srgbClr val="FFFFFF"/>
                  </a:solidFill>
                  <a:effectLst>
                    <a:outerShdw blurRad="38100" dist="38100" dir="2700000" algn="tl">
                      <a:srgbClr val="000000">
                        <a:alpha val="43137"/>
                      </a:srgbClr>
                    </a:outerShdw>
                  </a:effectLst>
                  <a:latin typeface="Arial Black" panose="020B0A04020102020204" pitchFamily="34" charset="0"/>
                </a:rPr>
                <a:t>WHY FARMERS SHOULD CONSIDER </a:t>
              </a:r>
              <a:r>
                <a:rPr lang="en-GB" sz="705" b="1" dirty="0">
                  <a:solidFill>
                    <a:srgbClr val="FFFFFF"/>
                  </a:solidFill>
                  <a:effectLst>
                    <a:outerShdw blurRad="38100" dist="38100" dir="2700000" algn="tl">
                      <a:srgbClr val="000000">
                        <a:alpha val="43137"/>
                      </a:srgbClr>
                    </a:outerShdw>
                  </a:effectLst>
                  <a:latin typeface="Arial Black" panose="020B0A04020102020204" pitchFamily="34" charset="0"/>
                </a:rPr>
                <a:t>YouTube?</a:t>
              </a:r>
              <a:endParaRPr lang="en-US" sz="705" dirty="0">
                <a:effectLst>
                  <a:outerShdw blurRad="38100" dist="38100" dir="2700000" algn="tl">
                    <a:srgbClr val="000000">
                      <a:alpha val="43137"/>
                    </a:srgbClr>
                  </a:outerShdw>
                </a:effectLst>
              </a:endParaRPr>
            </a:p>
          </p:txBody>
        </p:sp>
      </p:grpSp>
      <p:sp>
        <p:nvSpPr>
          <p:cNvPr id="125" name="Rectangle 124"/>
          <p:cNvSpPr/>
          <p:nvPr/>
        </p:nvSpPr>
        <p:spPr>
          <a:xfrm>
            <a:off x="6666191" y="2749560"/>
            <a:ext cx="220414" cy="486928"/>
          </a:xfrm>
          <a:prstGeom prst="rect">
            <a:avLst/>
          </a:prstGeom>
        </p:spPr>
        <p:txBody>
          <a:bodyPr wrap="square">
            <a:spAutoFit/>
          </a:bodyPr>
          <a:lstStyle/>
          <a:p>
            <a:r>
              <a:rPr lang="mk-MK" sz="1282" b="1" dirty="0">
                <a:solidFill>
                  <a:srgbClr val="FF0000"/>
                </a:solidFill>
                <a:effectLst>
                  <a:outerShdw blurRad="38100" dist="38100" dir="2700000" algn="tl">
                    <a:srgbClr val="000000">
                      <a:alpha val="43137"/>
                    </a:srgbClr>
                  </a:outerShdw>
                </a:effectLst>
                <a:latin typeface="Arial Black" panose="020B0A04020102020204" pitchFamily="34" charset="0"/>
              </a:rPr>
              <a:t>1</a:t>
            </a:r>
            <a:r>
              <a:rPr lang="en" sz="1282" b="1" dirty="0">
                <a:solidFill>
                  <a:srgbClr val="FF0000"/>
                </a:solidFill>
                <a:effectLst>
                  <a:outerShdw blurRad="38100" dist="38100" dir="2700000" algn="tl">
                    <a:srgbClr val="000000">
                      <a:alpha val="43137"/>
                    </a:srgbClr>
                  </a:outerShdw>
                </a:effectLst>
              </a:rPr>
              <a:t>.</a:t>
            </a:r>
            <a:r>
              <a:rPr lang="mk-MK" sz="1282" b="1" dirty="0">
                <a:solidFill>
                  <a:srgbClr val="FF0000"/>
                </a:solidFill>
                <a:effectLst>
                  <a:outerShdw blurRad="38100" dist="38100" dir="2700000" algn="tl">
                    <a:srgbClr val="000000">
                      <a:alpha val="43137"/>
                    </a:srgbClr>
                  </a:outerShdw>
                </a:effectLst>
              </a:rPr>
              <a:t> </a:t>
            </a:r>
            <a:endParaRPr lang="en-GB" sz="1282" b="1" dirty="0">
              <a:solidFill>
                <a:srgbClr val="FF0000"/>
              </a:solidFill>
              <a:effectLst>
                <a:outerShdw blurRad="38100" dist="38100" dir="2700000" algn="tl">
                  <a:srgbClr val="000000">
                    <a:alpha val="43137"/>
                  </a:srgbClr>
                </a:outerShdw>
              </a:effectLst>
            </a:endParaRPr>
          </a:p>
        </p:txBody>
      </p:sp>
      <p:sp>
        <p:nvSpPr>
          <p:cNvPr id="126" name="Text Box 2"/>
          <p:cNvSpPr txBox="1">
            <a:spLocks noChangeArrowheads="1"/>
          </p:cNvSpPr>
          <p:nvPr/>
        </p:nvSpPr>
        <p:spPr bwMode="auto">
          <a:xfrm>
            <a:off x="6788935" y="3824258"/>
            <a:ext cx="1430404" cy="458182"/>
          </a:xfrm>
          <a:prstGeom prst="rect">
            <a:avLst/>
          </a:prstGeom>
          <a:solidFill>
            <a:srgbClr val="FFB9B9"/>
          </a:solid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pPr fontAlgn="base"/>
            <a:r>
              <a:rPr lang="en-GB" sz="705" dirty="0">
                <a:latin typeface="Bahnschrift Condensed" panose="020B0502040204020203" pitchFamily="34" charset="0"/>
              </a:rPr>
              <a:t>By creating high-quality videos that showcase your knowledge and expertise, you can attract new customers and build a loyal following.</a:t>
            </a:r>
          </a:p>
        </p:txBody>
      </p:sp>
      <p:sp>
        <p:nvSpPr>
          <p:cNvPr id="127" name="Freeform 3"/>
          <p:cNvSpPr>
            <a:spLocks/>
          </p:cNvSpPr>
          <p:nvPr/>
        </p:nvSpPr>
        <p:spPr bwMode="auto">
          <a:xfrm>
            <a:off x="6619555" y="3790115"/>
            <a:ext cx="1657952" cy="617980"/>
          </a:xfrm>
          <a:custGeom>
            <a:avLst/>
            <a:gdLst>
              <a:gd name="T0" fmla="*/ 439737 w 4244974"/>
              <a:gd name="T1" fmla="*/ 766080 h 890571"/>
              <a:gd name="T2" fmla="*/ 68262 w 4244974"/>
              <a:gd name="T3" fmla="*/ 327930 h 890571"/>
              <a:gd name="T4" fmla="*/ 849312 w 4244974"/>
              <a:gd name="T5" fmla="*/ 99330 h 890571"/>
              <a:gd name="T6" fmla="*/ 3687762 w 4244974"/>
              <a:gd name="T7" fmla="*/ 118380 h 890571"/>
              <a:gd name="T8" fmla="*/ 3678237 w 4244974"/>
              <a:gd name="T9" fmla="*/ 809609 h 890571"/>
              <a:gd name="T10" fmla="*/ 287337 w 4244974"/>
              <a:gd name="T11" fmla="*/ 604155 h 890571"/>
              <a:gd name="connsiteX0" fmla="*/ 384132 w 3916594"/>
              <a:gd name="connsiteY0" fmla="*/ 704065 h 704065"/>
              <a:gd name="connsiteX1" fmla="*/ 12657 w 3916594"/>
              <a:gd name="connsiteY1" fmla="*/ 265915 h 704065"/>
              <a:gd name="connsiteX2" fmla="*/ 793707 w 3916594"/>
              <a:gd name="connsiteY2" fmla="*/ 37315 h 704065"/>
              <a:gd name="connsiteX3" fmla="*/ 3632157 w 3916594"/>
              <a:gd name="connsiteY3" fmla="*/ 56365 h 704065"/>
              <a:gd name="connsiteX4" fmla="*/ 3432311 w 3916594"/>
              <a:gd name="connsiteY4" fmla="*/ 574012 h 704065"/>
              <a:gd name="connsiteX5" fmla="*/ 231732 w 3916594"/>
              <a:gd name="connsiteY5" fmla="*/ 542140 h 704065"/>
              <a:gd name="connsiteX0" fmla="*/ 384132 w 3916594"/>
              <a:gd name="connsiteY0" fmla="*/ 704065 h 704065"/>
              <a:gd name="connsiteX1" fmla="*/ 12657 w 3916594"/>
              <a:gd name="connsiteY1" fmla="*/ 265915 h 704065"/>
              <a:gd name="connsiteX2" fmla="*/ 793707 w 3916594"/>
              <a:gd name="connsiteY2" fmla="*/ 37315 h 704065"/>
              <a:gd name="connsiteX3" fmla="*/ 3632157 w 3916594"/>
              <a:gd name="connsiteY3" fmla="*/ 56365 h 704065"/>
              <a:gd name="connsiteX4" fmla="*/ 3432311 w 3916594"/>
              <a:gd name="connsiteY4" fmla="*/ 574012 h 704065"/>
              <a:gd name="connsiteX5" fmla="*/ 644093 w 3916594"/>
              <a:gd name="connsiteY5" fmla="*/ 595550 h 704065"/>
              <a:gd name="connsiteX0" fmla="*/ 579720 w 3906002"/>
              <a:gd name="connsiteY0" fmla="*/ 717417 h 717417"/>
              <a:gd name="connsiteX1" fmla="*/ 2065 w 3906002"/>
              <a:gd name="connsiteY1" fmla="*/ 265915 h 717417"/>
              <a:gd name="connsiteX2" fmla="*/ 783115 w 3906002"/>
              <a:gd name="connsiteY2" fmla="*/ 37315 h 717417"/>
              <a:gd name="connsiteX3" fmla="*/ 3621565 w 3906002"/>
              <a:gd name="connsiteY3" fmla="*/ 56365 h 717417"/>
              <a:gd name="connsiteX4" fmla="*/ 3421719 w 3906002"/>
              <a:gd name="connsiteY4" fmla="*/ 574012 h 717417"/>
              <a:gd name="connsiteX5" fmla="*/ 633501 w 3906002"/>
              <a:gd name="connsiteY5" fmla="*/ 595550 h 717417"/>
              <a:gd name="connsiteX0" fmla="*/ 298374 w 3624656"/>
              <a:gd name="connsiteY0" fmla="*/ 718198 h 718198"/>
              <a:gd name="connsiteX1" fmla="*/ 6200 w 3624656"/>
              <a:gd name="connsiteY1" fmla="*/ 280049 h 718198"/>
              <a:gd name="connsiteX2" fmla="*/ 501769 w 3624656"/>
              <a:gd name="connsiteY2" fmla="*/ 38096 h 718198"/>
              <a:gd name="connsiteX3" fmla="*/ 3340219 w 3624656"/>
              <a:gd name="connsiteY3" fmla="*/ 57146 h 718198"/>
              <a:gd name="connsiteX4" fmla="*/ 3140373 w 3624656"/>
              <a:gd name="connsiteY4" fmla="*/ 574793 h 718198"/>
              <a:gd name="connsiteX5" fmla="*/ 352155 w 3624656"/>
              <a:gd name="connsiteY5" fmla="*/ 596331 h 718198"/>
              <a:gd name="connsiteX0" fmla="*/ 391737 w 3718019"/>
              <a:gd name="connsiteY0" fmla="*/ 718618 h 718618"/>
              <a:gd name="connsiteX1" fmla="*/ 3738 w 3718019"/>
              <a:gd name="connsiteY1" fmla="*/ 287567 h 718618"/>
              <a:gd name="connsiteX2" fmla="*/ 595132 w 3718019"/>
              <a:gd name="connsiteY2" fmla="*/ 38516 h 718618"/>
              <a:gd name="connsiteX3" fmla="*/ 3433582 w 3718019"/>
              <a:gd name="connsiteY3" fmla="*/ 57566 h 718618"/>
              <a:gd name="connsiteX4" fmla="*/ 3233736 w 3718019"/>
              <a:gd name="connsiteY4" fmla="*/ 575213 h 718618"/>
              <a:gd name="connsiteX5" fmla="*/ 445518 w 3718019"/>
              <a:gd name="connsiteY5" fmla="*/ 596751 h 71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8019" h="718618">
                <a:moveTo>
                  <a:pt x="391737" y="718618"/>
                </a:moveTo>
                <a:cubicBezTo>
                  <a:pt x="171868" y="555105"/>
                  <a:pt x="-30161" y="400917"/>
                  <a:pt x="3738" y="287567"/>
                </a:cubicBezTo>
                <a:cubicBezTo>
                  <a:pt x="37637" y="174217"/>
                  <a:pt x="23491" y="76849"/>
                  <a:pt x="595132" y="38516"/>
                </a:cubicBezTo>
                <a:cubicBezTo>
                  <a:pt x="1166773" y="183"/>
                  <a:pt x="2993815" y="-31884"/>
                  <a:pt x="3433582" y="57566"/>
                </a:cubicBezTo>
                <a:cubicBezTo>
                  <a:pt x="3873349" y="147016"/>
                  <a:pt x="3800473" y="494251"/>
                  <a:pt x="3233736" y="575213"/>
                </a:cubicBezTo>
                <a:cubicBezTo>
                  <a:pt x="2666999" y="656175"/>
                  <a:pt x="1010668" y="630993"/>
                  <a:pt x="445518" y="596751"/>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577"/>
          </a:p>
        </p:txBody>
      </p:sp>
      <p:sp>
        <p:nvSpPr>
          <p:cNvPr id="128" name="Rectangle 127"/>
          <p:cNvSpPr/>
          <p:nvPr/>
        </p:nvSpPr>
        <p:spPr>
          <a:xfrm>
            <a:off x="6926201" y="3584065"/>
            <a:ext cx="845103" cy="240194"/>
          </a:xfrm>
          <a:prstGeom prst="rect">
            <a:avLst/>
          </a:prstGeom>
        </p:spPr>
        <p:txBody>
          <a:bodyPr wrap="none">
            <a:spAutoFit/>
          </a:bodyPr>
          <a:lstStyle/>
          <a:p>
            <a:r>
              <a:rPr lang="en-GB" sz="705" b="1" dirty="0"/>
              <a:t>Build a </a:t>
            </a:r>
            <a:r>
              <a:rPr lang="en-GB" sz="961" b="1" dirty="0">
                <a:solidFill>
                  <a:srgbClr val="FF0000"/>
                </a:solidFill>
                <a:effectLst>
                  <a:outerShdw blurRad="38100" dist="38100" dir="2700000" algn="tl">
                    <a:srgbClr val="000000">
                      <a:alpha val="43137"/>
                    </a:srgbClr>
                  </a:outerShdw>
                </a:effectLst>
                <a:latin typeface="Arial Black" panose="020B0A04020102020204" pitchFamily="34" charset="0"/>
              </a:rPr>
              <a:t>brand</a:t>
            </a:r>
            <a:endParaRPr lang="en-GB" sz="705" b="1" dirty="0"/>
          </a:p>
        </p:txBody>
      </p:sp>
      <p:sp>
        <p:nvSpPr>
          <p:cNvPr id="129" name="Rectangle 128"/>
          <p:cNvSpPr/>
          <p:nvPr/>
        </p:nvSpPr>
        <p:spPr>
          <a:xfrm>
            <a:off x="6735975" y="3543271"/>
            <a:ext cx="220414" cy="486928"/>
          </a:xfrm>
          <a:prstGeom prst="rect">
            <a:avLst/>
          </a:prstGeom>
        </p:spPr>
        <p:txBody>
          <a:bodyPr wrap="square">
            <a:spAutoFit/>
          </a:bodyPr>
          <a:lstStyle/>
          <a:p>
            <a:r>
              <a:rPr lang="en-US" sz="1282" b="1" dirty="0">
                <a:solidFill>
                  <a:srgbClr val="FF0000"/>
                </a:solidFill>
                <a:effectLst>
                  <a:outerShdw blurRad="38100" dist="38100" dir="2700000" algn="tl">
                    <a:srgbClr val="000000">
                      <a:alpha val="43137"/>
                    </a:srgbClr>
                  </a:outerShdw>
                </a:effectLst>
                <a:latin typeface="Arial Black" panose="020B0A04020102020204" pitchFamily="34" charset="0"/>
              </a:rPr>
              <a:t>2</a:t>
            </a:r>
            <a:r>
              <a:rPr lang="en" sz="1282" b="1" dirty="0">
                <a:solidFill>
                  <a:srgbClr val="FF0000"/>
                </a:solidFill>
                <a:effectLst>
                  <a:outerShdw blurRad="38100" dist="38100" dir="2700000" algn="tl">
                    <a:srgbClr val="000000">
                      <a:alpha val="43137"/>
                    </a:srgbClr>
                  </a:outerShdw>
                </a:effectLst>
              </a:rPr>
              <a:t>.</a:t>
            </a:r>
            <a:r>
              <a:rPr lang="mk-MK" sz="1282" b="1" dirty="0">
                <a:solidFill>
                  <a:srgbClr val="FF0000"/>
                </a:solidFill>
                <a:effectLst>
                  <a:outerShdw blurRad="38100" dist="38100" dir="2700000" algn="tl">
                    <a:srgbClr val="000000">
                      <a:alpha val="43137"/>
                    </a:srgbClr>
                  </a:outerShdw>
                </a:effectLst>
              </a:rPr>
              <a:t> </a:t>
            </a:r>
            <a:endParaRPr lang="en-GB" sz="1282" b="1" dirty="0">
              <a:solidFill>
                <a:srgbClr val="FF0000"/>
              </a:solidFill>
              <a:effectLst>
                <a:outerShdw blurRad="38100" dist="38100" dir="2700000" algn="tl">
                  <a:srgbClr val="000000">
                    <a:alpha val="43137"/>
                  </a:srgbClr>
                </a:outerShdw>
              </a:effectLst>
            </a:endParaRPr>
          </a:p>
        </p:txBody>
      </p:sp>
      <p:sp>
        <p:nvSpPr>
          <p:cNvPr id="130" name="Text Box 2"/>
          <p:cNvSpPr txBox="1">
            <a:spLocks noChangeArrowheads="1"/>
          </p:cNvSpPr>
          <p:nvPr/>
        </p:nvSpPr>
        <p:spPr bwMode="auto">
          <a:xfrm>
            <a:off x="6684060" y="4813434"/>
            <a:ext cx="1566408" cy="701078"/>
          </a:xfrm>
          <a:prstGeom prst="rect">
            <a:avLst/>
          </a:prstGeom>
          <a:solidFill>
            <a:srgbClr val="FFB9B9"/>
          </a:solidFill>
          <a:ln>
            <a:noFill/>
          </a:ln>
          <a:effectLst/>
          <a:extLst/>
        </p:spPr>
        <p:txBody>
          <a:bodyPr vert="horz" wrap="square" lIns="5860" tIns="5860" rIns="5860" bIns="5860" numCol="1" anchor="t" anchorCtr="0" compatLnSpc="1">
            <a:prstTxWarp prst="textNoShape">
              <a:avLst/>
            </a:prstTxWarp>
          </a:bodyPr>
          <a:lstStyle/>
          <a:p>
            <a:pPr marR="64851" algn="ctr" defTabSz="146487" eaLnBrk="0" fontAlgn="base" hangingPunct="0">
              <a:spcBef>
                <a:spcPct val="0"/>
              </a:spcBef>
              <a:spcAft>
                <a:spcPct val="0"/>
              </a:spcAft>
            </a:pPr>
            <a:r>
              <a:rPr lang="mk-MK" altLang="en-US" sz="192" dirty="0">
                <a:solidFill>
                  <a:srgbClr val="000000"/>
                </a:solidFill>
                <a:latin typeface="Arial Narrow" panose="020B0606020202030204" pitchFamily="34" charset="0"/>
              </a:rPr>
              <a:t> </a:t>
            </a:r>
            <a:endParaRPr lang="en-US" altLang="en-US" sz="192" dirty="0">
              <a:solidFill>
                <a:srgbClr val="000000"/>
              </a:solidFill>
              <a:latin typeface="Arial Narrow" panose="020B0606020202030204" pitchFamily="34" charset="0"/>
            </a:endParaRPr>
          </a:p>
          <a:p>
            <a:pPr fontAlgn="base"/>
            <a:r>
              <a:rPr lang="en-GB" sz="705" dirty="0">
                <a:latin typeface="Bahnschrift Condensed" panose="020B0502040204020203" pitchFamily="34" charset="0"/>
              </a:rPr>
              <a:t>If videos are popular, farmers can earn money from YouTube through advertising revenue, sponsorships, and merchandise sales. While it may take some time to build up a following, the potential for earning passive income is significant.</a:t>
            </a:r>
          </a:p>
        </p:txBody>
      </p:sp>
      <p:sp>
        <p:nvSpPr>
          <p:cNvPr id="131" name="Freeform 3"/>
          <p:cNvSpPr>
            <a:spLocks/>
          </p:cNvSpPr>
          <p:nvPr/>
        </p:nvSpPr>
        <p:spPr bwMode="auto">
          <a:xfrm>
            <a:off x="6557627" y="4756559"/>
            <a:ext cx="1766918" cy="866559"/>
          </a:xfrm>
          <a:custGeom>
            <a:avLst/>
            <a:gdLst>
              <a:gd name="T0" fmla="*/ 439737 w 4244974"/>
              <a:gd name="T1" fmla="*/ 766080 h 890571"/>
              <a:gd name="T2" fmla="*/ 68262 w 4244974"/>
              <a:gd name="T3" fmla="*/ 327930 h 890571"/>
              <a:gd name="T4" fmla="*/ 849312 w 4244974"/>
              <a:gd name="T5" fmla="*/ 99330 h 890571"/>
              <a:gd name="T6" fmla="*/ 3687762 w 4244974"/>
              <a:gd name="T7" fmla="*/ 118380 h 890571"/>
              <a:gd name="T8" fmla="*/ 3678237 w 4244974"/>
              <a:gd name="T9" fmla="*/ 809609 h 890571"/>
              <a:gd name="T10" fmla="*/ 287337 w 4244974"/>
              <a:gd name="T11" fmla="*/ 604155 h 890571"/>
              <a:gd name="connsiteX0" fmla="*/ 384132 w 3916594"/>
              <a:gd name="connsiteY0" fmla="*/ 704065 h 704065"/>
              <a:gd name="connsiteX1" fmla="*/ 12657 w 3916594"/>
              <a:gd name="connsiteY1" fmla="*/ 265915 h 704065"/>
              <a:gd name="connsiteX2" fmla="*/ 793707 w 3916594"/>
              <a:gd name="connsiteY2" fmla="*/ 37315 h 704065"/>
              <a:gd name="connsiteX3" fmla="*/ 3632157 w 3916594"/>
              <a:gd name="connsiteY3" fmla="*/ 56365 h 704065"/>
              <a:gd name="connsiteX4" fmla="*/ 3432311 w 3916594"/>
              <a:gd name="connsiteY4" fmla="*/ 574012 h 704065"/>
              <a:gd name="connsiteX5" fmla="*/ 231732 w 3916594"/>
              <a:gd name="connsiteY5" fmla="*/ 542140 h 704065"/>
              <a:gd name="connsiteX0" fmla="*/ 384132 w 3916594"/>
              <a:gd name="connsiteY0" fmla="*/ 704065 h 704065"/>
              <a:gd name="connsiteX1" fmla="*/ 12657 w 3916594"/>
              <a:gd name="connsiteY1" fmla="*/ 265915 h 704065"/>
              <a:gd name="connsiteX2" fmla="*/ 793707 w 3916594"/>
              <a:gd name="connsiteY2" fmla="*/ 37315 h 704065"/>
              <a:gd name="connsiteX3" fmla="*/ 3632157 w 3916594"/>
              <a:gd name="connsiteY3" fmla="*/ 56365 h 704065"/>
              <a:gd name="connsiteX4" fmla="*/ 3432311 w 3916594"/>
              <a:gd name="connsiteY4" fmla="*/ 574012 h 704065"/>
              <a:gd name="connsiteX5" fmla="*/ 644093 w 3916594"/>
              <a:gd name="connsiteY5" fmla="*/ 595550 h 704065"/>
              <a:gd name="connsiteX0" fmla="*/ 579720 w 3906002"/>
              <a:gd name="connsiteY0" fmla="*/ 717417 h 717417"/>
              <a:gd name="connsiteX1" fmla="*/ 2065 w 3906002"/>
              <a:gd name="connsiteY1" fmla="*/ 265915 h 717417"/>
              <a:gd name="connsiteX2" fmla="*/ 783115 w 3906002"/>
              <a:gd name="connsiteY2" fmla="*/ 37315 h 717417"/>
              <a:gd name="connsiteX3" fmla="*/ 3621565 w 3906002"/>
              <a:gd name="connsiteY3" fmla="*/ 56365 h 717417"/>
              <a:gd name="connsiteX4" fmla="*/ 3421719 w 3906002"/>
              <a:gd name="connsiteY4" fmla="*/ 574012 h 717417"/>
              <a:gd name="connsiteX5" fmla="*/ 633501 w 3906002"/>
              <a:gd name="connsiteY5" fmla="*/ 595550 h 717417"/>
              <a:gd name="connsiteX0" fmla="*/ 298374 w 3624656"/>
              <a:gd name="connsiteY0" fmla="*/ 718198 h 718198"/>
              <a:gd name="connsiteX1" fmla="*/ 6200 w 3624656"/>
              <a:gd name="connsiteY1" fmla="*/ 280049 h 718198"/>
              <a:gd name="connsiteX2" fmla="*/ 501769 w 3624656"/>
              <a:gd name="connsiteY2" fmla="*/ 38096 h 718198"/>
              <a:gd name="connsiteX3" fmla="*/ 3340219 w 3624656"/>
              <a:gd name="connsiteY3" fmla="*/ 57146 h 718198"/>
              <a:gd name="connsiteX4" fmla="*/ 3140373 w 3624656"/>
              <a:gd name="connsiteY4" fmla="*/ 574793 h 718198"/>
              <a:gd name="connsiteX5" fmla="*/ 352155 w 3624656"/>
              <a:gd name="connsiteY5" fmla="*/ 596331 h 718198"/>
              <a:gd name="connsiteX0" fmla="*/ 216651 w 3640252"/>
              <a:gd name="connsiteY0" fmla="*/ 530853 h 628774"/>
              <a:gd name="connsiteX1" fmla="*/ 21796 w 3640252"/>
              <a:gd name="connsiteY1" fmla="*/ 280049 h 628774"/>
              <a:gd name="connsiteX2" fmla="*/ 517365 w 3640252"/>
              <a:gd name="connsiteY2" fmla="*/ 38096 h 628774"/>
              <a:gd name="connsiteX3" fmla="*/ 3355815 w 3640252"/>
              <a:gd name="connsiteY3" fmla="*/ 57146 h 628774"/>
              <a:gd name="connsiteX4" fmla="*/ 3155969 w 3640252"/>
              <a:gd name="connsiteY4" fmla="*/ 574793 h 628774"/>
              <a:gd name="connsiteX5" fmla="*/ 367751 w 3640252"/>
              <a:gd name="connsiteY5" fmla="*/ 596331 h 628774"/>
              <a:gd name="connsiteX0" fmla="*/ 156983 w 3580584"/>
              <a:gd name="connsiteY0" fmla="*/ 530853 h 628774"/>
              <a:gd name="connsiteX1" fmla="*/ 47282 w 3580584"/>
              <a:gd name="connsiteY1" fmla="*/ 280049 h 628774"/>
              <a:gd name="connsiteX2" fmla="*/ 457697 w 3580584"/>
              <a:gd name="connsiteY2" fmla="*/ 38096 h 628774"/>
              <a:gd name="connsiteX3" fmla="*/ 3296147 w 3580584"/>
              <a:gd name="connsiteY3" fmla="*/ 57146 h 628774"/>
              <a:gd name="connsiteX4" fmla="*/ 3096301 w 3580584"/>
              <a:gd name="connsiteY4" fmla="*/ 574793 h 628774"/>
              <a:gd name="connsiteX5" fmla="*/ 308083 w 3580584"/>
              <a:gd name="connsiteY5" fmla="*/ 596331 h 628774"/>
              <a:gd name="connsiteX0" fmla="*/ 156983 w 3573328"/>
              <a:gd name="connsiteY0" fmla="*/ 556115 h 654036"/>
              <a:gd name="connsiteX1" fmla="*/ 47282 w 3573328"/>
              <a:gd name="connsiteY1" fmla="*/ 305311 h 654036"/>
              <a:gd name="connsiteX2" fmla="*/ 457697 w 3573328"/>
              <a:gd name="connsiteY2" fmla="*/ 63358 h 654036"/>
              <a:gd name="connsiteX3" fmla="*/ 3283982 w 3573328"/>
              <a:gd name="connsiteY3" fmla="*/ 44939 h 654036"/>
              <a:gd name="connsiteX4" fmla="*/ 3096301 w 3573328"/>
              <a:gd name="connsiteY4" fmla="*/ 600055 h 654036"/>
              <a:gd name="connsiteX5" fmla="*/ 308083 w 3573328"/>
              <a:gd name="connsiteY5" fmla="*/ 621593 h 654036"/>
              <a:gd name="connsiteX0" fmla="*/ 156983 w 3479684"/>
              <a:gd name="connsiteY0" fmla="*/ 551791 h 630564"/>
              <a:gd name="connsiteX1" fmla="*/ 47282 w 3479684"/>
              <a:gd name="connsiteY1" fmla="*/ 300987 h 630564"/>
              <a:gd name="connsiteX2" fmla="*/ 457697 w 3479684"/>
              <a:gd name="connsiteY2" fmla="*/ 59034 h 630564"/>
              <a:gd name="connsiteX3" fmla="*/ 3283982 w 3479684"/>
              <a:gd name="connsiteY3" fmla="*/ 40615 h 630564"/>
              <a:gd name="connsiteX4" fmla="*/ 2865169 w 3479684"/>
              <a:gd name="connsiteY4" fmla="*/ 536851 h 630564"/>
              <a:gd name="connsiteX5" fmla="*/ 308083 w 3479684"/>
              <a:gd name="connsiteY5" fmla="*/ 617269 h 630564"/>
              <a:gd name="connsiteX0" fmla="*/ 216651 w 3539352"/>
              <a:gd name="connsiteY0" fmla="*/ 551102 h 629875"/>
              <a:gd name="connsiteX1" fmla="*/ 21796 w 3539352"/>
              <a:gd name="connsiteY1" fmla="*/ 284240 h 629875"/>
              <a:gd name="connsiteX2" fmla="*/ 517365 w 3539352"/>
              <a:gd name="connsiteY2" fmla="*/ 58345 h 629875"/>
              <a:gd name="connsiteX3" fmla="*/ 3343650 w 3539352"/>
              <a:gd name="connsiteY3" fmla="*/ 39926 h 629875"/>
              <a:gd name="connsiteX4" fmla="*/ 2924837 w 3539352"/>
              <a:gd name="connsiteY4" fmla="*/ 536162 h 629875"/>
              <a:gd name="connsiteX5" fmla="*/ 367751 w 3539352"/>
              <a:gd name="connsiteY5" fmla="*/ 616580 h 629875"/>
              <a:gd name="connsiteX0" fmla="*/ 332249 w 3521137"/>
              <a:gd name="connsiteY0" fmla="*/ 759858 h 759858"/>
              <a:gd name="connsiteX1" fmla="*/ 3581 w 3521137"/>
              <a:gd name="connsiteY1" fmla="*/ 284240 h 759858"/>
              <a:gd name="connsiteX2" fmla="*/ 499150 w 3521137"/>
              <a:gd name="connsiteY2" fmla="*/ 58345 h 759858"/>
              <a:gd name="connsiteX3" fmla="*/ 3325435 w 3521137"/>
              <a:gd name="connsiteY3" fmla="*/ 39926 h 759858"/>
              <a:gd name="connsiteX4" fmla="*/ 2906622 w 3521137"/>
              <a:gd name="connsiteY4" fmla="*/ 536162 h 759858"/>
              <a:gd name="connsiteX5" fmla="*/ 349536 w 3521137"/>
              <a:gd name="connsiteY5" fmla="*/ 616580 h 75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1137" h="759858">
                <a:moveTo>
                  <a:pt x="332249" y="759858"/>
                </a:moveTo>
                <a:cubicBezTo>
                  <a:pt x="112380" y="596345"/>
                  <a:pt x="-24236" y="401159"/>
                  <a:pt x="3581" y="284240"/>
                </a:cubicBezTo>
                <a:cubicBezTo>
                  <a:pt x="31398" y="167321"/>
                  <a:pt x="-54492" y="99064"/>
                  <a:pt x="499150" y="58345"/>
                </a:cubicBezTo>
                <a:cubicBezTo>
                  <a:pt x="1052792" y="17626"/>
                  <a:pt x="2924190" y="-39710"/>
                  <a:pt x="3325435" y="39926"/>
                </a:cubicBezTo>
                <a:cubicBezTo>
                  <a:pt x="3726680" y="119562"/>
                  <a:pt x="3473359" y="455200"/>
                  <a:pt x="2906622" y="536162"/>
                </a:cubicBezTo>
                <a:cubicBezTo>
                  <a:pt x="2339885" y="617124"/>
                  <a:pt x="914686" y="650822"/>
                  <a:pt x="349536" y="616580"/>
                </a:cubicBezTo>
              </a:path>
            </a:pathLst>
          </a:custGeom>
          <a:noFill/>
          <a:ln w="76200" cap="flat" algn="ctr">
            <a:solidFill>
              <a:srgbClr val="000000"/>
            </a:solidFill>
            <a:round/>
            <a:headEnd/>
            <a:tailEnd/>
          </a:ln>
          <a:effectLst/>
          <a:extLst>
            <a:ext uri="{909E8E84-426E-40DD-AFC4-6F175D3DCCD1}">
              <a14:hiddenFill xmlns:a14="http://schemas.microsoft.com/office/drawing/2010/main">
                <a:solidFill>
                  <a:srgbClr val="69676D"/>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5860" tIns="5860" rIns="5860" bIns="5860" numCol="1" anchor="t" anchorCtr="0" compatLnSpc="1">
            <a:prstTxWarp prst="textNoShape">
              <a:avLst/>
            </a:prstTxWarp>
          </a:bodyPr>
          <a:lstStyle/>
          <a:p>
            <a:endParaRPr lang="en-GB" sz="577"/>
          </a:p>
        </p:txBody>
      </p:sp>
      <p:sp>
        <p:nvSpPr>
          <p:cNvPr id="132" name="Rectangle 131"/>
          <p:cNvSpPr/>
          <p:nvPr/>
        </p:nvSpPr>
        <p:spPr>
          <a:xfrm>
            <a:off x="6821327" y="4573240"/>
            <a:ext cx="1463862" cy="240194"/>
          </a:xfrm>
          <a:prstGeom prst="rect">
            <a:avLst/>
          </a:prstGeom>
        </p:spPr>
        <p:txBody>
          <a:bodyPr wrap="none">
            <a:spAutoFit/>
          </a:bodyPr>
          <a:lstStyle/>
          <a:p>
            <a:r>
              <a:rPr lang="en-GB" sz="961" b="1" dirty="0">
                <a:solidFill>
                  <a:srgbClr val="FF0000"/>
                </a:solidFill>
                <a:effectLst>
                  <a:outerShdw blurRad="38100" dist="38100" dir="2700000" algn="tl">
                    <a:srgbClr val="000000">
                      <a:alpha val="43137"/>
                    </a:srgbClr>
                  </a:outerShdw>
                </a:effectLst>
                <a:latin typeface="Arial Black" panose="020B0A04020102020204" pitchFamily="34" charset="0"/>
              </a:rPr>
              <a:t>Monetize </a:t>
            </a:r>
            <a:r>
              <a:rPr lang="en-GB" sz="705" b="1" dirty="0"/>
              <a:t>farmer’s content</a:t>
            </a:r>
          </a:p>
        </p:txBody>
      </p:sp>
      <p:sp>
        <p:nvSpPr>
          <p:cNvPr id="134" name="Rectangle 133"/>
          <p:cNvSpPr/>
          <p:nvPr/>
        </p:nvSpPr>
        <p:spPr>
          <a:xfrm>
            <a:off x="6631101" y="4532447"/>
            <a:ext cx="220414" cy="486928"/>
          </a:xfrm>
          <a:prstGeom prst="rect">
            <a:avLst/>
          </a:prstGeom>
        </p:spPr>
        <p:txBody>
          <a:bodyPr wrap="square">
            <a:spAutoFit/>
          </a:bodyPr>
          <a:lstStyle/>
          <a:p>
            <a:r>
              <a:rPr lang="en-US" sz="1282" b="1" dirty="0">
                <a:solidFill>
                  <a:srgbClr val="FF0000"/>
                </a:solidFill>
                <a:effectLst>
                  <a:outerShdw blurRad="38100" dist="38100" dir="2700000" algn="tl">
                    <a:srgbClr val="000000">
                      <a:alpha val="43137"/>
                    </a:srgbClr>
                  </a:outerShdw>
                </a:effectLst>
                <a:latin typeface="Arial Black" panose="020B0A04020102020204" pitchFamily="34" charset="0"/>
              </a:rPr>
              <a:t>3</a:t>
            </a:r>
            <a:r>
              <a:rPr lang="en" sz="1282" b="1" dirty="0">
                <a:solidFill>
                  <a:srgbClr val="FF0000"/>
                </a:solidFill>
                <a:effectLst>
                  <a:outerShdw blurRad="38100" dist="38100" dir="2700000" algn="tl">
                    <a:srgbClr val="000000">
                      <a:alpha val="43137"/>
                    </a:srgbClr>
                  </a:outerShdw>
                </a:effectLst>
              </a:rPr>
              <a:t>.</a:t>
            </a:r>
            <a:r>
              <a:rPr lang="mk-MK" sz="1282" b="1" dirty="0">
                <a:solidFill>
                  <a:srgbClr val="FF0000"/>
                </a:solidFill>
                <a:effectLst>
                  <a:outerShdw blurRad="38100" dist="38100" dir="2700000" algn="tl">
                    <a:srgbClr val="000000">
                      <a:alpha val="43137"/>
                    </a:srgbClr>
                  </a:outerShdw>
                </a:effectLst>
              </a:rPr>
              <a:t> </a:t>
            </a:r>
            <a:endParaRPr lang="en-GB" sz="1282" b="1" dirty="0">
              <a:solidFill>
                <a:srgbClr val="FF0000"/>
              </a:solidFill>
              <a:effectLst>
                <a:outerShdw blurRad="38100" dist="38100" dir="2700000" algn="tl">
                  <a:srgbClr val="000000">
                    <a:alpha val="43137"/>
                  </a:srgbClr>
                </a:outerShdw>
              </a:effectLst>
            </a:endParaRPr>
          </a:p>
        </p:txBody>
      </p:sp>
      <p:pic>
        <p:nvPicPr>
          <p:cNvPr id="136" name="Picture 135"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6333" y="1698547"/>
            <a:ext cx="585874" cy="412538"/>
          </a:xfrm>
          <a:prstGeom prst="rect">
            <a:avLst/>
          </a:prstGeom>
        </p:spPr>
      </p:pic>
      <p:pic>
        <p:nvPicPr>
          <p:cNvPr id="137" name="Picture 136" descr="Screen Clipping"/>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799915" y="5114561"/>
            <a:ext cx="401229" cy="353819"/>
          </a:xfrm>
          <a:prstGeom prst="rect">
            <a:avLst/>
          </a:prstGeom>
        </p:spPr>
      </p:pic>
      <p:grpSp>
        <p:nvGrpSpPr>
          <p:cNvPr id="138" name="Group 11"/>
          <p:cNvGrpSpPr>
            <a:grpSpLocks/>
          </p:cNvGrpSpPr>
          <p:nvPr/>
        </p:nvGrpSpPr>
        <p:grpSpPr bwMode="auto">
          <a:xfrm>
            <a:off x="9658163" y="3694507"/>
            <a:ext cx="1558381" cy="1402175"/>
            <a:chOff x="106289875" y="110850665"/>
            <a:chExt cx="2000250" cy="2228850"/>
          </a:xfrm>
          <a:solidFill>
            <a:srgbClr val="00B0F0"/>
          </a:solidFill>
        </p:grpSpPr>
        <p:sp>
          <p:nvSpPr>
            <p:cNvPr id="139" name="Rectangle 12"/>
            <p:cNvSpPr>
              <a:spLocks noChangeArrowheads="1"/>
            </p:cNvSpPr>
            <p:nvPr/>
          </p:nvSpPr>
          <p:spPr bwMode="auto">
            <a:xfrm>
              <a:off x="106289875" y="110850665"/>
              <a:ext cx="2000250" cy="2228850"/>
            </a:xfrm>
            <a:prstGeom prst="rect">
              <a:avLst/>
            </a:prstGeom>
            <a:solidFill>
              <a:schemeClr val="bg1">
                <a:lumMod val="85000"/>
              </a:schemeClr>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140" name="Text Box 13"/>
            <p:cNvSpPr txBox="1">
              <a:spLocks noChangeArrowheads="1"/>
            </p:cNvSpPr>
            <p:nvPr/>
          </p:nvSpPr>
          <p:spPr bwMode="auto">
            <a:xfrm>
              <a:off x="106388354" y="111022115"/>
              <a:ext cx="1841456" cy="1885950"/>
            </a:xfrm>
            <a:prstGeom prst="rect">
              <a:avLst/>
            </a:prstGeom>
            <a:solidFill>
              <a:schemeClr val="bg1">
                <a:lumMod val="75000"/>
              </a:schemeClr>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r>
                <a:rPr lang="en-US" sz="641" dirty="0">
                  <a:solidFill>
                    <a:schemeClr val="bg1"/>
                  </a:solidFill>
                  <a:effectLst>
                    <a:outerShdw blurRad="38100" dist="38100" dir="2700000" algn="tl">
                      <a:srgbClr val="000000">
                        <a:alpha val="43137"/>
                      </a:srgbClr>
                    </a:outerShdw>
                  </a:effectLst>
                  <a:latin typeface="Arial Black" panose="020B0A04020102020204" pitchFamily="34" charset="0"/>
                </a:rPr>
                <a:t>OTHER SOCIAL MEDIA FOR AND FROM FARMERS:</a:t>
              </a:r>
              <a:endParaRPr lang="en-US" sz="641" b="1" dirty="0">
                <a:solidFill>
                  <a:schemeClr val="bg1"/>
                </a:solidFill>
                <a:effectLst>
                  <a:outerShdw blurRad="38100" dist="38100" dir="2700000" algn="tl">
                    <a:srgbClr val="000000">
                      <a:alpha val="43137"/>
                    </a:srgbClr>
                  </a:outerShdw>
                </a:effectLst>
                <a:latin typeface="Arial Black" panose="020B0A04020102020204" pitchFamily="34" charset="0"/>
              </a:endParaRPr>
            </a:p>
            <a:p>
              <a:endParaRPr lang="en-US" altLang="en-US" sz="384" b="1" dirty="0">
                <a:solidFill>
                  <a:srgbClr val="FFFFFF"/>
                </a:solidFill>
                <a:latin typeface="Arial Black" panose="020B0A04020102020204" pitchFamily="34" charset="0"/>
              </a:endParaRPr>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WEB SITE</a:t>
              </a:r>
              <a:r>
                <a:rPr lang="en-US" sz="513" b="1" dirty="0">
                  <a:solidFill>
                    <a:srgbClr val="00B0F0"/>
                  </a:solidFill>
                  <a:latin typeface="Arial Black" panose="020B0A04020102020204" pitchFamily="34" charset="0"/>
                </a:rPr>
                <a:t> </a:t>
              </a:r>
              <a:r>
                <a:rPr lang="en-US" sz="577" dirty="0"/>
                <a:t>of the farm.</a:t>
              </a:r>
            </a:p>
            <a:p>
              <a:endParaRPr lang="en-GB" sz="192" dirty="0"/>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CONSULTATION ONLINE </a:t>
              </a:r>
              <a:r>
                <a:rPr lang="en-US" sz="577" dirty="0"/>
                <a:t>using social media such as, Facebook, Twitter, etc. </a:t>
              </a:r>
            </a:p>
            <a:p>
              <a:endParaRPr lang="en-US" sz="192" dirty="0"/>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VIDEO BLOGS </a:t>
              </a:r>
              <a:r>
                <a:rPr lang="en-US" sz="577" dirty="0"/>
                <a:t>using farm web site, YouTube, and other social media such as, Facebook, Instagram, Twitter, etc. </a:t>
              </a:r>
            </a:p>
            <a:p>
              <a:endParaRPr lang="en-US" sz="192" dirty="0"/>
            </a:p>
            <a:p>
              <a:r>
                <a:rPr lang="en-US" sz="513" b="1" dirty="0">
                  <a:solidFill>
                    <a:schemeClr val="bg1"/>
                  </a:solidFill>
                  <a:effectLst>
                    <a:outerShdw blurRad="38100" dist="38100" dir="2700000" algn="tl">
                      <a:srgbClr val="000000">
                        <a:alpha val="43137"/>
                      </a:srgbClr>
                    </a:outerShdw>
                  </a:effectLst>
                  <a:latin typeface="Arial Black" panose="020B0A04020102020204" pitchFamily="34" charset="0"/>
                </a:rPr>
                <a:t>ONLINE FORUM </a:t>
              </a:r>
              <a:r>
                <a:rPr lang="en-US" sz="577" dirty="0"/>
                <a:t>using farm web site, social media such as, Facebook, Twitter, and online video platforms.</a:t>
              </a:r>
              <a:endParaRPr lang="en-GB" sz="577" dirty="0"/>
            </a:p>
          </p:txBody>
        </p:sp>
      </p:grpSp>
      <p:grpSp>
        <p:nvGrpSpPr>
          <p:cNvPr id="141" name="Group 2"/>
          <p:cNvGrpSpPr>
            <a:grpSpLocks/>
          </p:cNvGrpSpPr>
          <p:nvPr/>
        </p:nvGrpSpPr>
        <p:grpSpPr bwMode="auto">
          <a:xfrm>
            <a:off x="8302262" y="3810140"/>
            <a:ext cx="1193899" cy="1799191"/>
            <a:chOff x="108126375" y="106977750"/>
            <a:chExt cx="1478216" cy="2781585"/>
          </a:xfrm>
        </p:grpSpPr>
        <p:sp>
          <p:nvSpPr>
            <p:cNvPr id="142" name="Rectangle 3" hidden="1"/>
            <p:cNvSpPr>
              <a:spLocks noChangeArrowheads="1"/>
            </p:cNvSpPr>
            <p:nvPr/>
          </p:nvSpPr>
          <p:spPr bwMode="auto">
            <a:xfrm>
              <a:off x="108126375" y="106977750"/>
              <a:ext cx="1478216" cy="278158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grpSp>
          <p:nvGrpSpPr>
            <p:cNvPr id="143" name="Group 4"/>
            <p:cNvGrpSpPr>
              <a:grpSpLocks/>
            </p:cNvGrpSpPr>
            <p:nvPr/>
          </p:nvGrpSpPr>
          <p:grpSpPr bwMode="auto">
            <a:xfrm rot="10902000">
              <a:off x="108148511" y="108132961"/>
              <a:ext cx="1433945" cy="1606686"/>
              <a:chOff x="108148511" y="108132959"/>
              <a:chExt cx="1433945" cy="1606686"/>
            </a:xfrm>
          </p:grpSpPr>
          <p:sp>
            <p:nvSpPr>
              <p:cNvPr id="144" name="Rectangle 5" hidden="1"/>
              <p:cNvSpPr>
                <a:spLocks noChangeArrowheads="1"/>
              </p:cNvSpPr>
              <p:nvPr/>
            </p:nvSpPr>
            <p:spPr bwMode="auto">
              <a:xfrm>
                <a:off x="108148511" y="108132959"/>
                <a:ext cx="1433945" cy="1606686"/>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145" name="Line 6"/>
              <p:cNvSpPr>
                <a:spLocks noChangeShapeType="1"/>
              </p:cNvSpPr>
              <p:nvPr/>
            </p:nvSpPr>
            <p:spPr bwMode="auto">
              <a:xfrm>
                <a:off x="108172487" y="108169803"/>
                <a:ext cx="1362013" cy="1"/>
              </a:xfrm>
              <a:prstGeom prst="line">
                <a:avLst/>
              </a:prstGeom>
              <a:noFill/>
              <a:ln w="12700" algn="ctr">
                <a:solidFill>
                  <a:srgbClr val="6967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146" name="Oval 7"/>
              <p:cNvSpPr>
                <a:spLocks noChangeArrowheads="1"/>
              </p:cNvSpPr>
              <p:nvPr/>
            </p:nvSpPr>
            <p:spPr bwMode="auto">
              <a:xfrm>
                <a:off x="109534489" y="108132968"/>
                <a:ext cx="47954" cy="73598"/>
              </a:xfrm>
              <a:prstGeom prst="ellipse">
                <a:avLst/>
              </a:prstGeom>
              <a:solidFill>
                <a:srgbClr val="69676D"/>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147" name="Oval 8"/>
              <p:cNvSpPr>
                <a:spLocks noChangeArrowheads="1"/>
              </p:cNvSpPr>
              <p:nvPr/>
            </p:nvSpPr>
            <p:spPr bwMode="auto">
              <a:xfrm>
                <a:off x="108148526" y="109666036"/>
                <a:ext cx="47954" cy="73598"/>
              </a:xfrm>
              <a:prstGeom prst="ellipse">
                <a:avLst/>
              </a:prstGeom>
              <a:solidFill>
                <a:srgbClr val="69676D"/>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sp>
            <p:nvSpPr>
              <p:cNvPr id="148" name="Line 9"/>
              <p:cNvSpPr>
                <a:spLocks noChangeShapeType="1"/>
              </p:cNvSpPr>
              <p:nvPr/>
            </p:nvSpPr>
            <p:spPr bwMode="auto">
              <a:xfrm>
                <a:off x="108168591" y="108162716"/>
                <a:ext cx="1" cy="1496258"/>
              </a:xfrm>
              <a:prstGeom prst="line">
                <a:avLst/>
              </a:prstGeom>
              <a:noFill/>
              <a:ln w="12700" algn="ctr">
                <a:solidFill>
                  <a:srgbClr val="6967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5860" tIns="5860" rIns="5860" bIns="5860" numCol="1" anchor="t" anchorCtr="0" compatLnSpc="1">
                <a:prstTxWarp prst="textNoShape">
                  <a:avLst/>
                </a:prstTxWarp>
              </a:bodyPr>
              <a:lstStyle/>
              <a:p>
                <a:endParaRPr lang="en-GB" sz="641"/>
              </a:p>
            </p:txBody>
          </p:sp>
        </p:grpSp>
      </p:grpSp>
      <p:sp>
        <p:nvSpPr>
          <p:cNvPr id="149" name="Google Shape;884;p50"/>
          <p:cNvSpPr/>
          <p:nvPr/>
        </p:nvSpPr>
        <p:spPr>
          <a:xfrm>
            <a:off x="9322040" y="3898126"/>
            <a:ext cx="295587" cy="460707"/>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28575" cap="rnd" cmpd="sng">
            <a:solidFill>
              <a:srgbClr val="FF0000"/>
            </a:solidFill>
            <a:prstDash val="solid"/>
            <a:round/>
            <a:headEnd type="none" w="sm" len="sm"/>
            <a:tailEnd type="none" w="sm" len="sm"/>
          </a:ln>
        </p:spPr>
        <p:txBody>
          <a:bodyPr spcFirstLastPara="1" wrap="square" lIns="14648" tIns="14648" rIns="14648" bIns="14648" anchor="ctr" anchorCtr="0">
            <a:noAutofit/>
          </a:bodyPr>
          <a:lstStyle/>
          <a:p>
            <a:endParaRPr sz="288"/>
          </a:p>
        </p:txBody>
      </p:sp>
      <p:grpSp>
        <p:nvGrpSpPr>
          <p:cNvPr id="150" name="Google Shape;744;p50"/>
          <p:cNvGrpSpPr/>
          <p:nvPr/>
        </p:nvGrpSpPr>
        <p:grpSpPr>
          <a:xfrm>
            <a:off x="8991718" y="4167424"/>
            <a:ext cx="452246" cy="288735"/>
            <a:chOff x="1247825" y="322750"/>
            <a:chExt cx="443300" cy="369000"/>
          </a:xfrm>
        </p:grpSpPr>
        <p:sp>
          <p:nvSpPr>
            <p:cNvPr id="151" name="Google Shape;745;p5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28575" cap="rnd" cmpd="sng">
              <a:solidFill>
                <a:srgbClr val="FF0000"/>
              </a:solidFill>
              <a:prstDash val="sysDash"/>
              <a:round/>
              <a:headEnd type="none" w="sm" len="sm"/>
              <a:tailEnd type="none" w="sm" len="sm"/>
            </a:ln>
          </p:spPr>
          <p:txBody>
            <a:bodyPr spcFirstLastPara="1" wrap="square" lIns="14648" tIns="14648" rIns="14648" bIns="14648" anchor="ctr" anchorCtr="0">
              <a:noAutofit/>
            </a:bodyPr>
            <a:lstStyle/>
            <a:p>
              <a:endParaRPr sz="288"/>
            </a:p>
          </p:txBody>
        </p:sp>
        <p:sp>
          <p:nvSpPr>
            <p:cNvPr id="152" name="Google Shape;746;p50"/>
            <p:cNvSpPr/>
            <p:nvPr/>
          </p:nvSpPr>
          <p:spPr>
            <a:xfrm>
              <a:off x="1398225" y="386675"/>
              <a:ext cx="142500" cy="25"/>
            </a:xfrm>
            <a:custGeom>
              <a:avLst/>
              <a:gdLst/>
              <a:ahLst/>
              <a:cxnLst/>
              <a:rect l="l" t="t" r="r" b="b"/>
              <a:pathLst>
                <a:path w="5700" h="1" fill="none" extrusionOk="0">
                  <a:moveTo>
                    <a:pt x="5700" y="1"/>
                  </a:moveTo>
                  <a:lnTo>
                    <a:pt x="1" y="1"/>
                  </a:lnTo>
                </a:path>
              </a:pathLst>
            </a:custGeom>
            <a:noFill/>
            <a:ln w="28575" cap="rnd" cmpd="sng">
              <a:solidFill>
                <a:srgbClr val="FF0000"/>
              </a:solidFill>
              <a:prstDash val="sysDash"/>
              <a:round/>
              <a:headEnd type="none" w="sm" len="sm"/>
              <a:tailEnd type="none" w="sm" len="sm"/>
            </a:ln>
          </p:spPr>
          <p:txBody>
            <a:bodyPr spcFirstLastPara="1" wrap="square" lIns="14648" tIns="14648" rIns="14648" bIns="14648" anchor="ctr" anchorCtr="0">
              <a:noAutofit/>
            </a:bodyPr>
            <a:lstStyle/>
            <a:p>
              <a:endParaRPr sz="288"/>
            </a:p>
          </p:txBody>
        </p:sp>
        <p:sp>
          <p:nvSpPr>
            <p:cNvPr id="153" name="Google Shape;747;p5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28575" cap="rnd" cmpd="sng">
              <a:solidFill>
                <a:srgbClr val="FF0000"/>
              </a:solidFill>
              <a:prstDash val="sysDash"/>
              <a:round/>
              <a:headEnd type="none" w="sm" len="sm"/>
              <a:tailEnd type="none" w="sm" len="sm"/>
            </a:ln>
          </p:spPr>
          <p:txBody>
            <a:bodyPr spcFirstLastPara="1" wrap="square" lIns="14648" tIns="14648" rIns="14648" bIns="14648" anchor="ctr" anchorCtr="0">
              <a:noAutofit/>
            </a:bodyPr>
            <a:lstStyle/>
            <a:p>
              <a:endParaRPr sz="288"/>
            </a:p>
          </p:txBody>
        </p:sp>
        <p:sp>
          <p:nvSpPr>
            <p:cNvPr id="154" name="Google Shape;748;p5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28575" cap="rnd" cmpd="sng">
              <a:solidFill>
                <a:srgbClr val="FF0000"/>
              </a:solidFill>
              <a:prstDash val="sysDash"/>
              <a:round/>
              <a:headEnd type="none" w="sm" len="sm"/>
              <a:tailEnd type="none" w="sm" len="sm"/>
            </a:ln>
          </p:spPr>
          <p:txBody>
            <a:bodyPr spcFirstLastPara="1" wrap="square" lIns="14648" tIns="14648" rIns="14648" bIns="14648" anchor="ctr" anchorCtr="0">
              <a:noAutofit/>
            </a:bodyPr>
            <a:lstStyle/>
            <a:p>
              <a:endParaRPr sz="288"/>
            </a:p>
          </p:txBody>
        </p:sp>
        <p:sp>
          <p:nvSpPr>
            <p:cNvPr id="155" name="Google Shape;749;p5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28575" cap="rnd" cmpd="sng">
              <a:solidFill>
                <a:srgbClr val="FF0000"/>
              </a:solidFill>
              <a:prstDash val="sysDash"/>
              <a:round/>
              <a:headEnd type="none" w="sm" len="sm"/>
              <a:tailEnd type="none" w="sm" len="sm"/>
            </a:ln>
          </p:spPr>
          <p:txBody>
            <a:bodyPr spcFirstLastPara="1" wrap="square" lIns="14648" tIns="14648" rIns="14648" bIns="14648" anchor="ctr" anchorCtr="0">
              <a:noAutofit/>
            </a:bodyPr>
            <a:lstStyle/>
            <a:p>
              <a:endParaRPr sz="288"/>
            </a:p>
          </p:txBody>
        </p:sp>
      </p:grpSp>
    </p:spTree>
    <p:extLst>
      <p:ext uri="{BB962C8B-B14F-4D97-AF65-F5344CB8AC3E}">
        <p14:creationId xmlns:p14="http://schemas.microsoft.com/office/powerpoint/2010/main" val="1161936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3200" b="1" dirty="0" smtClean="0">
                <a:solidFill>
                  <a:srgbClr val="92D050"/>
                </a:solidFill>
                <a:latin typeface="Dosis ExtraLight"/>
                <a:ea typeface="Dosis ExtraLight"/>
                <a:cs typeface="Dosis ExtraLight"/>
              </a:rPr>
              <a:t>Завршни согледувања</a:t>
            </a:r>
            <a:endParaRPr lang="en-GB" sz="3200" b="1" dirty="0">
              <a:solidFill>
                <a:srgbClr val="92D050"/>
              </a:solidFill>
              <a:latin typeface="Dosis ExtraLight"/>
              <a:ea typeface="Dosis ExtraLight"/>
              <a:cs typeface="Dosis ExtraLight"/>
            </a:endParaRPr>
          </a:p>
        </p:txBody>
      </p:sp>
      <p:sp>
        <p:nvSpPr>
          <p:cNvPr id="3" name="Content Placeholder 2"/>
          <p:cNvSpPr>
            <a:spLocks noGrp="1"/>
          </p:cNvSpPr>
          <p:nvPr>
            <p:ph idx="1"/>
          </p:nvPr>
        </p:nvSpPr>
        <p:spPr>
          <a:xfrm>
            <a:off x="1106423" y="1690688"/>
            <a:ext cx="10411321" cy="4800311"/>
          </a:xfrm>
        </p:spPr>
        <p:txBody>
          <a:bodyPr>
            <a:normAutofit/>
          </a:bodyPr>
          <a:lstStyle/>
          <a:p>
            <a:r>
              <a:rPr lang="mk-MK" sz="2000" b="1" dirty="0" smtClean="0">
                <a:solidFill>
                  <a:srgbClr val="92D050"/>
                </a:solidFill>
                <a:latin typeface="Pontano Sans"/>
                <a:ea typeface="Pontano Sans"/>
                <a:cs typeface="Pontano Sans"/>
              </a:rPr>
              <a:t>Нема универзален модел </a:t>
            </a:r>
            <a:r>
              <a:rPr lang="mk-MK" sz="2000" dirty="0">
                <a:solidFill>
                  <a:schemeClr val="bg1">
                    <a:lumMod val="50000"/>
                  </a:schemeClr>
                </a:solidFill>
                <a:latin typeface="Pontano Sans"/>
                <a:ea typeface="Pontano Sans"/>
                <a:cs typeface="Pontano Sans"/>
              </a:rPr>
              <a:t>за воспоставување и развивање на </a:t>
            </a:r>
            <a:r>
              <a:rPr lang="mk-MK" sz="2000" dirty="0" smtClean="0">
                <a:solidFill>
                  <a:schemeClr val="bg1">
                    <a:lumMod val="50000"/>
                  </a:schemeClr>
                </a:solidFill>
                <a:latin typeface="Pontano Sans"/>
                <a:ea typeface="Pontano Sans"/>
                <a:cs typeface="Pontano Sans"/>
              </a:rPr>
              <a:t>функционален АКИС</a:t>
            </a:r>
          </a:p>
          <a:p>
            <a:pPr lvl="1"/>
            <a:r>
              <a:rPr lang="mk-MK" sz="1600" dirty="0" smtClean="0">
                <a:solidFill>
                  <a:schemeClr val="bg1">
                    <a:lumMod val="50000"/>
                  </a:schemeClr>
                </a:solidFill>
                <a:latin typeface="Pontano Sans"/>
                <a:ea typeface="Pontano Sans"/>
                <a:cs typeface="Pontano Sans"/>
              </a:rPr>
              <a:t>АКИС </a:t>
            </a:r>
            <a:r>
              <a:rPr lang="mk-MK" sz="1600" b="1" dirty="0">
                <a:solidFill>
                  <a:srgbClr val="FFC000"/>
                </a:solidFill>
                <a:latin typeface="Pontano Sans"/>
                <a:ea typeface="Pontano Sans"/>
                <a:cs typeface="Pontano Sans"/>
              </a:rPr>
              <a:t>ра</a:t>
            </a:r>
            <a:r>
              <a:rPr lang="mk-MK" sz="1600" b="1" dirty="0" smtClean="0">
                <a:solidFill>
                  <a:srgbClr val="FFC000"/>
                </a:solidFill>
                <a:latin typeface="Pontano Sans"/>
                <a:ea typeface="Pontano Sans"/>
                <a:cs typeface="Pontano Sans"/>
              </a:rPr>
              <a:t>мката треба да го земе предвид </a:t>
            </a:r>
            <a:r>
              <a:rPr lang="mk-MK" sz="1600" b="1" dirty="0">
                <a:solidFill>
                  <a:srgbClr val="FFC000"/>
                </a:solidFill>
                <a:latin typeface="Pontano Sans"/>
                <a:ea typeface="Pontano Sans"/>
                <a:cs typeface="Pontano Sans"/>
              </a:rPr>
              <a:t>локалното опкружување и неговиот потенцијал </a:t>
            </a:r>
            <a:r>
              <a:rPr lang="mk-MK" sz="1600" dirty="0">
                <a:solidFill>
                  <a:schemeClr val="bg1">
                    <a:lumMod val="50000"/>
                  </a:schemeClr>
                </a:solidFill>
                <a:latin typeface="Pontano Sans"/>
                <a:ea typeface="Pontano Sans"/>
                <a:cs typeface="Pontano Sans"/>
              </a:rPr>
              <a:t>за </a:t>
            </a:r>
            <a:r>
              <a:rPr lang="mk-MK" sz="1600" dirty="0" smtClean="0">
                <a:solidFill>
                  <a:schemeClr val="bg1">
                    <a:lumMod val="50000"/>
                  </a:schemeClr>
                </a:solidFill>
                <a:latin typeface="Pontano Sans"/>
                <a:ea typeface="Pontano Sans"/>
                <a:cs typeface="Pontano Sans"/>
              </a:rPr>
              <a:t>развој на </a:t>
            </a:r>
            <a:r>
              <a:rPr lang="mk-MK" sz="1600" dirty="0">
                <a:solidFill>
                  <a:schemeClr val="bg1">
                    <a:lumMod val="50000"/>
                  </a:schemeClr>
                </a:solidFill>
                <a:latin typeface="Pontano Sans"/>
                <a:ea typeface="Pontano Sans"/>
                <a:cs typeface="Pontano Sans"/>
              </a:rPr>
              <a:t>соодветен </a:t>
            </a:r>
            <a:r>
              <a:rPr lang="mk-MK" sz="1600" dirty="0" smtClean="0">
                <a:solidFill>
                  <a:schemeClr val="bg1">
                    <a:lumMod val="50000"/>
                  </a:schemeClr>
                </a:solidFill>
                <a:latin typeface="Pontano Sans"/>
                <a:ea typeface="Pontano Sans"/>
                <a:cs typeface="Pontano Sans"/>
              </a:rPr>
              <a:t>систем </a:t>
            </a:r>
            <a:r>
              <a:rPr lang="mk-MK" sz="1600" dirty="0">
                <a:solidFill>
                  <a:schemeClr val="bg1">
                    <a:lumMod val="50000"/>
                  </a:schemeClr>
                </a:solidFill>
                <a:latin typeface="Pontano Sans"/>
                <a:ea typeface="Pontano Sans"/>
                <a:cs typeface="Pontano Sans"/>
              </a:rPr>
              <a:t>за пренос на знаење и создавање на </a:t>
            </a:r>
            <a:r>
              <a:rPr lang="mk-MK" sz="1600" dirty="0" smtClean="0">
                <a:solidFill>
                  <a:schemeClr val="bg1">
                    <a:lumMod val="50000"/>
                  </a:schemeClr>
                </a:solidFill>
                <a:latin typeface="Pontano Sans"/>
                <a:ea typeface="Pontano Sans"/>
                <a:cs typeface="Pontano Sans"/>
              </a:rPr>
              <a:t>иновации во земјоделството</a:t>
            </a:r>
          </a:p>
          <a:p>
            <a:endParaRPr lang="mk-MK" sz="2000" dirty="0" smtClean="0">
              <a:solidFill>
                <a:schemeClr val="bg1">
                  <a:lumMod val="50000"/>
                </a:schemeClr>
              </a:solidFill>
              <a:latin typeface="Pontano Sans"/>
              <a:ea typeface="Pontano Sans"/>
              <a:cs typeface="Pontano Sans"/>
            </a:endParaRPr>
          </a:p>
          <a:p>
            <a:r>
              <a:rPr lang="mk-MK" sz="2000" dirty="0">
                <a:solidFill>
                  <a:schemeClr val="bg1">
                    <a:lumMod val="50000"/>
                  </a:schemeClr>
                </a:solidFill>
                <a:latin typeface="Pontano Sans"/>
                <a:ea typeface="Pontano Sans"/>
                <a:cs typeface="Pontano Sans"/>
              </a:rPr>
              <a:t>Системот е </a:t>
            </a:r>
            <a:r>
              <a:rPr lang="mk-MK" sz="2000" b="1" dirty="0">
                <a:solidFill>
                  <a:srgbClr val="92D050"/>
                </a:solidFill>
                <a:latin typeface="Pontano Sans"/>
                <a:ea typeface="Pontano Sans"/>
                <a:cs typeface="Pontano Sans"/>
              </a:rPr>
              <a:t>многу значаен </a:t>
            </a:r>
            <a:r>
              <a:rPr lang="mk-MK" sz="2000" dirty="0">
                <a:solidFill>
                  <a:schemeClr val="bg1">
                    <a:lumMod val="50000"/>
                  </a:schemeClr>
                </a:solidFill>
                <a:latin typeface="Pontano Sans"/>
                <a:ea typeface="Pontano Sans"/>
                <a:cs typeface="Pontano Sans"/>
              </a:rPr>
              <a:t>за зголемување на профитабилноста и одржливоста на </a:t>
            </a:r>
            <a:r>
              <a:rPr lang="ru-RU" sz="2000" dirty="0">
                <a:solidFill>
                  <a:schemeClr val="bg1">
                    <a:lumMod val="50000"/>
                  </a:schemeClr>
                </a:solidFill>
                <a:latin typeface="Pontano Sans"/>
                <a:ea typeface="Pontano Sans"/>
                <a:cs typeface="Pontano Sans"/>
              </a:rPr>
              <a:t>земјоделството </a:t>
            </a:r>
            <a:r>
              <a:rPr lang="ru-RU" sz="2000" dirty="0" smtClean="0">
                <a:solidFill>
                  <a:schemeClr val="bg1">
                    <a:lumMod val="50000"/>
                  </a:schemeClr>
                </a:solidFill>
                <a:latin typeface="Pontano Sans"/>
                <a:ea typeface="Pontano Sans"/>
                <a:cs typeface="Pontano Sans"/>
              </a:rPr>
              <a:t>преку </a:t>
            </a:r>
            <a:r>
              <a:rPr lang="ru-RU" sz="2000" b="1" dirty="0">
                <a:solidFill>
                  <a:srgbClr val="92D050"/>
                </a:solidFill>
                <a:latin typeface="Pontano Sans"/>
                <a:ea typeface="Pontano Sans"/>
                <a:cs typeface="Pontano Sans"/>
              </a:rPr>
              <a:t>подобрување на знаењето и поттикнување на иновациите кај сите чинители во земјоделско-прехранбениот </a:t>
            </a:r>
            <a:r>
              <a:rPr lang="ru-RU" sz="2000" b="1" dirty="0" smtClean="0">
                <a:solidFill>
                  <a:srgbClr val="92D050"/>
                </a:solidFill>
                <a:latin typeface="Pontano Sans"/>
                <a:ea typeface="Pontano Sans"/>
                <a:cs typeface="Pontano Sans"/>
              </a:rPr>
              <a:t>сектор</a:t>
            </a:r>
          </a:p>
          <a:p>
            <a:endParaRPr lang="ru-RU" sz="2000" b="1" dirty="0">
              <a:solidFill>
                <a:srgbClr val="92D050"/>
              </a:solidFill>
              <a:latin typeface="Pontano Sans"/>
              <a:ea typeface="Pontano Sans"/>
              <a:cs typeface="Pontano Sans"/>
            </a:endParaRPr>
          </a:p>
          <a:p>
            <a:r>
              <a:rPr lang="mk-MK" sz="2000" dirty="0" smtClean="0">
                <a:solidFill>
                  <a:schemeClr val="bg1">
                    <a:lumMod val="50000"/>
                  </a:schemeClr>
                </a:solidFill>
                <a:latin typeface="Pontano Sans"/>
                <a:ea typeface="Pontano Sans"/>
                <a:cs typeface="Pontano Sans"/>
              </a:rPr>
              <a:t>Клучниот збор е </a:t>
            </a:r>
            <a:r>
              <a:rPr lang="mk-MK" sz="2000" dirty="0" smtClean="0">
                <a:solidFill>
                  <a:srgbClr val="92D050"/>
                </a:solidFill>
                <a:effectLst>
                  <a:outerShdw blurRad="38100" dist="38100" dir="2700000" algn="tl">
                    <a:srgbClr val="000000">
                      <a:alpha val="43137"/>
                    </a:srgbClr>
                  </a:outerShdw>
                </a:effectLst>
                <a:latin typeface="Pontano Sans"/>
                <a:ea typeface="Pontano Sans"/>
                <a:cs typeface="Pontano Sans"/>
              </a:rPr>
              <a:t>соработка (доверба)</a:t>
            </a:r>
          </a:p>
          <a:p>
            <a:endParaRPr lang="mk-MK" sz="2000" dirty="0">
              <a:solidFill>
                <a:schemeClr val="bg1">
                  <a:lumMod val="50000"/>
                </a:schemeClr>
              </a:solidFill>
              <a:latin typeface="Pontano Sans"/>
              <a:ea typeface="Pontano Sans"/>
              <a:cs typeface="Pontano Sans"/>
            </a:endParaRPr>
          </a:p>
          <a:p>
            <a:r>
              <a:rPr lang="mk-MK" sz="2000" dirty="0">
                <a:solidFill>
                  <a:schemeClr val="bg1">
                    <a:lumMod val="50000"/>
                  </a:schemeClr>
                </a:solidFill>
                <a:latin typeface="Pontano Sans"/>
                <a:ea typeface="Pontano Sans"/>
                <a:cs typeface="Pontano Sans"/>
              </a:rPr>
              <a:t>Прашањето </a:t>
            </a:r>
            <a:r>
              <a:rPr lang="mk-MK" sz="2000" b="1" dirty="0">
                <a:solidFill>
                  <a:srgbClr val="92D050"/>
                </a:solidFill>
                <a:latin typeface="Pontano Sans"/>
                <a:ea typeface="Pontano Sans"/>
                <a:cs typeface="Pontano Sans"/>
              </a:rPr>
              <a:t>да се актуелизира </a:t>
            </a:r>
            <a:r>
              <a:rPr lang="mk-MK" sz="2000" dirty="0" smtClean="0">
                <a:solidFill>
                  <a:schemeClr val="bg1">
                    <a:lumMod val="50000"/>
                  </a:schemeClr>
                </a:solidFill>
                <a:latin typeface="Pontano Sans"/>
                <a:ea typeface="Pontano Sans"/>
                <a:cs typeface="Pontano Sans"/>
              </a:rPr>
              <a:t>и </a:t>
            </a:r>
            <a:r>
              <a:rPr lang="mk-MK" sz="2000" b="1" dirty="0">
                <a:solidFill>
                  <a:srgbClr val="92D050"/>
                </a:solidFill>
                <a:latin typeface="Pontano Sans"/>
                <a:ea typeface="Pontano Sans"/>
                <a:cs typeface="Pontano Sans"/>
              </a:rPr>
              <a:t>да се стави на листатата на приоритети </a:t>
            </a:r>
            <a:r>
              <a:rPr lang="mk-MK" sz="2000" dirty="0">
                <a:solidFill>
                  <a:schemeClr val="bg1">
                    <a:lumMod val="50000"/>
                  </a:schemeClr>
                </a:solidFill>
                <a:latin typeface="Pontano Sans"/>
                <a:ea typeface="Pontano Sans"/>
                <a:cs typeface="Pontano Sans"/>
              </a:rPr>
              <a:t>на националните </a:t>
            </a:r>
            <a:r>
              <a:rPr lang="mk-MK" sz="2000" dirty="0" smtClean="0">
                <a:solidFill>
                  <a:schemeClr val="bg1">
                    <a:lumMod val="50000"/>
                  </a:schemeClr>
                </a:solidFill>
                <a:latin typeface="Pontano Sans"/>
                <a:ea typeface="Pontano Sans"/>
                <a:cs typeface="Pontano Sans"/>
              </a:rPr>
              <a:t>политики </a:t>
            </a:r>
            <a:endParaRPr lang="mk-MK" sz="2000" dirty="0">
              <a:solidFill>
                <a:schemeClr val="bg1">
                  <a:lumMod val="50000"/>
                </a:schemeClr>
              </a:solidFill>
              <a:latin typeface="Pontano Sans"/>
              <a:ea typeface="Pontano Sans"/>
              <a:cs typeface="Pontano Sans"/>
            </a:endParaRPr>
          </a:p>
        </p:txBody>
      </p:sp>
    </p:spTree>
    <p:extLst>
      <p:ext uri="{BB962C8B-B14F-4D97-AF65-F5344CB8AC3E}">
        <p14:creationId xmlns:p14="http://schemas.microsoft.com/office/powerpoint/2010/main" val="4294453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438771-CEF9-48D3-92A6-46ECBC3D3A1D}"/>
              </a:ext>
            </a:extLst>
          </p:cNvPr>
          <p:cNvSpPr txBox="1">
            <a:spLocks/>
          </p:cNvSpPr>
          <p:nvPr/>
        </p:nvSpPr>
        <p:spPr>
          <a:xfrm>
            <a:off x="1426028" y="1221543"/>
            <a:ext cx="5736772" cy="20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2"/>
              </a:buClr>
              <a:buSzPts val="2400"/>
            </a:pPr>
            <a:r>
              <a:rPr lang="mk-MK" sz="3600" b="1" dirty="0">
                <a:solidFill>
                  <a:srgbClr val="FF5722"/>
                </a:solidFill>
                <a:latin typeface="Montserrat"/>
                <a:ea typeface="Montserrat"/>
                <a:cs typeface="Montserrat"/>
                <a:sym typeface="Montserrat"/>
              </a:rPr>
              <a:t>Благодариме на вниманието!</a:t>
            </a:r>
          </a:p>
        </p:txBody>
      </p:sp>
      <p:sp>
        <p:nvSpPr>
          <p:cNvPr id="5" name="TextBox 4"/>
          <p:cNvSpPr txBox="1"/>
          <p:nvPr/>
        </p:nvSpPr>
        <p:spPr>
          <a:xfrm>
            <a:off x="1426028" y="3316321"/>
            <a:ext cx="4538531" cy="2308324"/>
          </a:xfrm>
          <a:prstGeom prst="rect">
            <a:avLst/>
          </a:prstGeom>
          <a:noFill/>
        </p:spPr>
        <p:txBody>
          <a:bodyPr wrap="square" rtlCol="0">
            <a:spAutoFit/>
          </a:bodyPr>
          <a:lstStyle/>
          <a:p>
            <a:r>
              <a:rPr lang="mk-MK" sz="1600" dirty="0" smtClean="0"/>
              <a:t>Ана Симоновска</a:t>
            </a:r>
          </a:p>
          <a:p>
            <a:r>
              <a:rPr lang="en-GB" sz="1600" dirty="0" smtClean="0">
                <a:hlinkClick r:id="rId2"/>
              </a:rPr>
              <a:t>ana.simonovska@fznh.ukim.edu.mk</a:t>
            </a:r>
            <a:endParaRPr lang="en-GB" sz="1600" dirty="0"/>
          </a:p>
          <a:p>
            <a:endParaRPr lang="mk-MK" sz="1600" dirty="0" smtClean="0"/>
          </a:p>
          <a:p>
            <a:r>
              <a:rPr lang="mk-MK" sz="1600" dirty="0"/>
              <a:t>Емељ Туна</a:t>
            </a:r>
          </a:p>
          <a:p>
            <a:r>
              <a:rPr lang="en-GB" sz="1600" dirty="0" err="1">
                <a:hlinkClick r:id="rId3"/>
              </a:rPr>
              <a:t>emelj.tuna@fznh.ukim</a:t>
            </a:r>
            <a:r>
              <a:rPr lang="mk-MK" sz="1600" dirty="0">
                <a:hlinkClick r:id="rId3"/>
              </a:rPr>
              <a:t>.</a:t>
            </a:r>
            <a:r>
              <a:rPr lang="en-GB" sz="1600" dirty="0">
                <a:hlinkClick r:id="rId3"/>
              </a:rPr>
              <a:t>edu.mk</a:t>
            </a:r>
            <a:endParaRPr lang="en-GB" sz="1600" dirty="0"/>
          </a:p>
          <a:p>
            <a:endParaRPr lang="mk-MK" sz="1600" dirty="0" smtClean="0"/>
          </a:p>
          <a:p>
            <a:r>
              <a:rPr lang="mk-MK" sz="1600" dirty="0" smtClean="0"/>
              <a:t>Драган </a:t>
            </a:r>
            <a:r>
              <a:rPr lang="mk-MK" sz="1600" dirty="0"/>
              <a:t>Ѓошевски</a:t>
            </a:r>
            <a:endParaRPr lang="en-GB" sz="1600" dirty="0"/>
          </a:p>
          <a:p>
            <a:r>
              <a:rPr lang="en-GB" sz="1600" dirty="0">
                <a:hlinkClick r:id="rId4"/>
              </a:rPr>
              <a:t>gjdragan@fznh.ukim.edu.mk</a:t>
            </a:r>
            <a:endParaRPr lang="en-GB" sz="1600" dirty="0"/>
          </a:p>
          <a:p>
            <a:endParaRPr lang="mk-MK" sz="1600" dirty="0" smtClean="0"/>
          </a:p>
        </p:txBody>
      </p:sp>
      <p:sp>
        <p:nvSpPr>
          <p:cNvPr id="2" name="Rectangle 1"/>
          <p:cNvSpPr/>
          <p:nvPr/>
        </p:nvSpPr>
        <p:spPr>
          <a:xfrm>
            <a:off x="6400393" y="5125887"/>
            <a:ext cx="5726952" cy="584775"/>
          </a:xfrm>
          <a:prstGeom prst="rect">
            <a:avLst/>
          </a:prstGeom>
        </p:spPr>
        <p:txBody>
          <a:bodyPr wrap="square">
            <a:spAutoFit/>
          </a:bodyPr>
          <a:lstStyle/>
          <a:p>
            <a:r>
              <a:rPr lang="en-GB" sz="1600" dirty="0">
                <a:solidFill>
                  <a:srgbClr val="0563C1"/>
                </a:solidFill>
                <a:latin typeface="Arial" panose="020B0604020202020204" pitchFamily="34" charset="0"/>
                <a:hlinkClick r:id="rId5"/>
              </a:rPr>
              <a:t>ENABLING FUNCTIONAL AND INTEGRATED AKIS SYSTEMS IN THE WESTERN BALKANS</a:t>
            </a:r>
            <a:endParaRPr lang="en-GB" sz="1600" b="0" i="0" dirty="0">
              <a:solidFill>
                <a:srgbClr val="222222"/>
              </a:solidFill>
              <a:effectLst/>
              <a:latin typeface="Arial" panose="020B0604020202020204" pitchFamily="34" charset="0"/>
            </a:endParaRPr>
          </a:p>
        </p:txBody>
      </p:sp>
      <p:grpSp>
        <p:nvGrpSpPr>
          <p:cNvPr id="6" name="Google Shape;791;p50"/>
          <p:cNvGrpSpPr/>
          <p:nvPr/>
        </p:nvGrpSpPr>
        <p:grpSpPr>
          <a:xfrm>
            <a:off x="799124" y="3402212"/>
            <a:ext cx="505707" cy="469493"/>
            <a:chOff x="1236875" y="1623900"/>
            <a:chExt cx="465200" cy="455475"/>
          </a:xfrm>
        </p:grpSpPr>
        <p:sp>
          <p:nvSpPr>
            <p:cNvPr id="7" name="Google Shape;792;p50"/>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3;p50"/>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4;p50"/>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5;p50"/>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6;p50"/>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7;p50"/>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8;p50"/>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791;p50"/>
          <p:cNvGrpSpPr/>
          <p:nvPr/>
        </p:nvGrpSpPr>
        <p:grpSpPr>
          <a:xfrm>
            <a:off x="790509" y="4112625"/>
            <a:ext cx="505707" cy="469493"/>
            <a:chOff x="1236875" y="1623900"/>
            <a:chExt cx="465200" cy="455475"/>
          </a:xfrm>
        </p:grpSpPr>
        <p:sp>
          <p:nvSpPr>
            <p:cNvPr id="15" name="Google Shape;792;p50"/>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3;p50"/>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4;p50"/>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5;p50"/>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6;p50"/>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7;p50"/>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8;p50"/>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91;p50"/>
          <p:cNvGrpSpPr/>
          <p:nvPr/>
        </p:nvGrpSpPr>
        <p:grpSpPr>
          <a:xfrm>
            <a:off x="790508" y="4823038"/>
            <a:ext cx="505707" cy="469493"/>
            <a:chOff x="1236875" y="1623900"/>
            <a:chExt cx="465200" cy="455475"/>
          </a:xfrm>
        </p:grpSpPr>
        <p:sp>
          <p:nvSpPr>
            <p:cNvPr id="23" name="Google Shape;792;p50"/>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3;p50"/>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4;p50"/>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5;p50"/>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6;p50"/>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7;p50"/>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8;p50"/>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 name="Picture 29"/>
          <p:cNvPicPr/>
          <p:nvPr/>
        </p:nvPicPr>
        <p:blipFill rotWithShape="1">
          <a:blip r:embed="rId6"/>
          <a:srcRect l="46410" t="18918" r="28077" b="17037"/>
          <a:stretch/>
        </p:blipFill>
        <p:spPr bwMode="auto">
          <a:xfrm>
            <a:off x="6505575" y="219661"/>
            <a:ext cx="3352800" cy="4733925"/>
          </a:xfrm>
          <a:prstGeom prst="rect">
            <a:avLst/>
          </a:prstGeom>
          <a:ln>
            <a:solidFill>
              <a:schemeClr val="bg2">
                <a:lumMod val="9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8818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algn="l"/>
            <a:fld id="{00000000-1234-1234-1234-123412341234}" type="slidenum">
              <a:rPr lang="en" smtClean="0"/>
              <a:pPr algn="l"/>
              <a:t>2</a:t>
            </a:fld>
            <a:endParaRPr lang="en"/>
          </a:p>
        </p:txBody>
      </p:sp>
      <p:grpSp>
        <p:nvGrpSpPr>
          <p:cNvPr id="3" name="Google Shape;1305;p50"/>
          <p:cNvGrpSpPr/>
          <p:nvPr/>
        </p:nvGrpSpPr>
        <p:grpSpPr>
          <a:xfrm>
            <a:off x="6982691" y="535710"/>
            <a:ext cx="5209309" cy="4313383"/>
            <a:chOff x="9626723" y="5526313"/>
            <a:chExt cx="720002" cy="647256"/>
          </a:xfrm>
        </p:grpSpPr>
        <p:sp>
          <p:nvSpPr>
            <p:cNvPr id="4" name="Google Shape;1306;p50"/>
            <p:cNvSpPr/>
            <p:nvPr/>
          </p:nvSpPr>
          <p:spPr>
            <a:xfrm>
              <a:off x="10040990" y="5526313"/>
              <a:ext cx="168000" cy="168300"/>
            </a:xfrm>
            <a:prstGeom prst="ellipse">
              <a:avLst/>
            </a:prstGeom>
            <a:solidFill>
              <a:schemeClr val="accent2"/>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5" name="Google Shape;1307;p50"/>
            <p:cNvSpPr/>
            <p:nvPr/>
          </p:nvSpPr>
          <p:spPr>
            <a:xfrm>
              <a:off x="9765139" y="5526313"/>
              <a:ext cx="168300" cy="168300"/>
            </a:xfrm>
            <a:prstGeom prst="ellipse">
              <a:avLst/>
            </a:prstGeom>
            <a:solidFill>
              <a:schemeClr val="accent1"/>
            </a:solidFill>
            <a:ln>
              <a:solidFill>
                <a:schemeClr val="bg1"/>
              </a:solid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6" name="Google Shape;1308;p50"/>
            <p:cNvSpPr/>
            <p:nvPr/>
          </p:nvSpPr>
          <p:spPr>
            <a:xfrm>
              <a:off x="10040990" y="6005269"/>
              <a:ext cx="168000" cy="168300"/>
            </a:xfrm>
            <a:prstGeom prst="ellipse">
              <a:avLst/>
            </a:prstGeom>
            <a:solidFill>
              <a:schemeClr val="accent4"/>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7" name="Google Shape;1309;p50"/>
            <p:cNvSpPr/>
            <p:nvPr/>
          </p:nvSpPr>
          <p:spPr>
            <a:xfrm>
              <a:off x="10178425" y="5765496"/>
              <a:ext cx="168300" cy="168900"/>
            </a:xfrm>
            <a:prstGeom prst="ellipse">
              <a:avLst/>
            </a:prstGeom>
            <a:solidFill>
              <a:schemeClr val="accent3"/>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8" name="Google Shape;1310;p50"/>
            <p:cNvSpPr/>
            <p:nvPr/>
          </p:nvSpPr>
          <p:spPr>
            <a:xfrm>
              <a:off x="9626723" y="5765496"/>
              <a:ext cx="168000" cy="168900"/>
            </a:xfrm>
            <a:prstGeom prst="ellipse">
              <a:avLst/>
            </a:prstGeom>
            <a:solidFill>
              <a:schemeClr val="accent6"/>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9" name="Google Shape;1311;p50"/>
            <p:cNvSpPr/>
            <p:nvPr/>
          </p:nvSpPr>
          <p:spPr>
            <a:xfrm>
              <a:off x="9765139" y="6005269"/>
              <a:ext cx="168300" cy="168300"/>
            </a:xfrm>
            <a:prstGeom prst="ellipse">
              <a:avLst/>
            </a:prstGeom>
            <a:solidFill>
              <a:schemeClr val="accent5"/>
            </a:solidFill>
            <a:ln>
              <a:noFill/>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0" name="Google Shape;1312;p50"/>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1" name="Google Shape;1313;p50"/>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2" name="Google Shape;1314;p50"/>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3" name="Google Shape;1315;p50"/>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4" name="Google Shape;1316;p50"/>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sp>
          <p:nvSpPr>
            <p:cNvPr id="15" name="Google Shape;1317;p50"/>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91433" tIns="45700" rIns="91433" bIns="45700" anchor="t" anchorCtr="0">
              <a:noAutofit/>
            </a:bodyPr>
            <a:lstStyle/>
            <a:p>
              <a:pPr>
                <a:buClr>
                  <a:schemeClr val="dk1"/>
                </a:buClr>
                <a:buSzPts val="1400"/>
              </a:pPr>
              <a:endParaRPr sz="1867">
                <a:solidFill>
                  <a:schemeClr val="dk1"/>
                </a:solidFill>
                <a:latin typeface="Calibri"/>
                <a:ea typeface="Calibri"/>
                <a:cs typeface="Calibri"/>
                <a:sym typeface="Calibri"/>
              </a:endParaRPr>
            </a:p>
          </p:txBody>
        </p:sp>
      </p:grpSp>
      <p:grpSp>
        <p:nvGrpSpPr>
          <p:cNvPr id="16" name="Google Shape;813;p49"/>
          <p:cNvGrpSpPr/>
          <p:nvPr/>
        </p:nvGrpSpPr>
        <p:grpSpPr>
          <a:xfrm>
            <a:off x="8969589" y="2372140"/>
            <a:ext cx="186484" cy="423351"/>
            <a:chOff x="4753325" y="2329350"/>
            <a:chExt cx="167300" cy="379800"/>
          </a:xfrm>
        </p:grpSpPr>
        <p:sp>
          <p:nvSpPr>
            <p:cNvPr id="17"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19" name="Google Shape;813;p49"/>
          <p:cNvGrpSpPr/>
          <p:nvPr/>
        </p:nvGrpSpPr>
        <p:grpSpPr>
          <a:xfrm>
            <a:off x="8655983" y="2606379"/>
            <a:ext cx="186484" cy="423351"/>
            <a:chOff x="4753325" y="2329350"/>
            <a:chExt cx="167300" cy="379800"/>
          </a:xfrm>
        </p:grpSpPr>
        <p:sp>
          <p:nvSpPr>
            <p:cNvPr id="20"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1"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22" name="Google Shape;813;p49"/>
          <p:cNvGrpSpPr/>
          <p:nvPr/>
        </p:nvGrpSpPr>
        <p:grpSpPr>
          <a:xfrm>
            <a:off x="9616443" y="1731415"/>
            <a:ext cx="186484" cy="423351"/>
            <a:chOff x="4753325" y="2329350"/>
            <a:chExt cx="167300" cy="379800"/>
          </a:xfrm>
        </p:grpSpPr>
        <p:sp>
          <p:nvSpPr>
            <p:cNvPr id="23"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4"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25" name="Google Shape;813;p49"/>
          <p:cNvGrpSpPr/>
          <p:nvPr/>
        </p:nvGrpSpPr>
        <p:grpSpPr>
          <a:xfrm>
            <a:off x="10058321" y="1871475"/>
            <a:ext cx="186484" cy="423351"/>
            <a:chOff x="4753325" y="2329350"/>
            <a:chExt cx="167300" cy="379800"/>
          </a:xfrm>
        </p:grpSpPr>
        <p:sp>
          <p:nvSpPr>
            <p:cNvPr id="26"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7"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28" name="Google Shape;813;p49"/>
          <p:cNvGrpSpPr/>
          <p:nvPr/>
        </p:nvGrpSpPr>
        <p:grpSpPr>
          <a:xfrm>
            <a:off x="9525274" y="3002507"/>
            <a:ext cx="186484" cy="423351"/>
            <a:chOff x="4753325" y="2329350"/>
            <a:chExt cx="167300" cy="379800"/>
          </a:xfrm>
        </p:grpSpPr>
        <p:sp>
          <p:nvSpPr>
            <p:cNvPr id="29"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0"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31" name="Google Shape;813;p49"/>
          <p:cNvGrpSpPr/>
          <p:nvPr/>
        </p:nvGrpSpPr>
        <p:grpSpPr>
          <a:xfrm>
            <a:off x="9956989" y="2897003"/>
            <a:ext cx="186484" cy="423351"/>
            <a:chOff x="4753325" y="2329350"/>
            <a:chExt cx="167300" cy="379800"/>
          </a:xfrm>
        </p:grpSpPr>
        <p:sp>
          <p:nvSpPr>
            <p:cNvPr id="32"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3"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34" name="Google Shape;813;p49"/>
          <p:cNvGrpSpPr/>
          <p:nvPr/>
        </p:nvGrpSpPr>
        <p:grpSpPr>
          <a:xfrm>
            <a:off x="9289766" y="3480250"/>
            <a:ext cx="186484" cy="423351"/>
            <a:chOff x="4753325" y="2329350"/>
            <a:chExt cx="167300" cy="379800"/>
          </a:xfrm>
        </p:grpSpPr>
        <p:sp>
          <p:nvSpPr>
            <p:cNvPr id="35"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6"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37" name="Google Shape;813;p49"/>
          <p:cNvGrpSpPr/>
          <p:nvPr/>
        </p:nvGrpSpPr>
        <p:grpSpPr>
          <a:xfrm>
            <a:off x="9269643" y="2356720"/>
            <a:ext cx="186484" cy="423351"/>
            <a:chOff x="4753325" y="2329350"/>
            <a:chExt cx="167300" cy="379800"/>
          </a:xfrm>
        </p:grpSpPr>
        <p:sp>
          <p:nvSpPr>
            <p:cNvPr id="38"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9"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40" name="Google Shape;813;p49"/>
          <p:cNvGrpSpPr/>
          <p:nvPr/>
        </p:nvGrpSpPr>
        <p:grpSpPr>
          <a:xfrm>
            <a:off x="9604637" y="2353361"/>
            <a:ext cx="186484" cy="423351"/>
            <a:chOff x="4753325" y="2329350"/>
            <a:chExt cx="167300" cy="379800"/>
          </a:xfrm>
        </p:grpSpPr>
        <p:sp>
          <p:nvSpPr>
            <p:cNvPr id="41"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49" name="Google Shape;813;p49"/>
          <p:cNvGrpSpPr/>
          <p:nvPr/>
        </p:nvGrpSpPr>
        <p:grpSpPr>
          <a:xfrm>
            <a:off x="10251248" y="2505191"/>
            <a:ext cx="186484" cy="423351"/>
            <a:chOff x="4753325" y="2329350"/>
            <a:chExt cx="167300" cy="379800"/>
          </a:xfrm>
        </p:grpSpPr>
        <p:sp>
          <p:nvSpPr>
            <p:cNvPr id="50"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1"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52" name="Google Shape;813;p49"/>
          <p:cNvGrpSpPr/>
          <p:nvPr/>
        </p:nvGrpSpPr>
        <p:grpSpPr>
          <a:xfrm>
            <a:off x="9074019" y="3056899"/>
            <a:ext cx="186484" cy="423351"/>
            <a:chOff x="4753325" y="2329350"/>
            <a:chExt cx="167300" cy="379800"/>
          </a:xfrm>
        </p:grpSpPr>
        <p:sp>
          <p:nvSpPr>
            <p:cNvPr id="53"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4"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55" name="Google Shape;813;p49"/>
          <p:cNvGrpSpPr/>
          <p:nvPr/>
        </p:nvGrpSpPr>
        <p:grpSpPr>
          <a:xfrm>
            <a:off x="9965078" y="2364719"/>
            <a:ext cx="186484" cy="423351"/>
            <a:chOff x="4753325" y="2329350"/>
            <a:chExt cx="167300" cy="379800"/>
          </a:xfrm>
        </p:grpSpPr>
        <p:sp>
          <p:nvSpPr>
            <p:cNvPr id="56"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7"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58" name="Google Shape;813;p49"/>
          <p:cNvGrpSpPr/>
          <p:nvPr/>
        </p:nvGrpSpPr>
        <p:grpSpPr>
          <a:xfrm>
            <a:off x="8996327" y="1807979"/>
            <a:ext cx="186484" cy="423351"/>
            <a:chOff x="4753325" y="2329350"/>
            <a:chExt cx="167300" cy="379800"/>
          </a:xfrm>
        </p:grpSpPr>
        <p:sp>
          <p:nvSpPr>
            <p:cNvPr id="59"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0"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61" name="Google Shape;813;p49"/>
          <p:cNvGrpSpPr/>
          <p:nvPr/>
        </p:nvGrpSpPr>
        <p:grpSpPr>
          <a:xfrm>
            <a:off x="8799783" y="3136953"/>
            <a:ext cx="186484" cy="423351"/>
            <a:chOff x="4753325" y="2329350"/>
            <a:chExt cx="167300" cy="379800"/>
          </a:xfrm>
        </p:grpSpPr>
        <p:sp>
          <p:nvSpPr>
            <p:cNvPr id="62"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3"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64" name="Google Shape;813;p49"/>
          <p:cNvGrpSpPr/>
          <p:nvPr/>
        </p:nvGrpSpPr>
        <p:grpSpPr>
          <a:xfrm>
            <a:off x="8720369" y="2093842"/>
            <a:ext cx="186484" cy="423351"/>
            <a:chOff x="4753325" y="2329350"/>
            <a:chExt cx="167300" cy="379800"/>
          </a:xfrm>
        </p:grpSpPr>
        <p:sp>
          <p:nvSpPr>
            <p:cNvPr id="65"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6"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67" name="Google Shape;813;p49"/>
          <p:cNvGrpSpPr/>
          <p:nvPr/>
        </p:nvGrpSpPr>
        <p:grpSpPr>
          <a:xfrm>
            <a:off x="9724770" y="3395642"/>
            <a:ext cx="186484" cy="423351"/>
            <a:chOff x="4753325" y="2329350"/>
            <a:chExt cx="167300" cy="379800"/>
          </a:xfrm>
        </p:grpSpPr>
        <p:sp>
          <p:nvSpPr>
            <p:cNvPr id="68"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70" name="Google Shape;813;p49"/>
          <p:cNvGrpSpPr/>
          <p:nvPr/>
        </p:nvGrpSpPr>
        <p:grpSpPr>
          <a:xfrm>
            <a:off x="10203937" y="3164695"/>
            <a:ext cx="186484" cy="423351"/>
            <a:chOff x="4753325" y="2329350"/>
            <a:chExt cx="167300" cy="379800"/>
          </a:xfrm>
        </p:grpSpPr>
        <p:sp>
          <p:nvSpPr>
            <p:cNvPr id="71"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2"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73" name="Google Shape;813;p49"/>
          <p:cNvGrpSpPr/>
          <p:nvPr/>
        </p:nvGrpSpPr>
        <p:grpSpPr>
          <a:xfrm>
            <a:off x="9286579" y="1668021"/>
            <a:ext cx="186484" cy="423351"/>
            <a:chOff x="4753325" y="2329350"/>
            <a:chExt cx="167300" cy="379800"/>
          </a:xfrm>
        </p:grpSpPr>
        <p:sp>
          <p:nvSpPr>
            <p:cNvPr id="74" name="Google Shape;814;p4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5" name="Google Shape;815;p4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76" name="Google Shape;584;p46"/>
          <p:cNvSpPr txBox="1">
            <a:spLocks/>
          </p:cNvSpPr>
          <p:nvPr/>
        </p:nvSpPr>
        <p:spPr>
          <a:xfrm>
            <a:off x="509332" y="940763"/>
            <a:ext cx="6484619" cy="528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accent1"/>
              </a:buClr>
              <a:buSzPts val="3600"/>
              <a:buFont typeface="Dosis ExtraLight"/>
              <a:buNone/>
              <a:defRPr sz="3600" b="0" i="0" u="none" strike="noStrike" cap="none">
                <a:solidFill>
                  <a:schemeClr val="accent1"/>
                </a:solidFill>
                <a:latin typeface="Dosis ExtraLight"/>
                <a:ea typeface="Dosis ExtraLight"/>
                <a:cs typeface="Dosis ExtraLight"/>
                <a:sym typeface="Dosis ExtraLight"/>
              </a:defRPr>
            </a:lvl9pPr>
          </a:lstStyle>
          <a:p>
            <a:r>
              <a:rPr lang="mk-MK" b="1" dirty="0" smtClean="0">
                <a:solidFill>
                  <a:schemeClr val="bg1"/>
                </a:solidFill>
              </a:rPr>
              <a:t>Што е АКИС?</a:t>
            </a:r>
            <a:r>
              <a:rPr lang="mk-MK" dirty="0" smtClean="0">
                <a:solidFill>
                  <a:schemeClr val="bg1"/>
                </a:solidFill>
              </a:rPr>
              <a:t> </a:t>
            </a:r>
          </a:p>
          <a:p>
            <a:r>
              <a:rPr lang="en-GB" sz="2133" dirty="0" smtClean="0">
                <a:solidFill>
                  <a:schemeClr val="bg1"/>
                </a:solidFill>
                <a:ea typeface="Calibri" panose="020F0502020204030204" pitchFamily="34" charset="0"/>
                <a:cs typeface="Times New Roman" panose="02020603050405020304" pitchFamily="18" charset="0"/>
              </a:rPr>
              <a:t>(</a:t>
            </a:r>
            <a:r>
              <a:rPr lang="en-GB" sz="2133" dirty="0">
                <a:solidFill>
                  <a:schemeClr val="bg1"/>
                </a:solidFill>
                <a:ea typeface="Calibri" panose="020F0502020204030204" pitchFamily="34" charset="0"/>
                <a:cs typeface="Times New Roman" panose="02020603050405020304" pitchFamily="18" charset="0"/>
              </a:rPr>
              <a:t>SCAR-AKIS.org)</a:t>
            </a:r>
            <a:endParaRPr lang="en-US" sz="2133" dirty="0">
              <a:solidFill>
                <a:schemeClr val="bg1"/>
              </a:solidFill>
            </a:endParaRPr>
          </a:p>
        </p:txBody>
      </p:sp>
      <p:sp>
        <p:nvSpPr>
          <p:cNvPr id="77" name="Rectangle 76"/>
          <p:cNvSpPr/>
          <p:nvPr/>
        </p:nvSpPr>
        <p:spPr>
          <a:xfrm>
            <a:off x="549581" y="1930893"/>
            <a:ext cx="5299827" cy="4616648"/>
          </a:xfrm>
          <a:prstGeom prst="rect">
            <a:avLst/>
          </a:prstGeom>
        </p:spPr>
        <p:txBody>
          <a:bodyPr wrap="square">
            <a:spAutoFit/>
          </a:bodyPr>
          <a:lstStyle/>
          <a:p>
            <a:r>
              <a:rPr lang="mk-MK" sz="2400" b="1" dirty="0">
                <a:solidFill>
                  <a:schemeClr val="bg1"/>
                </a:solidFill>
                <a:latin typeface="Pontano Sans" panose="020B0604020202020204" charset="0"/>
              </a:rPr>
              <a:t>С</a:t>
            </a:r>
            <a:r>
              <a:rPr lang="mk-MK" sz="2400" b="1" dirty="0" smtClean="0">
                <a:solidFill>
                  <a:schemeClr val="bg1"/>
                </a:solidFill>
                <a:latin typeface="Pontano Sans" panose="020B0604020202020204" charset="0"/>
              </a:rPr>
              <a:t>истемот на </a:t>
            </a:r>
            <a:r>
              <a:rPr lang="mk-MK" sz="2400" b="1" dirty="0">
                <a:solidFill>
                  <a:schemeClr val="bg1"/>
                </a:solidFill>
                <a:latin typeface="Pontano Sans" panose="020B0604020202020204" charset="0"/>
              </a:rPr>
              <a:t>знаење и иновации во </a:t>
            </a:r>
            <a:r>
              <a:rPr lang="mk-MK" sz="2400" b="1" dirty="0" smtClean="0">
                <a:solidFill>
                  <a:schemeClr val="bg1"/>
                </a:solidFill>
                <a:latin typeface="Pontano Sans" panose="020B0604020202020204" charset="0"/>
              </a:rPr>
              <a:t>земјоделството</a:t>
            </a:r>
            <a:r>
              <a:rPr lang="en-US" sz="2400" b="1" dirty="0" smtClean="0">
                <a:solidFill>
                  <a:schemeClr val="bg1"/>
                </a:solidFill>
                <a:latin typeface="Pontano Sans" panose="020B0604020202020204" charset="0"/>
              </a:rPr>
              <a:t> </a:t>
            </a:r>
            <a:r>
              <a:rPr lang="mk-MK" sz="2400" b="1" dirty="0" smtClean="0">
                <a:solidFill>
                  <a:schemeClr val="bg1"/>
                </a:solidFill>
                <a:latin typeface="Pontano Sans" panose="020B0604020202020204" charset="0"/>
              </a:rPr>
              <a:t>(АКИС)</a:t>
            </a:r>
            <a:r>
              <a:rPr lang="en-GB" sz="2400" b="1" dirty="0" smtClean="0">
                <a:solidFill>
                  <a:schemeClr val="bg1"/>
                </a:solidFill>
                <a:latin typeface="Pontano Sans" panose="020B0604020202020204" charset="0"/>
              </a:rPr>
              <a:t> </a:t>
            </a:r>
            <a:r>
              <a:rPr lang="mk-MK" sz="2400" dirty="0" smtClean="0">
                <a:solidFill>
                  <a:schemeClr val="bg1"/>
                </a:solidFill>
                <a:latin typeface="Pontano Sans" panose="020B0604020202020204" charset="0"/>
              </a:rPr>
              <a:t>е</a:t>
            </a:r>
            <a:r>
              <a:rPr lang="en-GB" sz="2400" dirty="0" smtClean="0">
                <a:solidFill>
                  <a:schemeClr val="bg1"/>
                </a:solidFill>
                <a:latin typeface="Pontano Sans" panose="020B0604020202020204" charset="0"/>
              </a:rPr>
              <a:t> </a:t>
            </a:r>
            <a:r>
              <a:rPr lang="mk-MK" sz="2400" dirty="0" smtClean="0">
                <a:solidFill>
                  <a:schemeClr val="bg1"/>
                </a:solidFill>
                <a:latin typeface="Pontano Sans" panose="020B0604020202020204" charset="0"/>
              </a:rPr>
              <a:t>корисен концепт за опишување на</a:t>
            </a:r>
            <a:r>
              <a:rPr lang="en-US" sz="2400" dirty="0" smtClean="0">
                <a:solidFill>
                  <a:schemeClr val="bg1"/>
                </a:solidFill>
                <a:latin typeface="Pontano Sans" panose="020B0604020202020204" charset="0"/>
              </a:rPr>
              <a:t>:</a:t>
            </a:r>
            <a:endParaRPr lang="en-US" sz="2400" dirty="0">
              <a:solidFill>
                <a:schemeClr val="bg1"/>
              </a:solidFill>
              <a:latin typeface="Pontano Sans" panose="020B0604020202020204" charset="0"/>
            </a:endParaRPr>
          </a:p>
          <a:p>
            <a:pPr>
              <a:buClr>
                <a:schemeClr val="accent1"/>
              </a:buClr>
            </a:pPr>
            <a:endParaRPr lang="en-GB" sz="1000" dirty="0">
              <a:solidFill>
                <a:schemeClr val="bg1"/>
              </a:solidFill>
              <a:latin typeface="Pontano Sans" panose="020B0604020202020204" charset="0"/>
            </a:endParaRPr>
          </a:p>
          <a:p>
            <a:pPr marL="380990" indent="-380990">
              <a:buClr>
                <a:schemeClr val="bg1"/>
              </a:buClr>
              <a:buFont typeface="Wingdings" panose="05000000000000000000" pitchFamily="2" charset="2"/>
              <a:buChar char="§"/>
            </a:pPr>
            <a:r>
              <a:rPr lang="mk-MK" sz="2000" dirty="0" smtClean="0">
                <a:solidFill>
                  <a:schemeClr val="bg1"/>
                </a:solidFill>
                <a:latin typeface="Pontano Sans" panose="020B0604020202020204" charset="0"/>
              </a:rPr>
              <a:t>Системот на </a:t>
            </a:r>
            <a:r>
              <a:rPr lang="mk-MK" sz="2000" b="1" dirty="0" smtClean="0">
                <a:solidFill>
                  <a:schemeClr val="bg1"/>
                </a:solidFill>
                <a:latin typeface="Pontano Sans" panose="020B0604020202020204" charset="0"/>
              </a:rPr>
              <a:t>пренос на знаење и иновации</a:t>
            </a:r>
            <a:r>
              <a:rPr lang="mk-MK" sz="2000" dirty="0" smtClean="0">
                <a:solidFill>
                  <a:schemeClr val="bg1"/>
                </a:solidFill>
                <a:latin typeface="Pontano Sans" panose="020B0604020202020204" charset="0"/>
              </a:rPr>
              <a:t>, со фокус на сите вклучени </a:t>
            </a:r>
            <a:r>
              <a:rPr lang="mk-MK" sz="2000" b="1" dirty="0" smtClean="0">
                <a:solidFill>
                  <a:schemeClr val="bg1"/>
                </a:solidFill>
                <a:latin typeface="Pontano Sans" panose="020B0604020202020204" charset="0"/>
              </a:rPr>
              <a:t>учесници = </a:t>
            </a:r>
            <a:r>
              <a:rPr lang="mk-MK" sz="2000" b="1" dirty="0" smtClean="0">
                <a:solidFill>
                  <a:srgbClr val="FFC000"/>
                </a:solidFill>
                <a:effectLst>
                  <a:outerShdw blurRad="38100" dist="38100" dir="2700000" algn="tl">
                    <a:srgbClr val="000000">
                      <a:alpha val="43137"/>
                    </a:srgbClr>
                  </a:outerShdw>
                </a:effectLst>
                <a:latin typeface="Pontano Sans" panose="020B0604020202020204" charset="0"/>
              </a:rPr>
              <a:t>СТРУКТУРИ</a:t>
            </a:r>
          </a:p>
          <a:p>
            <a:pPr marL="380990" indent="-380990">
              <a:buClr>
                <a:schemeClr val="bg1"/>
              </a:buClr>
              <a:buFont typeface="Wingdings" panose="05000000000000000000" pitchFamily="2" charset="2"/>
              <a:buChar char="§"/>
            </a:pPr>
            <a:endParaRPr lang="en-GB" sz="600" dirty="0">
              <a:solidFill>
                <a:schemeClr val="bg1"/>
              </a:solidFill>
              <a:latin typeface="Pontano Sans" panose="020B0604020202020204" charset="0"/>
            </a:endParaRPr>
          </a:p>
          <a:p>
            <a:pPr marL="380990" indent="-380990">
              <a:buClr>
                <a:schemeClr val="bg1"/>
              </a:buClr>
              <a:buFont typeface="Wingdings" panose="05000000000000000000" pitchFamily="2" charset="2"/>
              <a:buChar char="§"/>
            </a:pPr>
            <a:r>
              <a:rPr lang="mk-MK" sz="2000" b="1" dirty="0" smtClean="0">
                <a:solidFill>
                  <a:schemeClr val="bg1"/>
                </a:solidFill>
                <a:latin typeface="Pontano Sans" panose="020B0604020202020204" charset="0"/>
              </a:rPr>
              <a:t>Врските и интеракцијата </a:t>
            </a:r>
            <a:r>
              <a:rPr lang="mk-MK" sz="2000" dirty="0" smtClean="0">
                <a:solidFill>
                  <a:schemeClr val="bg1"/>
                </a:solidFill>
                <a:latin typeface="Pontano Sans" panose="020B0604020202020204" charset="0"/>
              </a:rPr>
              <a:t>помеѓу учесниците во системот = </a:t>
            </a:r>
            <a:r>
              <a:rPr lang="mk-MK" sz="2000" b="1" dirty="0" smtClean="0">
                <a:solidFill>
                  <a:srgbClr val="FFC000"/>
                </a:solidFill>
                <a:effectLst>
                  <a:outerShdw blurRad="38100" dist="38100" dir="2700000" algn="tl">
                    <a:srgbClr val="000000">
                      <a:alpha val="43137"/>
                    </a:srgbClr>
                  </a:outerShdw>
                </a:effectLst>
                <a:latin typeface="Pontano Sans" panose="020B0604020202020204" charset="0"/>
              </a:rPr>
              <a:t>КОМУНИКАЦИЈА</a:t>
            </a:r>
          </a:p>
          <a:p>
            <a:pPr marL="380990" indent="-380990">
              <a:buClr>
                <a:schemeClr val="bg1"/>
              </a:buClr>
              <a:buFont typeface="Wingdings" panose="05000000000000000000" pitchFamily="2" charset="2"/>
              <a:buChar char="§"/>
            </a:pPr>
            <a:endParaRPr lang="en-GB" sz="600" dirty="0">
              <a:solidFill>
                <a:schemeClr val="bg1"/>
              </a:solidFill>
              <a:latin typeface="Pontano Sans" panose="020B0604020202020204" charset="0"/>
            </a:endParaRPr>
          </a:p>
          <a:p>
            <a:pPr marL="380990" indent="-380990">
              <a:buClr>
                <a:schemeClr val="bg1"/>
              </a:buClr>
              <a:buFont typeface="Wingdings" panose="05000000000000000000" pitchFamily="2" charset="2"/>
              <a:buChar char="§"/>
            </a:pPr>
            <a:r>
              <a:rPr lang="mk-MK" sz="2000" b="1" dirty="0" smtClean="0">
                <a:solidFill>
                  <a:schemeClr val="bg1"/>
                </a:solidFill>
                <a:latin typeface="Pontano Sans" panose="020B0604020202020204" charset="0"/>
              </a:rPr>
              <a:t>Институционалната инфраструктура </a:t>
            </a:r>
            <a:r>
              <a:rPr lang="mk-MK" sz="2000" dirty="0" smtClean="0">
                <a:solidFill>
                  <a:schemeClr val="bg1"/>
                </a:solidFill>
                <a:latin typeface="Pontano Sans" panose="020B0604020202020204" charset="0"/>
              </a:rPr>
              <a:t>со соодветните стимулации и финансиски </a:t>
            </a:r>
            <a:r>
              <a:rPr lang="mk-MK" sz="2000" dirty="0">
                <a:solidFill>
                  <a:schemeClr val="bg1"/>
                </a:solidFill>
                <a:latin typeface="Pontano Sans" panose="020B0604020202020204" charset="0"/>
              </a:rPr>
              <a:t>механизми = </a:t>
            </a:r>
            <a:r>
              <a:rPr lang="mk-MK" sz="2000" b="1" dirty="0" smtClean="0">
                <a:solidFill>
                  <a:srgbClr val="FFC000"/>
                </a:solidFill>
                <a:effectLst>
                  <a:outerShdw blurRad="38100" dist="38100" dir="2700000" algn="tl">
                    <a:srgbClr val="000000">
                      <a:alpha val="43137"/>
                    </a:srgbClr>
                  </a:outerShdw>
                </a:effectLst>
                <a:latin typeface="Pontano Sans" panose="020B0604020202020204" charset="0"/>
              </a:rPr>
              <a:t>СТЕПЕН НА ИНТЕГРАЦИЈА</a:t>
            </a:r>
            <a:endParaRPr lang="mk-MK" sz="2000" b="1" dirty="0">
              <a:solidFill>
                <a:srgbClr val="FFC000"/>
              </a:solidFill>
              <a:effectLst>
                <a:outerShdw blurRad="38100" dist="38100" dir="2700000" algn="tl">
                  <a:srgbClr val="000000">
                    <a:alpha val="43137"/>
                  </a:srgbClr>
                </a:outerShdw>
              </a:effectLst>
              <a:latin typeface="Pontano Sans" panose="020B0604020202020204" charset="0"/>
            </a:endParaRPr>
          </a:p>
        </p:txBody>
      </p:sp>
      <p:sp>
        <p:nvSpPr>
          <p:cNvPr id="78" name="Google Shape;577;p46"/>
          <p:cNvSpPr txBox="1"/>
          <p:nvPr/>
        </p:nvSpPr>
        <p:spPr>
          <a:xfrm>
            <a:off x="5635534" y="2501542"/>
            <a:ext cx="2496251" cy="978800"/>
          </a:xfrm>
          <a:prstGeom prst="rect">
            <a:avLst/>
          </a:prstGeom>
          <a:noFill/>
          <a:ln>
            <a:noFill/>
          </a:ln>
        </p:spPr>
        <p:txBody>
          <a:bodyPr spcFirstLastPara="1" wrap="square" lIns="0" tIns="0" rIns="0" bIns="0" anchor="t" anchorCtr="0">
            <a:noAutofit/>
          </a:bodyPr>
          <a:lstStyle/>
          <a:p>
            <a:pPr algn="ctr"/>
            <a:r>
              <a:rPr lang="mk-MK" sz="2400" b="1" dirty="0" smtClean="0">
                <a:latin typeface="Pontano Sans"/>
                <a:ea typeface="Pontano Sans"/>
                <a:cs typeface="Pontano Sans"/>
                <a:sym typeface="Pontano Sans"/>
              </a:rPr>
              <a:t>Образо</a:t>
            </a:r>
            <a:r>
              <a:rPr lang="mk-MK" sz="2400" b="1" dirty="0" smtClean="0">
                <a:solidFill>
                  <a:schemeClr val="bg1"/>
                </a:solidFill>
                <a:latin typeface="Pontano Sans"/>
                <a:ea typeface="Pontano Sans"/>
                <a:cs typeface="Pontano Sans"/>
                <a:sym typeface="Pontano Sans"/>
              </a:rPr>
              <a:t>вание</a:t>
            </a:r>
            <a:endParaRPr lang="en" sz="2133" dirty="0">
              <a:solidFill>
                <a:schemeClr val="bg1"/>
              </a:solidFill>
              <a:latin typeface="Pontano Sans"/>
              <a:ea typeface="Pontano Sans"/>
              <a:cs typeface="Pontano Sans"/>
              <a:sym typeface="Pontano Sans"/>
            </a:endParaRPr>
          </a:p>
        </p:txBody>
      </p:sp>
      <p:sp>
        <p:nvSpPr>
          <p:cNvPr id="79" name="Google Shape;577;p46"/>
          <p:cNvSpPr txBox="1"/>
          <p:nvPr/>
        </p:nvSpPr>
        <p:spPr>
          <a:xfrm>
            <a:off x="9852848" y="777008"/>
            <a:ext cx="2496251" cy="978800"/>
          </a:xfrm>
          <a:prstGeom prst="rect">
            <a:avLst/>
          </a:prstGeom>
          <a:noFill/>
          <a:ln>
            <a:noFill/>
          </a:ln>
        </p:spPr>
        <p:txBody>
          <a:bodyPr spcFirstLastPara="1" wrap="square" lIns="0" tIns="0" rIns="0" bIns="0" anchor="t" anchorCtr="0">
            <a:noAutofit/>
          </a:bodyPr>
          <a:lstStyle/>
          <a:p>
            <a:pPr algn="ctr"/>
            <a:r>
              <a:rPr lang="mk-MK" sz="2400" b="1" dirty="0" smtClean="0">
                <a:latin typeface="Pontano Sans"/>
                <a:ea typeface="Pontano Sans"/>
                <a:cs typeface="Pontano Sans"/>
                <a:sym typeface="Pontano Sans"/>
              </a:rPr>
              <a:t>Совето</a:t>
            </a:r>
            <a:r>
              <a:rPr lang="mk-MK" sz="2400" b="1" dirty="0" smtClean="0">
                <a:solidFill>
                  <a:schemeClr val="bg1"/>
                </a:solidFill>
                <a:latin typeface="Pontano Sans"/>
                <a:ea typeface="Pontano Sans"/>
                <a:cs typeface="Pontano Sans"/>
                <a:sym typeface="Pontano Sans"/>
              </a:rPr>
              <a:t>давна </a:t>
            </a:r>
            <a:r>
              <a:rPr lang="mk-MK" sz="2400" b="1" dirty="0" smtClean="0">
                <a:latin typeface="Pontano Sans"/>
                <a:ea typeface="Pontano Sans"/>
                <a:cs typeface="Pontano Sans"/>
                <a:sym typeface="Pontano Sans"/>
              </a:rPr>
              <a:t>слу</a:t>
            </a:r>
            <a:r>
              <a:rPr lang="mk-MK" sz="2400" b="1" dirty="0" smtClean="0">
                <a:solidFill>
                  <a:schemeClr val="bg1"/>
                </a:solidFill>
                <a:latin typeface="Pontano Sans"/>
                <a:ea typeface="Pontano Sans"/>
                <a:cs typeface="Pontano Sans"/>
                <a:sym typeface="Pontano Sans"/>
              </a:rPr>
              <a:t>жба</a:t>
            </a:r>
            <a:endParaRPr lang="en" sz="2133" dirty="0">
              <a:latin typeface="Pontano Sans"/>
              <a:ea typeface="Pontano Sans"/>
              <a:cs typeface="Pontano Sans"/>
              <a:sym typeface="Pontano Sans"/>
            </a:endParaRPr>
          </a:p>
        </p:txBody>
      </p:sp>
      <p:sp>
        <p:nvSpPr>
          <p:cNvPr id="80" name="Google Shape;577;p46"/>
          <p:cNvSpPr txBox="1"/>
          <p:nvPr/>
        </p:nvSpPr>
        <p:spPr>
          <a:xfrm>
            <a:off x="6620804" y="4105619"/>
            <a:ext cx="2496251" cy="978800"/>
          </a:xfrm>
          <a:prstGeom prst="rect">
            <a:avLst/>
          </a:prstGeom>
          <a:noFill/>
          <a:ln>
            <a:noFill/>
          </a:ln>
        </p:spPr>
        <p:txBody>
          <a:bodyPr spcFirstLastPara="1" wrap="square" lIns="0" tIns="0" rIns="0" bIns="0" anchor="t" anchorCtr="0">
            <a:noAutofit/>
          </a:bodyPr>
          <a:lstStyle/>
          <a:p>
            <a:pPr algn="ctr"/>
            <a:r>
              <a:rPr lang="mk-MK" sz="2400" b="1" dirty="0" smtClean="0">
                <a:latin typeface="Pontano Sans"/>
                <a:ea typeface="Pontano Sans"/>
                <a:cs typeface="Pontano Sans"/>
                <a:sym typeface="Pontano Sans"/>
              </a:rPr>
              <a:t>Органи</a:t>
            </a:r>
            <a:r>
              <a:rPr lang="mk-MK" sz="2400" b="1" dirty="0" smtClean="0">
                <a:solidFill>
                  <a:schemeClr val="bg1"/>
                </a:solidFill>
                <a:latin typeface="Pontano Sans"/>
                <a:ea typeface="Pontano Sans"/>
                <a:cs typeface="Pontano Sans"/>
                <a:sym typeface="Pontano Sans"/>
              </a:rPr>
              <a:t>зации</a:t>
            </a:r>
            <a:endParaRPr lang="en" sz="2133" dirty="0">
              <a:solidFill>
                <a:schemeClr val="bg1"/>
              </a:solidFill>
              <a:latin typeface="Pontano Sans"/>
              <a:ea typeface="Pontano Sans"/>
              <a:cs typeface="Pontano Sans"/>
              <a:sym typeface="Pontano Sans"/>
            </a:endParaRPr>
          </a:p>
        </p:txBody>
      </p:sp>
      <p:sp>
        <p:nvSpPr>
          <p:cNvPr id="81" name="Google Shape;577;p46"/>
          <p:cNvSpPr txBox="1"/>
          <p:nvPr/>
        </p:nvSpPr>
        <p:spPr>
          <a:xfrm>
            <a:off x="9836956" y="4154257"/>
            <a:ext cx="2496251" cy="978800"/>
          </a:xfrm>
          <a:prstGeom prst="rect">
            <a:avLst/>
          </a:prstGeom>
          <a:noFill/>
          <a:ln>
            <a:noFill/>
          </a:ln>
        </p:spPr>
        <p:txBody>
          <a:bodyPr spcFirstLastPara="1" wrap="square" lIns="0" tIns="0" rIns="0" bIns="0" anchor="t" anchorCtr="0">
            <a:noAutofit/>
          </a:bodyPr>
          <a:lstStyle/>
          <a:p>
            <a:pPr algn="ctr"/>
            <a:r>
              <a:rPr lang="mk-MK" sz="2400" b="1" dirty="0" smtClean="0">
                <a:latin typeface="Pontano Sans"/>
                <a:ea typeface="Pontano Sans"/>
                <a:cs typeface="Pontano Sans"/>
                <a:sym typeface="Pontano Sans"/>
              </a:rPr>
              <a:t>Меди</a:t>
            </a:r>
            <a:r>
              <a:rPr lang="mk-MK" sz="2400" b="1" dirty="0" smtClean="0">
                <a:solidFill>
                  <a:schemeClr val="bg1"/>
                </a:solidFill>
                <a:latin typeface="Pontano Sans"/>
                <a:ea typeface="Pontano Sans"/>
                <a:cs typeface="Pontano Sans"/>
                <a:sym typeface="Pontano Sans"/>
              </a:rPr>
              <a:t>уми</a:t>
            </a:r>
            <a:endParaRPr lang="en" sz="2133" dirty="0">
              <a:latin typeface="Pontano Sans"/>
              <a:ea typeface="Pontano Sans"/>
              <a:cs typeface="Pontano Sans"/>
              <a:sym typeface="Pontano Sans"/>
            </a:endParaRPr>
          </a:p>
        </p:txBody>
      </p:sp>
      <p:sp>
        <p:nvSpPr>
          <p:cNvPr id="82" name="Google Shape;577;p46"/>
          <p:cNvSpPr txBox="1"/>
          <p:nvPr/>
        </p:nvSpPr>
        <p:spPr>
          <a:xfrm>
            <a:off x="9915647" y="2279834"/>
            <a:ext cx="2496251" cy="978800"/>
          </a:xfrm>
          <a:prstGeom prst="rect">
            <a:avLst/>
          </a:prstGeom>
          <a:noFill/>
          <a:ln>
            <a:noFill/>
          </a:ln>
        </p:spPr>
        <p:txBody>
          <a:bodyPr spcFirstLastPara="1" wrap="square" lIns="0" tIns="0" rIns="0" bIns="0" anchor="t" anchorCtr="0">
            <a:noAutofit/>
          </a:bodyPr>
          <a:lstStyle/>
          <a:p>
            <a:pPr algn="ctr"/>
            <a:r>
              <a:rPr lang="mk-MK" sz="2400" b="1" dirty="0" smtClean="0">
                <a:solidFill>
                  <a:schemeClr val="bg1"/>
                </a:solidFill>
                <a:latin typeface="Pontano Sans"/>
                <a:ea typeface="Pontano Sans"/>
                <a:cs typeface="Pontano Sans"/>
                <a:sym typeface="Pontano Sans"/>
              </a:rPr>
              <a:t>Би</a:t>
            </a:r>
            <a:r>
              <a:rPr lang="mk-MK" sz="2400" b="1" dirty="0" smtClean="0">
                <a:latin typeface="Pontano Sans"/>
                <a:ea typeface="Pontano Sans"/>
                <a:cs typeface="Pontano Sans"/>
                <a:sym typeface="Pontano Sans"/>
              </a:rPr>
              <a:t>знис</a:t>
            </a:r>
            <a:r>
              <a:rPr lang="mk-MK" sz="2400" b="1" dirty="0" smtClean="0">
                <a:solidFill>
                  <a:schemeClr val="bg1"/>
                </a:solidFill>
                <a:latin typeface="Pontano Sans"/>
                <a:ea typeface="Pontano Sans"/>
                <a:cs typeface="Pontano Sans"/>
                <a:sym typeface="Pontano Sans"/>
              </a:rPr>
              <a:t> </a:t>
            </a:r>
          </a:p>
          <a:p>
            <a:pPr algn="ctr"/>
            <a:r>
              <a:rPr lang="mk-MK" sz="2400" b="1" dirty="0" smtClean="0">
                <a:solidFill>
                  <a:schemeClr val="bg1"/>
                </a:solidFill>
                <a:latin typeface="Pontano Sans"/>
                <a:ea typeface="Pontano Sans"/>
                <a:cs typeface="Pontano Sans"/>
                <a:sym typeface="Pontano Sans"/>
              </a:rPr>
              <a:t>се</a:t>
            </a:r>
            <a:r>
              <a:rPr lang="mk-MK" sz="2400" b="1" dirty="0" smtClean="0">
                <a:latin typeface="Pontano Sans"/>
                <a:ea typeface="Pontano Sans"/>
                <a:cs typeface="Pontano Sans"/>
                <a:sym typeface="Pontano Sans"/>
              </a:rPr>
              <a:t>ктор</a:t>
            </a:r>
            <a:endParaRPr lang="en" sz="2133" dirty="0">
              <a:latin typeface="Pontano Sans"/>
              <a:ea typeface="Pontano Sans"/>
              <a:cs typeface="Pontano Sans"/>
              <a:sym typeface="Pontano Sans"/>
            </a:endParaRPr>
          </a:p>
        </p:txBody>
      </p:sp>
      <p:sp>
        <p:nvSpPr>
          <p:cNvPr id="83" name="Google Shape;577;p46"/>
          <p:cNvSpPr txBox="1"/>
          <p:nvPr/>
        </p:nvSpPr>
        <p:spPr>
          <a:xfrm>
            <a:off x="6517055" y="860915"/>
            <a:ext cx="2496251" cy="978800"/>
          </a:xfrm>
          <a:prstGeom prst="rect">
            <a:avLst/>
          </a:prstGeom>
          <a:noFill/>
          <a:ln>
            <a:noFill/>
          </a:ln>
        </p:spPr>
        <p:txBody>
          <a:bodyPr spcFirstLastPara="1" wrap="square" lIns="0" tIns="0" rIns="0" bIns="0" anchor="t" anchorCtr="0">
            <a:noAutofit/>
          </a:bodyPr>
          <a:lstStyle/>
          <a:p>
            <a:pPr algn="ctr"/>
            <a:r>
              <a:rPr lang="mk-MK" sz="2400" b="1" dirty="0" smtClean="0">
                <a:latin typeface="Pontano Sans"/>
                <a:ea typeface="Pontano Sans"/>
                <a:cs typeface="Pontano Sans"/>
                <a:sym typeface="Pontano Sans"/>
              </a:rPr>
              <a:t>Истражу</a:t>
            </a:r>
            <a:r>
              <a:rPr lang="mk-MK" sz="2400" b="1" dirty="0" smtClean="0">
                <a:solidFill>
                  <a:schemeClr val="bg1"/>
                </a:solidFill>
                <a:latin typeface="Pontano Sans"/>
                <a:ea typeface="Pontano Sans"/>
                <a:cs typeface="Pontano Sans"/>
                <a:sym typeface="Pontano Sans"/>
              </a:rPr>
              <a:t>вање</a:t>
            </a:r>
            <a:endParaRPr lang="en" sz="2133" dirty="0">
              <a:solidFill>
                <a:schemeClr val="bg1"/>
              </a:solidFill>
              <a:latin typeface="Pontano Sans"/>
              <a:ea typeface="Pontano Sans"/>
              <a:cs typeface="Pontano Sans"/>
              <a:sym typeface="Pontano Sans"/>
            </a:endParaRPr>
          </a:p>
        </p:txBody>
      </p:sp>
      <p:sp>
        <p:nvSpPr>
          <p:cNvPr id="84" name="Rectangle 83"/>
          <p:cNvSpPr/>
          <p:nvPr/>
        </p:nvSpPr>
        <p:spPr>
          <a:xfrm>
            <a:off x="6649879" y="5173605"/>
            <a:ext cx="6096000" cy="1200329"/>
          </a:xfrm>
          <a:prstGeom prst="rect">
            <a:avLst/>
          </a:prstGeom>
        </p:spPr>
        <p:txBody>
          <a:bodyPr>
            <a:spAutoFit/>
          </a:bodyPr>
          <a:lstStyle/>
          <a:p>
            <a:pPr algn="ctr"/>
            <a:r>
              <a:rPr lang="mk-MK" sz="2400" b="1" dirty="0" smtClean="0">
                <a:solidFill>
                  <a:schemeClr val="bg1"/>
                </a:solidFill>
                <a:latin typeface="Candara Light" panose="020E0502030303020204" pitchFamily="34" charset="0"/>
                <a:ea typeface="Dosis ExtraLight"/>
                <a:cs typeface="Dosis ExtraLight"/>
                <a:sym typeface="Dosis ExtraLight"/>
              </a:rPr>
              <a:t>Систем на знаење и </a:t>
            </a:r>
          </a:p>
          <a:p>
            <a:pPr algn="ctr"/>
            <a:r>
              <a:rPr lang="mk-MK" sz="2400" b="1" dirty="0" smtClean="0">
                <a:solidFill>
                  <a:schemeClr val="bg1"/>
                </a:solidFill>
                <a:latin typeface="Candara Light" panose="020E0502030303020204" pitchFamily="34" charset="0"/>
                <a:ea typeface="Dosis ExtraLight"/>
                <a:cs typeface="Dosis ExtraLight"/>
                <a:sym typeface="Dosis ExtraLight"/>
              </a:rPr>
              <a:t>иновации во земјоделството</a:t>
            </a:r>
          </a:p>
          <a:p>
            <a:pPr algn="ctr"/>
            <a:r>
              <a:rPr lang="mk-MK" sz="2400" b="1" dirty="0" smtClean="0">
                <a:solidFill>
                  <a:schemeClr val="bg1"/>
                </a:solidFill>
                <a:latin typeface="Candara Light" panose="020E0502030303020204" pitchFamily="34" charset="0"/>
                <a:ea typeface="Dosis ExtraLight"/>
                <a:cs typeface="Dosis ExtraLight"/>
                <a:sym typeface="Dosis ExtraLight"/>
              </a:rPr>
              <a:t>(АКИС)</a:t>
            </a:r>
            <a:endParaRPr lang="mk-MK" sz="2400" b="1" dirty="0">
              <a:solidFill>
                <a:schemeClr val="bg1"/>
              </a:solidFill>
              <a:latin typeface="Candara Light" panose="020E0502030303020204" pitchFamily="34" charset="0"/>
              <a:ea typeface="Dosis ExtraLight"/>
              <a:cs typeface="Dosis ExtraLight"/>
              <a:sym typeface="Dosis ExtraLight"/>
            </a:endParaRPr>
          </a:p>
        </p:txBody>
      </p:sp>
    </p:spTree>
    <p:extLst>
      <p:ext uri="{BB962C8B-B14F-4D97-AF65-F5344CB8AC3E}">
        <p14:creationId xmlns:p14="http://schemas.microsoft.com/office/powerpoint/2010/main" val="15627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584" y="74137"/>
            <a:ext cx="9225788" cy="1325563"/>
          </a:xfrm>
        </p:spPr>
        <p:txBody>
          <a:bodyPr>
            <a:normAutofit/>
          </a:bodyPr>
          <a:lstStyle/>
          <a:p>
            <a:r>
              <a:rPr lang="mk-MK" sz="3200" b="1" dirty="0" smtClean="0">
                <a:solidFill>
                  <a:srgbClr val="92D050"/>
                </a:solidFill>
                <a:latin typeface="Dosis ExtraLight"/>
                <a:ea typeface="Dosis ExtraLight"/>
                <a:cs typeface="Dosis ExtraLight"/>
              </a:rPr>
              <a:t>Историски развој на АКИС-концептот</a:t>
            </a:r>
            <a:endParaRPr lang="en-GB" sz="3200" b="1" dirty="0">
              <a:solidFill>
                <a:srgbClr val="92D050"/>
              </a:solidFill>
              <a:latin typeface="Dosis ExtraLight"/>
              <a:ea typeface="Dosis ExtraLight"/>
              <a:cs typeface="Dosis ExtraLight"/>
            </a:endParaRPr>
          </a:p>
        </p:txBody>
      </p:sp>
      <p:sp>
        <p:nvSpPr>
          <p:cNvPr id="3" name="Content Placeholder 2"/>
          <p:cNvSpPr>
            <a:spLocks noGrp="1"/>
          </p:cNvSpPr>
          <p:nvPr>
            <p:ph idx="1"/>
          </p:nvPr>
        </p:nvSpPr>
        <p:spPr>
          <a:xfrm>
            <a:off x="1110168" y="1168545"/>
            <a:ext cx="10247376" cy="2783323"/>
          </a:xfrm>
        </p:spPr>
        <p:txBody>
          <a:bodyPr>
            <a:normAutofit/>
          </a:bodyPr>
          <a:lstStyle/>
          <a:p>
            <a:pPr marL="228600" lvl="1">
              <a:spcBef>
                <a:spcPts val="1000"/>
              </a:spcBef>
              <a:buFont typeface="Wingdings" panose="05000000000000000000" pitchFamily="2" charset="2"/>
              <a:buChar char="§"/>
            </a:pPr>
            <a:r>
              <a:rPr lang="en-GB" sz="1800" b="1" dirty="0" err="1" smtClean="0">
                <a:solidFill>
                  <a:srgbClr val="FFC000"/>
                </a:solidFill>
                <a:latin typeface="Pontano Sans"/>
                <a:ea typeface="Pontano Sans"/>
                <a:cs typeface="Pontano Sans"/>
              </a:rPr>
              <a:t>Концепт</a:t>
            </a:r>
            <a:r>
              <a:rPr lang="mk-MK" sz="1800" b="1" dirty="0" smtClean="0">
                <a:solidFill>
                  <a:srgbClr val="FFC000"/>
                </a:solidFill>
                <a:latin typeface="Pontano Sans"/>
                <a:ea typeface="Pontano Sans"/>
                <a:cs typeface="Pontano Sans"/>
              </a:rPr>
              <a:t>от з</a:t>
            </a:r>
            <a:r>
              <a:rPr lang="en-GB" sz="1800" b="1" dirty="0" smtClean="0">
                <a:solidFill>
                  <a:srgbClr val="FFC000"/>
                </a:solidFill>
                <a:latin typeface="Pontano Sans"/>
                <a:ea typeface="Pontano Sans"/>
                <a:cs typeface="Pontano Sans"/>
              </a:rPr>
              <a:t>а АКИС </a:t>
            </a:r>
            <a:r>
              <a:rPr lang="en-GB" sz="1800" dirty="0" err="1" smtClean="0">
                <a:solidFill>
                  <a:schemeClr val="bg1">
                    <a:lumMod val="50000"/>
                  </a:schemeClr>
                </a:solidFill>
                <a:latin typeface="Pontano Sans"/>
                <a:ea typeface="Pontano Sans"/>
                <a:cs typeface="Pontano Sans"/>
              </a:rPr>
              <a:t>се</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разви</a:t>
            </a:r>
            <a:r>
              <a:rPr lang="mk-MK" sz="1800" dirty="0" smtClean="0">
                <a:solidFill>
                  <a:schemeClr val="bg1">
                    <a:lumMod val="50000"/>
                  </a:schemeClr>
                </a:solidFill>
                <a:latin typeface="Pontano Sans"/>
                <a:ea typeface="Pontano Sans"/>
                <a:cs typeface="Pontano Sans"/>
              </a:rPr>
              <a:t>в</a:t>
            </a:r>
            <a:r>
              <a:rPr lang="en-GB" sz="1800" dirty="0" smtClean="0">
                <a:solidFill>
                  <a:schemeClr val="bg1">
                    <a:lumMod val="50000"/>
                  </a:schemeClr>
                </a:solidFill>
                <a:latin typeface="Pontano Sans"/>
                <a:ea typeface="Pontano Sans"/>
                <a:cs typeface="Pontano Sans"/>
              </a:rPr>
              <a:t>а </a:t>
            </a:r>
            <a:r>
              <a:rPr lang="en-GB" sz="1800" dirty="0" err="1" smtClean="0">
                <a:solidFill>
                  <a:schemeClr val="bg1">
                    <a:lumMod val="50000"/>
                  </a:schemeClr>
                </a:solidFill>
                <a:latin typeface="Pontano Sans"/>
                <a:ea typeface="Pontano Sans"/>
                <a:cs typeface="Pontano Sans"/>
              </a:rPr>
              <a:t>низ</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децении</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во</a:t>
            </a:r>
            <a:r>
              <a:rPr lang="en-GB" sz="1800" dirty="0" smtClean="0">
                <a:solidFill>
                  <a:schemeClr val="bg1">
                    <a:lumMod val="50000"/>
                  </a:schemeClr>
                </a:solidFill>
                <a:latin typeface="Pontano Sans"/>
                <a:ea typeface="Pontano Sans"/>
                <a:cs typeface="Pontano Sans"/>
              </a:rPr>
              <a:t> </a:t>
            </a:r>
            <a:r>
              <a:rPr lang="mk-MK" sz="1800" dirty="0" smtClean="0">
                <a:solidFill>
                  <a:schemeClr val="bg1">
                    <a:lumMod val="50000"/>
                  </a:schemeClr>
                </a:solidFill>
                <a:latin typeface="Pontano Sans"/>
                <a:ea typeface="Pontano Sans"/>
                <a:cs typeface="Pontano Sans"/>
              </a:rPr>
              <a:t>согласност</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со</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различни</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парадигми</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што</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се</a:t>
            </a:r>
            <a:r>
              <a:rPr lang="en-GB" sz="1800" dirty="0" smtClean="0">
                <a:solidFill>
                  <a:schemeClr val="bg1">
                    <a:lumMod val="50000"/>
                  </a:schemeClr>
                </a:solidFill>
                <a:latin typeface="Pontano Sans"/>
                <a:ea typeface="Pontano Sans"/>
                <a:cs typeface="Pontano Sans"/>
              </a:rPr>
              <a:t> </a:t>
            </a:r>
            <a:r>
              <a:rPr lang="mk-MK" sz="1800" dirty="0" smtClean="0">
                <a:solidFill>
                  <a:schemeClr val="bg1">
                    <a:lumMod val="50000"/>
                  </a:schemeClr>
                </a:solidFill>
                <a:latin typeface="Pontano Sans"/>
                <a:ea typeface="Pontano Sans"/>
                <a:cs typeface="Pontano Sans"/>
              </a:rPr>
              <a:t>јавувале с</a:t>
            </a:r>
            <a:r>
              <a:rPr lang="en-GB" sz="1800" dirty="0" smtClean="0">
                <a:solidFill>
                  <a:schemeClr val="bg1">
                    <a:lumMod val="50000"/>
                  </a:schemeClr>
                </a:solidFill>
                <a:latin typeface="Pontano Sans"/>
                <a:ea typeface="Pontano Sans"/>
                <a:cs typeface="Pontano Sans"/>
              </a:rPr>
              <a:t>о </a:t>
            </a:r>
            <a:r>
              <a:rPr lang="en-GB" sz="1800" dirty="0" err="1" smtClean="0">
                <a:solidFill>
                  <a:schemeClr val="bg1">
                    <a:lumMod val="50000"/>
                  </a:schemeClr>
                </a:solidFill>
                <a:latin typeface="Pontano Sans"/>
                <a:ea typeface="Pontano Sans"/>
                <a:cs typeface="Pontano Sans"/>
              </a:rPr>
              <a:t>текот</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на</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времето</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во</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однос</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на</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развојот</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на</a:t>
            </a:r>
            <a:r>
              <a:rPr lang="en-GB" sz="1800" dirty="0" smtClean="0">
                <a:solidFill>
                  <a:schemeClr val="bg1">
                    <a:lumMod val="50000"/>
                  </a:schemeClr>
                </a:solidFill>
                <a:latin typeface="Pontano Sans"/>
                <a:ea typeface="Pontano Sans"/>
                <a:cs typeface="Pontano Sans"/>
              </a:rPr>
              <a:t> </a:t>
            </a:r>
            <a:r>
              <a:rPr lang="en-GB" sz="1800" dirty="0" err="1" smtClean="0">
                <a:solidFill>
                  <a:schemeClr val="bg1">
                    <a:lumMod val="50000"/>
                  </a:schemeClr>
                </a:solidFill>
                <a:latin typeface="Pontano Sans"/>
                <a:ea typeface="Pontano Sans"/>
                <a:cs typeface="Pontano Sans"/>
              </a:rPr>
              <a:t>земјоделството</a:t>
            </a:r>
            <a:endParaRPr lang="en-GB" sz="1800" dirty="0" smtClean="0">
              <a:solidFill>
                <a:schemeClr val="bg1">
                  <a:lumMod val="50000"/>
                </a:schemeClr>
              </a:solidFill>
              <a:latin typeface="Pontano Sans"/>
              <a:ea typeface="Pontano Sans"/>
              <a:cs typeface="Pontano Sans"/>
            </a:endParaRPr>
          </a:p>
          <a:p>
            <a:pPr lvl="1">
              <a:buFont typeface="Wingdings" panose="05000000000000000000" pitchFamily="2" charset="2"/>
              <a:buChar char="§"/>
            </a:pPr>
            <a:r>
              <a:rPr lang="mk-MK" sz="1600" b="1" dirty="0" smtClean="0">
                <a:solidFill>
                  <a:schemeClr val="bg1">
                    <a:lumMod val="50000"/>
                  </a:schemeClr>
                </a:solidFill>
                <a:latin typeface="Pontano Sans"/>
                <a:ea typeface="Pontano Sans"/>
                <a:cs typeface="Pontano Sans"/>
              </a:rPr>
              <a:t>Продуктивизам</a:t>
            </a:r>
            <a:r>
              <a:rPr lang="mk-MK" sz="1600" b="1" dirty="0" smtClean="0">
                <a:solidFill>
                  <a:schemeClr val="bg1">
                    <a:lumMod val="50000"/>
                  </a:schemeClr>
                </a:solidFill>
                <a:latin typeface="Pontano Sans"/>
                <a:ea typeface="Pontano Sans"/>
                <a:cs typeface="Pontano Sans"/>
                <a:sym typeface="Pontano Sans"/>
              </a:rPr>
              <a:t>: </a:t>
            </a:r>
            <a:r>
              <a:rPr lang="mk-MK" sz="1600" b="1" dirty="0" smtClean="0">
                <a:solidFill>
                  <a:srgbClr val="92D050"/>
                </a:solidFill>
                <a:latin typeface="Pontano Sans"/>
                <a:ea typeface="Pontano Sans"/>
                <a:cs typeface="Pontano Sans"/>
                <a:sym typeface="Pontano Sans"/>
              </a:rPr>
              <a:t>теорија која смета дека основниот успех на деловните организации (или другите организации) се мери преку продуктивноста и растот</a:t>
            </a:r>
            <a:endParaRPr lang="mk-MK" sz="1600" b="1" dirty="0" smtClean="0">
              <a:solidFill>
                <a:srgbClr val="92D050"/>
              </a:solidFill>
              <a:latin typeface="Pontano Sans"/>
              <a:ea typeface="Pontano Sans"/>
              <a:cs typeface="Pontano Sans"/>
            </a:endParaRPr>
          </a:p>
          <a:p>
            <a:pPr lvl="1">
              <a:buFont typeface="Wingdings" panose="05000000000000000000" pitchFamily="2" charset="2"/>
              <a:buChar char="§"/>
            </a:pPr>
            <a:r>
              <a:rPr lang="mk-MK" sz="1600" b="1" dirty="0" smtClean="0">
                <a:solidFill>
                  <a:schemeClr val="bg1">
                    <a:lumMod val="50000"/>
                  </a:schemeClr>
                </a:solidFill>
                <a:latin typeface="Pontano Sans"/>
                <a:ea typeface="Pontano Sans"/>
                <a:cs typeface="Pontano Sans"/>
              </a:rPr>
              <a:t>Конструктивизам: </a:t>
            </a:r>
            <a:r>
              <a:rPr lang="en-GB" sz="1600" dirty="0"/>
              <a:t> </a:t>
            </a:r>
            <a:r>
              <a:rPr lang="mk-MK" sz="1600" b="1" dirty="0">
                <a:solidFill>
                  <a:srgbClr val="92D050"/>
                </a:solidFill>
                <a:latin typeface="Pontano Sans"/>
                <a:ea typeface="Pontano Sans"/>
                <a:cs typeface="Pontano Sans"/>
              </a:rPr>
              <a:t>теорија што кажува дека луѓето учат преку конструкција на знаењето, а не преку пасивно примање на информацијата – луѓето го осознаваат светот преку искуство и понатаму го рефлектираат тоа искуство во различни </a:t>
            </a:r>
            <a:r>
              <a:rPr lang="mk-MK" sz="1600" b="1" dirty="0" smtClean="0">
                <a:solidFill>
                  <a:srgbClr val="92D050"/>
                </a:solidFill>
                <a:latin typeface="Pontano Sans"/>
                <a:ea typeface="Pontano Sans"/>
                <a:cs typeface="Pontano Sans"/>
              </a:rPr>
              <a:t>ситуации</a:t>
            </a:r>
            <a:endParaRPr lang="en-US" sz="1600" b="1" dirty="0" smtClean="0">
              <a:solidFill>
                <a:srgbClr val="92D050"/>
              </a:solidFill>
              <a:latin typeface="Pontano Sans"/>
              <a:ea typeface="Pontano Sans"/>
              <a:cs typeface="Pontano Sans"/>
            </a:endParaRPr>
          </a:p>
          <a:p>
            <a:pPr lvl="1">
              <a:buFont typeface="Wingdings" panose="05000000000000000000" pitchFamily="2" charset="2"/>
              <a:buChar char="§"/>
            </a:pPr>
            <a:r>
              <a:rPr lang="mk-MK" sz="1600" b="1" dirty="0">
                <a:solidFill>
                  <a:schemeClr val="bg1">
                    <a:lumMod val="50000"/>
                  </a:schemeClr>
                </a:solidFill>
                <a:latin typeface="Pontano Sans"/>
                <a:ea typeface="Pontano Sans"/>
                <a:cs typeface="Pontano Sans"/>
              </a:rPr>
              <a:t>Трендови </a:t>
            </a:r>
            <a:r>
              <a:rPr lang="mk-MK" sz="1600" b="1" dirty="0" smtClean="0">
                <a:solidFill>
                  <a:schemeClr val="bg1">
                    <a:lumMod val="50000"/>
                  </a:schemeClr>
                </a:solidFill>
                <a:latin typeface="Pontano Sans"/>
                <a:ea typeface="Pontano Sans"/>
                <a:cs typeface="Pontano Sans"/>
              </a:rPr>
              <a:t>во развојот </a:t>
            </a:r>
            <a:r>
              <a:rPr lang="mk-MK" sz="1600" b="1" dirty="0">
                <a:solidFill>
                  <a:schemeClr val="bg1">
                    <a:lumMod val="50000"/>
                  </a:schemeClr>
                </a:solidFill>
                <a:latin typeface="Pontano Sans"/>
                <a:ea typeface="Pontano Sans"/>
                <a:cs typeface="Pontano Sans"/>
              </a:rPr>
              <a:t>на земјоделството: </a:t>
            </a:r>
            <a:r>
              <a:rPr lang="mk-MK" sz="1600" b="1" dirty="0" smtClean="0">
                <a:solidFill>
                  <a:srgbClr val="92D050"/>
                </a:solidFill>
                <a:latin typeface="Pontano Sans"/>
                <a:ea typeface="Pontano Sans"/>
                <a:cs typeface="Pontano Sans"/>
              </a:rPr>
              <a:t>системски развој, циркуларно и одржливо земјоделство</a:t>
            </a:r>
          </a:p>
          <a:p>
            <a:pPr>
              <a:buFont typeface="Wingdings" panose="05000000000000000000" pitchFamily="2" charset="2"/>
              <a:buChar char="§"/>
            </a:pPr>
            <a:endParaRPr lang="mk-MK" sz="600" dirty="0" smtClean="0">
              <a:solidFill>
                <a:schemeClr val="bg1">
                  <a:lumMod val="50000"/>
                </a:schemeClr>
              </a:solidFill>
              <a:latin typeface="Pontano Sans"/>
              <a:ea typeface="Pontano Sans"/>
              <a:cs typeface="Pontano Sans"/>
              <a:sym typeface="Pontano Sans"/>
            </a:endParaRPr>
          </a:p>
        </p:txBody>
      </p:sp>
      <p:grpSp>
        <p:nvGrpSpPr>
          <p:cNvPr id="4" name="Group 4"/>
          <p:cNvGrpSpPr>
            <a:grpSpLocks noChangeAspect="1"/>
          </p:cNvGrpSpPr>
          <p:nvPr/>
        </p:nvGrpSpPr>
        <p:grpSpPr bwMode="auto">
          <a:xfrm>
            <a:off x="4102901" y="4430588"/>
            <a:ext cx="6858340" cy="304174"/>
            <a:chOff x="567" y="1554"/>
            <a:chExt cx="4627" cy="139"/>
          </a:xfrm>
          <a:gradFill flip="none" rotWithShape="1">
            <a:gsLst>
              <a:gs pos="1000">
                <a:srgbClr val="E87722"/>
              </a:gs>
              <a:gs pos="100000">
                <a:srgbClr val="FFC000"/>
              </a:gs>
            </a:gsLst>
            <a:lin ang="10800000" scaled="1"/>
            <a:tileRect/>
          </a:gradFill>
          <a:effectLst>
            <a:reflection blurRad="6350" stA="52000" endA="300" endPos="35000" dir="5400000" sy="-100000" algn="bl" rotWithShape="0"/>
          </a:effectLst>
        </p:grpSpPr>
        <p:sp>
          <p:nvSpPr>
            <p:cNvPr id="5" name="Rectangle 9"/>
            <p:cNvSpPr>
              <a:spLocks noChangeArrowheads="1"/>
            </p:cNvSpPr>
            <p:nvPr/>
          </p:nvSpPr>
          <p:spPr bwMode="auto">
            <a:xfrm>
              <a:off x="567" y="1554"/>
              <a:ext cx="1088" cy="139"/>
            </a:xfrm>
            <a:prstGeom prst="rect">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6" name="Rectangle 10"/>
            <p:cNvSpPr>
              <a:spLocks noChangeArrowheads="1"/>
            </p:cNvSpPr>
            <p:nvPr/>
          </p:nvSpPr>
          <p:spPr bwMode="auto">
            <a:xfrm>
              <a:off x="1646" y="1554"/>
              <a:ext cx="1234" cy="139"/>
            </a:xfrm>
            <a:prstGeom prst="rect">
              <a:avLst/>
            </a:prstGeom>
            <a:grpFill/>
            <a:ln w="9525" cap="flat">
              <a:solidFill>
                <a:schemeClr val="bg1"/>
              </a:solidFill>
              <a:prstDash val="solid"/>
              <a:miter lim="800000"/>
              <a:headEnd/>
              <a:tailEnd/>
            </a:ln>
          </p:spPr>
          <p:txBody>
            <a:bodyPr/>
            <a:lstStyle/>
            <a:p>
              <a:pPr fontAlgn="auto">
                <a:spcBef>
                  <a:spcPts val="0"/>
                </a:spcBef>
                <a:spcAft>
                  <a:spcPts val="0"/>
                </a:spcAft>
                <a:defRPr/>
              </a:pPr>
              <a:endParaRPr lang="en-US" sz="1600">
                <a:latin typeface="+mn-lt"/>
                <a:cs typeface="+mn-cs"/>
              </a:endParaRPr>
            </a:p>
          </p:txBody>
        </p:sp>
        <p:sp>
          <p:nvSpPr>
            <p:cNvPr id="7" name="Rectangle 11"/>
            <p:cNvSpPr>
              <a:spLocks noChangeArrowheads="1"/>
            </p:cNvSpPr>
            <p:nvPr/>
          </p:nvSpPr>
          <p:spPr bwMode="auto">
            <a:xfrm>
              <a:off x="2880" y="1554"/>
              <a:ext cx="1234" cy="139"/>
            </a:xfrm>
            <a:prstGeom prst="rect">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8" name="Rectangle 12"/>
            <p:cNvSpPr>
              <a:spLocks noChangeArrowheads="1"/>
            </p:cNvSpPr>
            <p:nvPr/>
          </p:nvSpPr>
          <p:spPr bwMode="auto">
            <a:xfrm>
              <a:off x="4114" y="1554"/>
              <a:ext cx="1080" cy="139"/>
            </a:xfrm>
            <a:prstGeom prst="rect">
              <a:avLst/>
            </a:prstGeom>
            <a:grpFill/>
            <a:ln w="9525" cap="flat">
              <a:solidFill>
                <a:schemeClr val="bg1"/>
              </a:solidFill>
              <a:prstDash val="solid"/>
              <a:miter lim="800000"/>
              <a:headEnd/>
              <a:tailEnd/>
            </a:ln>
          </p:spPr>
          <p:txBody>
            <a:bodyPr/>
            <a:lstStyle/>
            <a:p>
              <a:pPr fontAlgn="auto">
                <a:spcBef>
                  <a:spcPts val="0"/>
                </a:spcBef>
                <a:spcAft>
                  <a:spcPts val="0"/>
                </a:spcAft>
                <a:defRPr/>
              </a:pPr>
              <a:endParaRPr lang="en-US" sz="1600">
                <a:latin typeface="+mn-lt"/>
                <a:cs typeface="+mn-cs"/>
              </a:endParaRPr>
            </a:p>
          </p:txBody>
        </p:sp>
        <p:sp>
          <p:nvSpPr>
            <p:cNvPr id="9" name="Line 17"/>
            <p:cNvSpPr>
              <a:spLocks noChangeShapeType="1"/>
            </p:cNvSpPr>
            <p:nvPr/>
          </p:nvSpPr>
          <p:spPr bwMode="auto">
            <a:xfrm>
              <a:off x="613"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0" name="Line 18"/>
            <p:cNvSpPr>
              <a:spLocks noChangeShapeType="1"/>
            </p:cNvSpPr>
            <p:nvPr/>
          </p:nvSpPr>
          <p:spPr bwMode="auto">
            <a:xfrm>
              <a:off x="613"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1" name="Line 19"/>
            <p:cNvSpPr>
              <a:spLocks noChangeShapeType="1"/>
            </p:cNvSpPr>
            <p:nvPr/>
          </p:nvSpPr>
          <p:spPr bwMode="auto">
            <a:xfrm>
              <a:off x="1066"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2" name="Line 20"/>
            <p:cNvSpPr>
              <a:spLocks noChangeShapeType="1"/>
            </p:cNvSpPr>
            <p:nvPr/>
          </p:nvSpPr>
          <p:spPr bwMode="auto">
            <a:xfrm>
              <a:off x="1066"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3" name="Line 21"/>
            <p:cNvSpPr>
              <a:spLocks noChangeShapeType="1"/>
            </p:cNvSpPr>
            <p:nvPr/>
          </p:nvSpPr>
          <p:spPr bwMode="auto">
            <a:xfrm>
              <a:off x="1520"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4" name="Line 22"/>
            <p:cNvSpPr>
              <a:spLocks noChangeShapeType="1"/>
            </p:cNvSpPr>
            <p:nvPr/>
          </p:nvSpPr>
          <p:spPr bwMode="auto">
            <a:xfrm>
              <a:off x="1520"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5" name="Line 23"/>
            <p:cNvSpPr>
              <a:spLocks noChangeShapeType="1"/>
            </p:cNvSpPr>
            <p:nvPr/>
          </p:nvSpPr>
          <p:spPr bwMode="auto">
            <a:xfrm>
              <a:off x="1973"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6" name="Line 24"/>
            <p:cNvSpPr>
              <a:spLocks noChangeShapeType="1"/>
            </p:cNvSpPr>
            <p:nvPr/>
          </p:nvSpPr>
          <p:spPr bwMode="auto">
            <a:xfrm>
              <a:off x="1973"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7" name="Line 25"/>
            <p:cNvSpPr>
              <a:spLocks noChangeShapeType="1"/>
            </p:cNvSpPr>
            <p:nvPr/>
          </p:nvSpPr>
          <p:spPr bwMode="auto">
            <a:xfrm>
              <a:off x="2426"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8" name="Line 26"/>
            <p:cNvSpPr>
              <a:spLocks noChangeShapeType="1"/>
            </p:cNvSpPr>
            <p:nvPr/>
          </p:nvSpPr>
          <p:spPr bwMode="auto">
            <a:xfrm>
              <a:off x="2426"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19" name="Line 27"/>
            <p:cNvSpPr>
              <a:spLocks noChangeShapeType="1"/>
            </p:cNvSpPr>
            <p:nvPr/>
          </p:nvSpPr>
          <p:spPr bwMode="auto">
            <a:xfrm>
              <a:off x="2880"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0" name="Line 28"/>
            <p:cNvSpPr>
              <a:spLocks noChangeShapeType="1"/>
            </p:cNvSpPr>
            <p:nvPr/>
          </p:nvSpPr>
          <p:spPr bwMode="auto">
            <a:xfrm>
              <a:off x="2880"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1" name="Line 29"/>
            <p:cNvSpPr>
              <a:spLocks noChangeShapeType="1"/>
            </p:cNvSpPr>
            <p:nvPr/>
          </p:nvSpPr>
          <p:spPr bwMode="auto">
            <a:xfrm>
              <a:off x="3334"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2" name="Line 30"/>
            <p:cNvSpPr>
              <a:spLocks noChangeShapeType="1"/>
            </p:cNvSpPr>
            <p:nvPr/>
          </p:nvSpPr>
          <p:spPr bwMode="auto">
            <a:xfrm>
              <a:off x="3334"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3" name="Line 31"/>
            <p:cNvSpPr>
              <a:spLocks noChangeShapeType="1"/>
            </p:cNvSpPr>
            <p:nvPr/>
          </p:nvSpPr>
          <p:spPr bwMode="auto">
            <a:xfrm>
              <a:off x="3787"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4" name="Line 32"/>
            <p:cNvSpPr>
              <a:spLocks noChangeShapeType="1"/>
            </p:cNvSpPr>
            <p:nvPr/>
          </p:nvSpPr>
          <p:spPr bwMode="auto">
            <a:xfrm>
              <a:off x="3787"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5" name="Line 33"/>
            <p:cNvSpPr>
              <a:spLocks noChangeShapeType="1"/>
            </p:cNvSpPr>
            <p:nvPr/>
          </p:nvSpPr>
          <p:spPr bwMode="auto">
            <a:xfrm>
              <a:off x="4240"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6" name="Line 34"/>
            <p:cNvSpPr>
              <a:spLocks noChangeShapeType="1"/>
            </p:cNvSpPr>
            <p:nvPr/>
          </p:nvSpPr>
          <p:spPr bwMode="auto">
            <a:xfrm>
              <a:off x="4240"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7" name="Line 35"/>
            <p:cNvSpPr>
              <a:spLocks noChangeShapeType="1"/>
            </p:cNvSpPr>
            <p:nvPr/>
          </p:nvSpPr>
          <p:spPr bwMode="auto">
            <a:xfrm>
              <a:off x="4694"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8" name="Line 36"/>
            <p:cNvSpPr>
              <a:spLocks noChangeShapeType="1"/>
            </p:cNvSpPr>
            <p:nvPr/>
          </p:nvSpPr>
          <p:spPr bwMode="auto">
            <a:xfrm>
              <a:off x="4694"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29" name="Line 37"/>
            <p:cNvSpPr>
              <a:spLocks noChangeShapeType="1"/>
            </p:cNvSpPr>
            <p:nvPr/>
          </p:nvSpPr>
          <p:spPr bwMode="auto">
            <a:xfrm>
              <a:off x="5147" y="1686"/>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sp>
          <p:nvSpPr>
            <p:cNvPr id="30" name="Line 38"/>
            <p:cNvSpPr>
              <a:spLocks noChangeShapeType="1"/>
            </p:cNvSpPr>
            <p:nvPr/>
          </p:nvSpPr>
          <p:spPr bwMode="auto">
            <a:xfrm>
              <a:off x="5147" y="1554"/>
              <a:ext cx="0" cy="0"/>
            </a:xfrm>
            <a:prstGeom prst="line">
              <a:avLst/>
            </a:prstGeom>
            <a:grpFill/>
            <a:ln w="9525" cap="flat">
              <a:solidFill>
                <a:schemeClr val="bg1"/>
              </a:solidFill>
              <a:prstDash val="solid"/>
              <a:miter lim="800000"/>
              <a:headEnd/>
              <a:tailEnd/>
            </a:ln>
            <a:extLst/>
          </p:spPr>
          <p:txBody>
            <a:bodyPr/>
            <a:lstStyle/>
            <a:p>
              <a:pPr fontAlgn="auto">
                <a:spcBef>
                  <a:spcPts val="0"/>
                </a:spcBef>
                <a:spcAft>
                  <a:spcPts val="0"/>
                </a:spcAft>
                <a:defRPr/>
              </a:pPr>
              <a:endParaRPr lang="en-US" sz="1600">
                <a:latin typeface="+mn-lt"/>
                <a:cs typeface="+mn-cs"/>
              </a:endParaRPr>
            </a:p>
          </p:txBody>
        </p:sp>
      </p:grpSp>
      <p:cxnSp>
        <p:nvCxnSpPr>
          <p:cNvPr id="34" name="Straight Connector 33"/>
          <p:cNvCxnSpPr/>
          <p:nvPr/>
        </p:nvCxnSpPr>
        <p:spPr>
          <a:xfrm>
            <a:off x="10046841" y="3943368"/>
            <a:ext cx="0" cy="404813"/>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916612" y="2722140"/>
            <a:ext cx="2133600" cy="1384995"/>
          </a:xfrm>
          <a:prstGeom prst="rect">
            <a:avLst/>
          </a:prstGeom>
        </p:spPr>
        <p:txBody>
          <a:bodyPr>
            <a:spAutoFit/>
          </a:bodyPr>
          <a:lstStyle/>
          <a:p>
            <a:pPr algn="ctr" fontAlgn="auto">
              <a:spcBef>
                <a:spcPts val="0"/>
              </a:spcBef>
              <a:spcAft>
                <a:spcPts val="0"/>
              </a:spcAft>
              <a:defRPr/>
            </a:pPr>
            <a:r>
              <a:rPr lang="mk-MK" sz="1400" b="1" dirty="0" smtClean="0">
                <a:solidFill>
                  <a:schemeClr val="tx1">
                    <a:lumMod val="65000"/>
                    <a:lumOff val="35000"/>
                  </a:schemeClr>
                </a:solidFill>
                <a:latin typeface="+mn-lt"/>
                <a:cs typeface="+mn-cs"/>
              </a:rPr>
              <a:t>Воспоставен концептот на АКИС </a:t>
            </a:r>
          </a:p>
          <a:p>
            <a:pPr algn="ctr" fontAlgn="auto">
              <a:spcBef>
                <a:spcPts val="0"/>
              </a:spcBef>
              <a:spcAft>
                <a:spcPts val="0"/>
              </a:spcAft>
              <a:defRPr/>
            </a:pPr>
            <a:r>
              <a:rPr lang="mk-MK" sz="1400" b="1" dirty="0" smtClean="0">
                <a:solidFill>
                  <a:srgbClr val="FFC000"/>
                </a:solidFill>
                <a:latin typeface="+mn-lt"/>
                <a:cs typeface="+mn-cs"/>
              </a:rPr>
              <a:t>Систем на знаење и </a:t>
            </a:r>
            <a:r>
              <a:rPr lang="mk-MK" sz="1400" b="1" dirty="0" smtClean="0">
                <a:solidFill>
                  <a:srgbClr val="FFC000"/>
                </a:solidFill>
                <a:effectLst>
                  <a:outerShdw blurRad="38100" dist="38100" dir="2700000" algn="tl">
                    <a:srgbClr val="000000">
                      <a:alpha val="43137"/>
                    </a:srgbClr>
                  </a:outerShdw>
                </a:effectLst>
                <a:latin typeface="+mn-lt"/>
                <a:cs typeface="+mn-cs"/>
              </a:rPr>
              <a:t>информации</a:t>
            </a:r>
            <a:r>
              <a:rPr lang="mk-MK" sz="1400" b="1" dirty="0" smtClean="0">
                <a:solidFill>
                  <a:srgbClr val="FFC000"/>
                </a:solidFill>
                <a:latin typeface="+mn-lt"/>
                <a:cs typeface="+mn-cs"/>
              </a:rPr>
              <a:t> во земјоделството</a:t>
            </a:r>
          </a:p>
          <a:p>
            <a:pPr algn="ctr" fontAlgn="auto">
              <a:spcBef>
                <a:spcPts val="0"/>
              </a:spcBef>
              <a:spcAft>
                <a:spcPts val="0"/>
              </a:spcAft>
              <a:defRPr/>
            </a:pPr>
            <a:r>
              <a:rPr lang="mk-MK" sz="1400" b="1" dirty="0" smtClean="0">
                <a:solidFill>
                  <a:srgbClr val="92D050"/>
                </a:solidFill>
              </a:rPr>
              <a:t>(</a:t>
            </a:r>
            <a:r>
              <a:rPr lang="en-US" sz="1400" b="1" dirty="0" smtClean="0">
                <a:solidFill>
                  <a:srgbClr val="92D050"/>
                </a:solidFill>
              </a:rPr>
              <a:t>EU SCAR)</a:t>
            </a:r>
            <a:endParaRPr lang="en-US" sz="1400" dirty="0">
              <a:solidFill>
                <a:srgbClr val="92D050"/>
              </a:solidFill>
            </a:endParaRPr>
          </a:p>
        </p:txBody>
      </p:sp>
      <p:sp>
        <p:nvSpPr>
          <p:cNvPr id="36" name="Rectangle 35"/>
          <p:cNvSpPr/>
          <p:nvPr/>
        </p:nvSpPr>
        <p:spPr>
          <a:xfrm>
            <a:off x="7199736" y="5324205"/>
            <a:ext cx="2508250" cy="1169551"/>
          </a:xfrm>
          <a:prstGeom prst="rect">
            <a:avLst/>
          </a:prstGeom>
        </p:spPr>
        <p:txBody>
          <a:bodyPr>
            <a:spAutoFit/>
          </a:bodyPr>
          <a:lstStyle/>
          <a:p>
            <a:pPr algn="ctr" fontAlgn="auto">
              <a:spcBef>
                <a:spcPts val="0"/>
              </a:spcBef>
              <a:spcAft>
                <a:spcPts val="0"/>
              </a:spcAft>
              <a:defRPr/>
            </a:pPr>
            <a:r>
              <a:rPr lang="mk-MK" sz="1400" b="1" dirty="0" smtClean="0">
                <a:solidFill>
                  <a:schemeClr val="tx1">
                    <a:lumMod val="65000"/>
                    <a:lumOff val="35000"/>
                  </a:schemeClr>
                </a:solidFill>
              </a:rPr>
              <a:t>АКИС воспоставен од политика во пракса</a:t>
            </a:r>
          </a:p>
          <a:p>
            <a:pPr algn="ctr">
              <a:defRPr/>
            </a:pPr>
            <a:r>
              <a:rPr lang="mk-MK" sz="1400" b="1" dirty="0">
                <a:solidFill>
                  <a:srgbClr val="FFC000"/>
                </a:solidFill>
              </a:rPr>
              <a:t>Систем на знаење и </a:t>
            </a:r>
            <a:r>
              <a:rPr lang="mk-MK" sz="1400" b="1" dirty="0">
                <a:solidFill>
                  <a:srgbClr val="FFC000"/>
                </a:solidFill>
                <a:effectLst>
                  <a:outerShdw blurRad="38100" dist="38100" dir="2700000" algn="tl">
                    <a:srgbClr val="000000">
                      <a:alpha val="43137"/>
                    </a:srgbClr>
                  </a:outerShdw>
                </a:effectLst>
              </a:rPr>
              <a:t>иновации</a:t>
            </a:r>
            <a:r>
              <a:rPr lang="mk-MK" sz="1400" b="1" dirty="0">
                <a:solidFill>
                  <a:srgbClr val="FFC000"/>
                </a:solidFill>
              </a:rPr>
              <a:t> во земјоделството</a:t>
            </a:r>
            <a:endParaRPr lang="en-US" sz="1400" b="1" dirty="0">
              <a:solidFill>
                <a:srgbClr val="FFC000"/>
              </a:solidFill>
            </a:endParaRPr>
          </a:p>
          <a:p>
            <a:pPr algn="ctr">
              <a:defRPr/>
            </a:pPr>
            <a:r>
              <a:rPr lang="mk-MK" sz="1400" b="1" dirty="0">
                <a:solidFill>
                  <a:srgbClr val="92D050"/>
                </a:solidFill>
              </a:rPr>
              <a:t>(</a:t>
            </a:r>
            <a:r>
              <a:rPr lang="en-US" sz="1400" b="1" dirty="0">
                <a:solidFill>
                  <a:srgbClr val="92D050"/>
                </a:solidFill>
              </a:rPr>
              <a:t>EU SCAR</a:t>
            </a:r>
            <a:r>
              <a:rPr lang="en-US" sz="1400" b="1" dirty="0" smtClean="0">
                <a:solidFill>
                  <a:srgbClr val="92D050"/>
                </a:solidFill>
              </a:rPr>
              <a:t>)</a:t>
            </a:r>
            <a:endParaRPr lang="en-US" sz="1400" b="1" dirty="0">
              <a:solidFill>
                <a:srgbClr val="FFC000"/>
              </a:solidFill>
            </a:endParaRPr>
          </a:p>
        </p:txBody>
      </p:sp>
      <p:sp>
        <p:nvSpPr>
          <p:cNvPr id="38" name="Rectangle 37"/>
          <p:cNvSpPr/>
          <p:nvPr/>
        </p:nvSpPr>
        <p:spPr>
          <a:xfrm>
            <a:off x="9017572" y="2794966"/>
            <a:ext cx="2413894" cy="1169551"/>
          </a:xfrm>
          <a:prstGeom prst="rect">
            <a:avLst/>
          </a:prstGeom>
        </p:spPr>
        <p:txBody>
          <a:bodyPr wrap="square">
            <a:spAutoFit/>
          </a:bodyPr>
          <a:lstStyle/>
          <a:p>
            <a:pPr algn="ctr" fontAlgn="auto">
              <a:spcBef>
                <a:spcPts val="0"/>
              </a:spcBef>
              <a:spcAft>
                <a:spcPts val="0"/>
              </a:spcAft>
              <a:defRPr/>
            </a:pPr>
            <a:r>
              <a:rPr lang="mk-MK" sz="1400" b="1" dirty="0" smtClean="0">
                <a:solidFill>
                  <a:schemeClr val="tx1">
                    <a:lumMod val="65000"/>
                    <a:lumOff val="35000"/>
                  </a:schemeClr>
                </a:solidFill>
              </a:rPr>
              <a:t>Нов програмски период на ЗЗП (</a:t>
            </a:r>
            <a:r>
              <a:rPr lang="en-US" sz="1400" b="1" dirty="0" smtClean="0">
                <a:solidFill>
                  <a:schemeClr val="tx1">
                    <a:lumMod val="65000"/>
                    <a:lumOff val="35000"/>
                  </a:schemeClr>
                </a:solidFill>
              </a:rPr>
              <a:t>CAP): 2021-2027</a:t>
            </a:r>
            <a:endParaRPr lang="mk-MK" sz="1400" b="1" dirty="0">
              <a:solidFill>
                <a:schemeClr val="tx1">
                  <a:lumMod val="65000"/>
                  <a:lumOff val="35000"/>
                </a:schemeClr>
              </a:solidFill>
            </a:endParaRPr>
          </a:p>
          <a:p>
            <a:pPr algn="ctr">
              <a:defRPr/>
            </a:pPr>
            <a:r>
              <a:rPr lang="mk-MK" sz="1400" b="1" dirty="0" smtClean="0">
                <a:solidFill>
                  <a:srgbClr val="FFC000"/>
                </a:solidFill>
              </a:rPr>
              <a:t>АКИС</a:t>
            </a:r>
            <a:r>
              <a:rPr lang="en-US" sz="1400" b="1" dirty="0" smtClean="0">
                <a:solidFill>
                  <a:srgbClr val="FFC000"/>
                </a:solidFill>
              </a:rPr>
              <a:t> </a:t>
            </a:r>
            <a:r>
              <a:rPr lang="mk-MK" sz="1400" b="1" dirty="0" smtClean="0">
                <a:solidFill>
                  <a:srgbClr val="FFC000"/>
                </a:solidFill>
              </a:rPr>
              <a:t>е вркстена цел на ЗЗП = се провлекува низ сите сегменти на политиката</a:t>
            </a:r>
            <a:endParaRPr lang="en-US" sz="1400" b="1" dirty="0">
              <a:solidFill>
                <a:srgbClr val="FFC000"/>
              </a:solidFill>
            </a:endParaRPr>
          </a:p>
        </p:txBody>
      </p:sp>
      <p:sp>
        <p:nvSpPr>
          <p:cNvPr id="39" name="TextBox 38"/>
          <p:cNvSpPr txBox="1"/>
          <p:nvPr/>
        </p:nvSpPr>
        <p:spPr>
          <a:xfrm>
            <a:off x="4636641" y="4425717"/>
            <a:ext cx="765707"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2008</a:t>
            </a:r>
            <a:endParaRPr lang="en-GB" b="1" dirty="0">
              <a:solidFill>
                <a:schemeClr val="bg1"/>
              </a:solidFill>
              <a:effectLst>
                <a:outerShdw blurRad="38100" dist="38100" dir="2700000" algn="tl">
                  <a:srgbClr val="000000">
                    <a:alpha val="43137"/>
                  </a:srgbClr>
                </a:outerShdw>
              </a:effectLst>
            </a:endParaRPr>
          </a:p>
        </p:txBody>
      </p:sp>
      <p:cxnSp>
        <p:nvCxnSpPr>
          <p:cNvPr id="42" name="Straight Connector 41"/>
          <p:cNvCxnSpPr/>
          <p:nvPr/>
        </p:nvCxnSpPr>
        <p:spPr>
          <a:xfrm>
            <a:off x="1126827" y="4734762"/>
            <a:ext cx="2976074" cy="0"/>
          </a:xfrm>
          <a:prstGeom prst="line">
            <a:avLst/>
          </a:pr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301777" y="4398009"/>
            <a:ext cx="765707"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2012</a:t>
            </a:r>
            <a:endParaRPr lang="en-GB" b="1" dirty="0">
              <a:solidFill>
                <a:schemeClr val="bg1"/>
              </a:solidFill>
              <a:effectLst>
                <a:outerShdw blurRad="38100" dist="38100" dir="2700000" algn="tl">
                  <a:srgbClr val="000000">
                    <a:alpha val="43137"/>
                  </a:srgbClr>
                </a:outerShdw>
              </a:effectLst>
            </a:endParaRPr>
          </a:p>
        </p:txBody>
      </p:sp>
      <p:sp>
        <p:nvSpPr>
          <p:cNvPr id="45" name="TextBox 44"/>
          <p:cNvSpPr txBox="1"/>
          <p:nvPr/>
        </p:nvSpPr>
        <p:spPr>
          <a:xfrm>
            <a:off x="9749354" y="4399429"/>
            <a:ext cx="765707"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2021</a:t>
            </a:r>
            <a:endParaRPr lang="en-GB" b="1" dirty="0">
              <a:solidFill>
                <a:schemeClr val="bg1"/>
              </a:solidFill>
              <a:effectLst>
                <a:outerShdw blurRad="38100" dist="38100" dir="2700000" algn="tl">
                  <a:srgbClr val="000000">
                    <a:alpha val="43137"/>
                  </a:srgbClr>
                </a:outerShdw>
              </a:effectLst>
            </a:endParaRPr>
          </a:p>
        </p:txBody>
      </p:sp>
      <p:sp>
        <p:nvSpPr>
          <p:cNvPr id="46" name="TextBox 45"/>
          <p:cNvSpPr txBox="1"/>
          <p:nvPr/>
        </p:nvSpPr>
        <p:spPr>
          <a:xfrm>
            <a:off x="777858" y="4311674"/>
            <a:ext cx="765707" cy="369332"/>
          </a:xfrm>
          <a:prstGeom prst="rect">
            <a:avLst/>
          </a:prstGeom>
          <a:noFill/>
        </p:spPr>
        <p:txBody>
          <a:bodyPr wrap="square" rtlCol="0">
            <a:spAutoFit/>
          </a:bodyPr>
          <a:lstStyle/>
          <a:p>
            <a:r>
              <a:rPr lang="en-US" b="1" dirty="0" smtClean="0">
                <a:solidFill>
                  <a:srgbClr val="FFC000"/>
                </a:solidFill>
                <a:effectLst>
                  <a:outerShdw blurRad="38100" dist="38100" dir="2700000" algn="tl">
                    <a:srgbClr val="000000">
                      <a:alpha val="43137"/>
                    </a:srgbClr>
                  </a:outerShdw>
                </a:effectLst>
              </a:rPr>
              <a:t>1980</a:t>
            </a:r>
            <a:endParaRPr lang="en-GB" b="1" dirty="0">
              <a:solidFill>
                <a:srgbClr val="FFC000"/>
              </a:solidFill>
              <a:effectLst>
                <a:outerShdw blurRad="38100" dist="38100" dir="2700000" algn="tl">
                  <a:srgbClr val="000000">
                    <a:alpha val="43137"/>
                  </a:srgbClr>
                </a:outerShdw>
              </a:effectLst>
            </a:endParaRPr>
          </a:p>
        </p:txBody>
      </p:sp>
      <p:cxnSp>
        <p:nvCxnSpPr>
          <p:cNvPr id="47" name="Straight Connector 46"/>
          <p:cNvCxnSpPr/>
          <p:nvPr/>
        </p:nvCxnSpPr>
        <p:spPr>
          <a:xfrm>
            <a:off x="1138027" y="4827463"/>
            <a:ext cx="4618" cy="265838"/>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73012" y="5093301"/>
            <a:ext cx="2133600" cy="954107"/>
          </a:xfrm>
          <a:prstGeom prst="rect">
            <a:avLst/>
          </a:prstGeom>
        </p:spPr>
        <p:txBody>
          <a:bodyPr>
            <a:spAutoFit/>
          </a:bodyPr>
          <a:lstStyle/>
          <a:p>
            <a:pPr algn="ctr" fontAlgn="auto">
              <a:spcBef>
                <a:spcPts val="0"/>
              </a:spcBef>
              <a:spcAft>
                <a:spcPts val="0"/>
              </a:spcAft>
              <a:defRPr/>
            </a:pPr>
            <a:r>
              <a:rPr lang="mk-MK" sz="1400" b="1" dirty="0" smtClean="0">
                <a:solidFill>
                  <a:schemeClr val="tx1">
                    <a:lumMod val="65000"/>
                    <a:lumOff val="35000"/>
                  </a:schemeClr>
                </a:solidFill>
              </a:rPr>
              <a:t>Теориска рамка</a:t>
            </a:r>
            <a:r>
              <a:rPr lang="en-US" sz="1400" b="1" dirty="0" smtClean="0">
                <a:solidFill>
                  <a:schemeClr val="tx1">
                    <a:lumMod val="65000"/>
                    <a:lumOff val="35000"/>
                  </a:schemeClr>
                </a:solidFill>
              </a:rPr>
              <a:t>:</a:t>
            </a:r>
            <a:r>
              <a:rPr lang="mk-MK" sz="1400" b="1" dirty="0" smtClean="0">
                <a:solidFill>
                  <a:schemeClr val="tx1">
                    <a:lumMod val="65000"/>
                    <a:lumOff val="35000"/>
                  </a:schemeClr>
                </a:solidFill>
              </a:rPr>
              <a:t> </a:t>
            </a:r>
            <a:r>
              <a:rPr lang="mk-MK" sz="1400" b="1" dirty="0" smtClean="0">
                <a:solidFill>
                  <a:schemeClr val="tx1">
                    <a:lumMod val="65000"/>
                    <a:lumOff val="35000"/>
                  </a:schemeClr>
                </a:solidFill>
                <a:latin typeface="+mn-lt"/>
                <a:cs typeface="+mn-cs"/>
              </a:rPr>
              <a:t>АКС </a:t>
            </a:r>
          </a:p>
          <a:p>
            <a:pPr algn="ctr" fontAlgn="auto">
              <a:spcBef>
                <a:spcPts val="0"/>
              </a:spcBef>
              <a:spcAft>
                <a:spcPts val="0"/>
              </a:spcAft>
              <a:defRPr/>
            </a:pPr>
            <a:r>
              <a:rPr lang="mk-MK" sz="1400" b="1" dirty="0" smtClean="0">
                <a:solidFill>
                  <a:srgbClr val="FFC000"/>
                </a:solidFill>
                <a:latin typeface="+mn-lt"/>
                <a:cs typeface="+mn-cs"/>
              </a:rPr>
              <a:t>Систем на знаење во земјоделството</a:t>
            </a:r>
          </a:p>
          <a:p>
            <a:pPr algn="ctr" fontAlgn="auto">
              <a:spcBef>
                <a:spcPts val="0"/>
              </a:spcBef>
              <a:spcAft>
                <a:spcPts val="0"/>
              </a:spcAft>
              <a:defRPr/>
            </a:pPr>
            <a:r>
              <a:rPr lang="mk-MK" sz="1400" b="1" dirty="0" smtClean="0">
                <a:solidFill>
                  <a:srgbClr val="92D050"/>
                </a:solidFill>
              </a:rPr>
              <a:t>(</a:t>
            </a:r>
            <a:r>
              <a:rPr lang="en-US" sz="1400" b="1" dirty="0" smtClean="0">
                <a:solidFill>
                  <a:srgbClr val="92D050"/>
                </a:solidFill>
              </a:rPr>
              <a:t>U.J. Nagel)</a:t>
            </a:r>
            <a:endParaRPr lang="en-US" sz="1400" dirty="0">
              <a:solidFill>
                <a:srgbClr val="92D050"/>
              </a:solidFill>
            </a:endParaRPr>
          </a:p>
        </p:txBody>
      </p:sp>
      <p:sp>
        <p:nvSpPr>
          <p:cNvPr id="49" name="TextBox 48"/>
          <p:cNvSpPr txBox="1"/>
          <p:nvPr/>
        </p:nvSpPr>
        <p:spPr>
          <a:xfrm>
            <a:off x="2026379" y="4311674"/>
            <a:ext cx="765707" cy="369332"/>
          </a:xfrm>
          <a:prstGeom prst="rect">
            <a:avLst/>
          </a:prstGeom>
          <a:noFill/>
        </p:spPr>
        <p:txBody>
          <a:bodyPr wrap="square" rtlCol="0">
            <a:spAutoFit/>
          </a:bodyPr>
          <a:lstStyle/>
          <a:p>
            <a:r>
              <a:rPr lang="en-US" b="1" dirty="0" smtClean="0">
                <a:solidFill>
                  <a:srgbClr val="FFC000"/>
                </a:solidFill>
                <a:effectLst>
                  <a:outerShdw blurRad="38100" dist="38100" dir="2700000" algn="tl">
                    <a:srgbClr val="000000">
                      <a:alpha val="43137"/>
                    </a:srgbClr>
                  </a:outerShdw>
                </a:effectLst>
              </a:rPr>
              <a:t>1990</a:t>
            </a:r>
            <a:endParaRPr lang="en-GB" b="1" dirty="0">
              <a:solidFill>
                <a:srgbClr val="FFC000"/>
              </a:solidFill>
              <a:effectLst>
                <a:outerShdw blurRad="38100" dist="38100" dir="2700000" algn="tl">
                  <a:srgbClr val="000000">
                    <a:alpha val="43137"/>
                  </a:srgbClr>
                </a:outerShdw>
              </a:effectLst>
            </a:endParaRPr>
          </a:p>
        </p:txBody>
      </p:sp>
      <p:cxnSp>
        <p:nvCxnSpPr>
          <p:cNvPr id="50" name="Straight Connector 49"/>
          <p:cNvCxnSpPr/>
          <p:nvPr/>
        </p:nvCxnSpPr>
        <p:spPr>
          <a:xfrm>
            <a:off x="2347176" y="4045836"/>
            <a:ext cx="4618" cy="265838"/>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305487" y="2833388"/>
            <a:ext cx="2133600" cy="1169551"/>
          </a:xfrm>
          <a:prstGeom prst="rect">
            <a:avLst/>
          </a:prstGeom>
        </p:spPr>
        <p:txBody>
          <a:bodyPr>
            <a:spAutoFit/>
          </a:bodyPr>
          <a:lstStyle/>
          <a:p>
            <a:pPr algn="ctr" fontAlgn="auto">
              <a:spcBef>
                <a:spcPts val="0"/>
              </a:spcBef>
              <a:spcAft>
                <a:spcPts val="0"/>
              </a:spcAft>
              <a:defRPr/>
            </a:pPr>
            <a:r>
              <a:rPr lang="mk-MK" sz="1400" b="1" dirty="0" smtClean="0">
                <a:solidFill>
                  <a:schemeClr val="tx1">
                    <a:lumMod val="65000"/>
                    <a:lumOff val="35000"/>
                  </a:schemeClr>
                </a:solidFill>
              </a:rPr>
              <a:t>Теориска рамка</a:t>
            </a:r>
            <a:r>
              <a:rPr lang="en-US" sz="1400" b="1" dirty="0" smtClean="0">
                <a:solidFill>
                  <a:schemeClr val="tx1">
                    <a:lumMod val="65000"/>
                    <a:lumOff val="35000"/>
                  </a:schemeClr>
                </a:solidFill>
              </a:rPr>
              <a:t>:</a:t>
            </a:r>
            <a:r>
              <a:rPr lang="mk-MK" sz="1400" b="1" dirty="0" smtClean="0">
                <a:solidFill>
                  <a:schemeClr val="tx1">
                    <a:lumMod val="65000"/>
                    <a:lumOff val="35000"/>
                  </a:schemeClr>
                </a:solidFill>
              </a:rPr>
              <a:t> </a:t>
            </a:r>
            <a:r>
              <a:rPr lang="mk-MK" sz="1400" b="1" dirty="0" smtClean="0">
                <a:solidFill>
                  <a:schemeClr val="tx1">
                    <a:lumMod val="65000"/>
                    <a:lumOff val="35000"/>
                  </a:schemeClr>
                </a:solidFill>
                <a:latin typeface="+mn-lt"/>
                <a:cs typeface="+mn-cs"/>
              </a:rPr>
              <a:t>АКИС </a:t>
            </a:r>
          </a:p>
          <a:p>
            <a:pPr algn="ctr" fontAlgn="auto">
              <a:spcBef>
                <a:spcPts val="0"/>
              </a:spcBef>
              <a:spcAft>
                <a:spcPts val="0"/>
              </a:spcAft>
              <a:defRPr/>
            </a:pPr>
            <a:r>
              <a:rPr lang="mk-MK" sz="1400" b="1" dirty="0" smtClean="0">
                <a:solidFill>
                  <a:srgbClr val="FFC000"/>
                </a:solidFill>
                <a:latin typeface="+mn-lt"/>
                <a:cs typeface="+mn-cs"/>
              </a:rPr>
              <a:t>Систем на знаење и информации во земјоделството</a:t>
            </a:r>
          </a:p>
          <a:p>
            <a:pPr algn="ctr" fontAlgn="auto">
              <a:spcBef>
                <a:spcPts val="0"/>
              </a:spcBef>
              <a:spcAft>
                <a:spcPts val="0"/>
              </a:spcAft>
              <a:defRPr/>
            </a:pPr>
            <a:r>
              <a:rPr lang="mk-MK" sz="1400" b="1" dirty="0" smtClean="0">
                <a:solidFill>
                  <a:srgbClr val="92D050"/>
                </a:solidFill>
              </a:rPr>
              <a:t>(</a:t>
            </a:r>
            <a:r>
              <a:rPr lang="en-US" sz="1400" b="1" dirty="0" err="1" smtClean="0">
                <a:solidFill>
                  <a:srgbClr val="92D050"/>
                </a:solidFill>
              </a:rPr>
              <a:t>Röling</a:t>
            </a:r>
            <a:r>
              <a:rPr lang="en-US" sz="1400" b="1" dirty="0" smtClean="0">
                <a:solidFill>
                  <a:srgbClr val="92D050"/>
                </a:solidFill>
              </a:rPr>
              <a:t>)</a:t>
            </a:r>
            <a:endParaRPr lang="en-US" sz="1400" dirty="0">
              <a:solidFill>
                <a:srgbClr val="92D050"/>
              </a:solidFill>
            </a:endParaRPr>
          </a:p>
        </p:txBody>
      </p:sp>
      <p:sp>
        <p:nvSpPr>
          <p:cNvPr id="53" name="Rectangle 52"/>
          <p:cNvSpPr/>
          <p:nvPr/>
        </p:nvSpPr>
        <p:spPr>
          <a:xfrm>
            <a:off x="1110168" y="1136131"/>
            <a:ext cx="290464" cy="369332"/>
          </a:xfrm>
          <a:prstGeom prst="rect">
            <a:avLst/>
          </a:prstGeom>
        </p:spPr>
        <p:txBody>
          <a:bodyPr wrap="none">
            <a:spAutoFit/>
          </a:bodyPr>
          <a:lstStyle/>
          <a:p>
            <a:pPr>
              <a:buFont typeface="Wingdings" panose="05000000000000000000" pitchFamily="2" charset="2"/>
              <a:buChar char="§"/>
            </a:pPr>
            <a:endParaRPr lang="mk-MK" b="1" dirty="0">
              <a:solidFill>
                <a:schemeClr val="bg1">
                  <a:lumMod val="50000"/>
                </a:schemeClr>
              </a:solidFill>
              <a:effectLst>
                <a:outerShdw blurRad="38100" dist="38100" dir="2700000" algn="tl">
                  <a:srgbClr val="000000">
                    <a:alpha val="43137"/>
                  </a:srgbClr>
                </a:outerShdw>
              </a:effectLst>
              <a:latin typeface="Pontano Sans"/>
              <a:ea typeface="Pontano Sans"/>
              <a:cs typeface="Pontano Sans"/>
              <a:sym typeface="Pontano Sans"/>
            </a:endParaRPr>
          </a:p>
        </p:txBody>
      </p:sp>
      <p:sp>
        <p:nvSpPr>
          <p:cNvPr id="55" name="TextBox 54"/>
          <p:cNvSpPr txBox="1"/>
          <p:nvPr/>
        </p:nvSpPr>
        <p:spPr>
          <a:xfrm>
            <a:off x="3030833" y="4305330"/>
            <a:ext cx="765707" cy="369332"/>
          </a:xfrm>
          <a:prstGeom prst="rect">
            <a:avLst/>
          </a:prstGeom>
          <a:noFill/>
        </p:spPr>
        <p:txBody>
          <a:bodyPr wrap="square" rtlCol="0">
            <a:spAutoFit/>
          </a:bodyPr>
          <a:lstStyle/>
          <a:p>
            <a:r>
              <a:rPr lang="en-US" b="1" dirty="0" smtClean="0">
                <a:solidFill>
                  <a:srgbClr val="FFC000"/>
                </a:solidFill>
                <a:effectLst>
                  <a:outerShdw blurRad="38100" dist="38100" dir="2700000" algn="tl">
                    <a:srgbClr val="000000">
                      <a:alpha val="43137"/>
                    </a:srgbClr>
                  </a:outerShdw>
                </a:effectLst>
              </a:rPr>
              <a:t>2001</a:t>
            </a:r>
            <a:endParaRPr lang="en-GB" b="1" dirty="0">
              <a:solidFill>
                <a:srgbClr val="FFC000"/>
              </a:solidFill>
              <a:effectLst>
                <a:outerShdw blurRad="38100" dist="38100" dir="2700000" algn="tl">
                  <a:srgbClr val="000000">
                    <a:alpha val="43137"/>
                  </a:srgbClr>
                </a:outerShdw>
              </a:effectLst>
            </a:endParaRPr>
          </a:p>
        </p:txBody>
      </p:sp>
      <p:cxnSp>
        <p:nvCxnSpPr>
          <p:cNvPr id="56" name="Straight Connector 55"/>
          <p:cNvCxnSpPr/>
          <p:nvPr/>
        </p:nvCxnSpPr>
        <p:spPr>
          <a:xfrm>
            <a:off x="3398383" y="4841176"/>
            <a:ext cx="4618" cy="265838"/>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372287" y="5107014"/>
            <a:ext cx="2133600" cy="954107"/>
          </a:xfrm>
          <a:prstGeom prst="rect">
            <a:avLst/>
          </a:prstGeom>
        </p:spPr>
        <p:txBody>
          <a:bodyPr>
            <a:spAutoFit/>
          </a:bodyPr>
          <a:lstStyle/>
          <a:p>
            <a:pPr algn="ctr" fontAlgn="auto">
              <a:spcBef>
                <a:spcPts val="0"/>
              </a:spcBef>
              <a:spcAft>
                <a:spcPts val="0"/>
              </a:spcAft>
              <a:defRPr/>
            </a:pPr>
            <a:r>
              <a:rPr lang="mk-MK" sz="1400" b="1" dirty="0" smtClean="0">
                <a:solidFill>
                  <a:schemeClr val="tx1">
                    <a:lumMod val="65000"/>
                    <a:lumOff val="35000"/>
                  </a:schemeClr>
                </a:solidFill>
              </a:rPr>
              <a:t>Теориска рамка</a:t>
            </a:r>
            <a:r>
              <a:rPr lang="en-US" sz="1400" b="1" dirty="0" smtClean="0">
                <a:solidFill>
                  <a:schemeClr val="tx1">
                    <a:lumMod val="65000"/>
                    <a:lumOff val="35000"/>
                  </a:schemeClr>
                </a:solidFill>
              </a:rPr>
              <a:t>:</a:t>
            </a:r>
            <a:r>
              <a:rPr lang="mk-MK" sz="1400" b="1" dirty="0" smtClean="0">
                <a:solidFill>
                  <a:schemeClr val="tx1">
                    <a:lumMod val="65000"/>
                    <a:lumOff val="35000"/>
                  </a:schemeClr>
                </a:solidFill>
              </a:rPr>
              <a:t> </a:t>
            </a:r>
            <a:r>
              <a:rPr lang="mk-MK" sz="1400" b="1" dirty="0" smtClean="0">
                <a:solidFill>
                  <a:schemeClr val="tx1">
                    <a:lumMod val="65000"/>
                    <a:lumOff val="35000"/>
                  </a:schemeClr>
                </a:solidFill>
                <a:latin typeface="+mn-lt"/>
                <a:cs typeface="+mn-cs"/>
              </a:rPr>
              <a:t>А</a:t>
            </a:r>
            <a:r>
              <a:rPr lang="mk-MK" sz="1400" b="1" dirty="0">
                <a:solidFill>
                  <a:schemeClr val="tx1">
                    <a:lumMod val="65000"/>
                    <a:lumOff val="35000"/>
                  </a:schemeClr>
                </a:solidFill>
              </a:rPr>
              <a:t>И</a:t>
            </a:r>
            <a:r>
              <a:rPr lang="mk-MK" sz="1400" b="1" dirty="0" smtClean="0">
                <a:solidFill>
                  <a:schemeClr val="tx1">
                    <a:lumMod val="65000"/>
                    <a:lumOff val="35000"/>
                  </a:schemeClr>
                </a:solidFill>
                <a:latin typeface="+mn-lt"/>
                <a:cs typeface="+mn-cs"/>
              </a:rPr>
              <a:t>С </a:t>
            </a:r>
          </a:p>
          <a:p>
            <a:pPr algn="ctr" fontAlgn="auto">
              <a:spcBef>
                <a:spcPts val="0"/>
              </a:spcBef>
              <a:spcAft>
                <a:spcPts val="0"/>
              </a:spcAft>
              <a:defRPr/>
            </a:pPr>
            <a:r>
              <a:rPr lang="mk-MK" sz="1400" b="1" dirty="0" smtClean="0">
                <a:solidFill>
                  <a:srgbClr val="FFC000"/>
                </a:solidFill>
                <a:latin typeface="+mn-lt"/>
                <a:cs typeface="+mn-cs"/>
              </a:rPr>
              <a:t>Систем на иновации во земјоделството</a:t>
            </a:r>
          </a:p>
          <a:p>
            <a:pPr algn="ctr" fontAlgn="auto">
              <a:spcBef>
                <a:spcPts val="0"/>
              </a:spcBef>
              <a:spcAft>
                <a:spcPts val="0"/>
              </a:spcAft>
              <a:defRPr/>
            </a:pPr>
            <a:r>
              <a:rPr lang="mk-MK" sz="1400" b="1" dirty="0" smtClean="0">
                <a:solidFill>
                  <a:srgbClr val="92D050"/>
                </a:solidFill>
              </a:rPr>
              <a:t>(</a:t>
            </a:r>
            <a:r>
              <a:rPr lang="en-US" sz="1400" b="1" dirty="0" smtClean="0">
                <a:solidFill>
                  <a:srgbClr val="92D050"/>
                </a:solidFill>
              </a:rPr>
              <a:t>Hall </a:t>
            </a:r>
            <a:r>
              <a:rPr lang="en-US" sz="1400" b="1" i="1" dirty="0" smtClean="0">
                <a:solidFill>
                  <a:srgbClr val="92D050"/>
                </a:solidFill>
              </a:rPr>
              <a:t>et al.</a:t>
            </a:r>
            <a:r>
              <a:rPr lang="en-US" sz="1400" b="1" dirty="0" smtClean="0">
                <a:solidFill>
                  <a:srgbClr val="92D050"/>
                </a:solidFill>
              </a:rPr>
              <a:t>)</a:t>
            </a:r>
            <a:endParaRPr lang="en-US" sz="1400" dirty="0">
              <a:solidFill>
                <a:srgbClr val="92D050"/>
              </a:solidFill>
            </a:endParaRPr>
          </a:p>
        </p:txBody>
      </p:sp>
      <p:sp>
        <p:nvSpPr>
          <p:cNvPr id="59" name="Oval 58"/>
          <p:cNvSpPr/>
          <p:nvPr/>
        </p:nvSpPr>
        <p:spPr>
          <a:xfrm>
            <a:off x="1160711" y="2632380"/>
            <a:ext cx="2469170" cy="1413455"/>
          </a:xfrm>
          <a:prstGeom prst="ellipse">
            <a:avLst/>
          </a:prstGeom>
          <a:noFill/>
          <a:ln w="28575">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2414173" y="4859799"/>
            <a:ext cx="2091714" cy="1342174"/>
          </a:xfrm>
          <a:prstGeom prst="ellipse">
            <a:avLst/>
          </a:prstGeom>
          <a:noFill/>
          <a:ln w="28575">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4161674" y="5601624"/>
            <a:ext cx="1857390" cy="738664"/>
          </a:xfrm>
          <a:prstGeom prst="rect">
            <a:avLst/>
          </a:prstGeom>
          <a:noFill/>
        </p:spPr>
        <p:txBody>
          <a:bodyPr wrap="square" rtlCol="0">
            <a:spAutoFit/>
          </a:bodyPr>
          <a:lstStyle/>
          <a:p>
            <a:r>
              <a:rPr lang="en-US" sz="1400" b="1" dirty="0" smtClean="0">
                <a:solidFill>
                  <a:schemeClr val="bg1">
                    <a:lumMod val="85000"/>
                  </a:schemeClr>
                </a:solidFill>
              </a:rPr>
              <a:t>1997</a:t>
            </a:r>
            <a:r>
              <a:rPr lang="mk-MK" sz="1400" b="1" dirty="0" smtClean="0">
                <a:solidFill>
                  <a:schemeClr val="bg1">
                    <a:lumMod val="85000"/>
                  </a:schemeClr>
                </a:solidFill>
              </a:rPr>
              <a:t> (ИС): </a:t>
            </a:r>
          </a:p>
          <a:p>
            <a:r>
              <a:rPr lang="mk-MK" sz="1400" b="1" dirty="0" smtClean="0">
                <a:solidFill>
                  <a:srgbClr val="FFEAA7"/>
                </a:solidFill>
              </a:rPr>
              <a:t>Систем </a:t>
            </a:r>
            <a:r>
              <a:rPr lang="mk-MK" sz="1400" b="1" dirty="0">
                <a:solidFill>
                  <a:srgbClr val="FFEAA7"/>
                </a:solidFill>
              </a:rPr>
              <a:t>на </a:t>
            </a:r>
            <a:r>
              <a:rPr lang="mk-MK" sz="1400" b="1" dirty="0" smtClean="0">
                <a:solidFill>
                  <a:srgbClr val="FFEAA7"/>
                </a:solidFill>
              </a:rPr>
              <a:t>иновации</a:t>
            </a:r>
          </a:p>
          <a:p>
            <a:r>
              <a:rPr lang="en-US" sz="1400" b="1" dirty="0">
                <a:solidFill>
                  <a:srgbClr val="CAE8AA"/>
                </a:solidFill>
              </a:rPr>
              <a:t>(</a:t>
            </a:r>
            <a:r>
              <a:rPr lang="en-US" sz="1400" b="1" dirty="0" err="1">
                <a:solidFill>
                  <a:srgbClr val="CAE8AA"/>
                </a:solidFill>
              </a:rPr>
              <a:t>Edquist</a:t>
            </a:r>
            <a:r>
              <a:rPr lang="en-US" sz="1400" b="1" dirty="0">
                <a:solidFill>
                  <a:srgbClr val="CAE8AA"/>
                </a:solidFill>
              </a:rPr>
              <a:t>)</a:t>
            </a:r>
            <a:endParaRPr lang="en-GB" sz="1400" b="1" dirty="0">
              <a:solidFill>
                <a:srgbClr val="CAE8AA"/>
              </a:solidFill>
            </a:endParaRPr>
          </a:p>
        </p:txBody>
      </p:sp>
      <p:sp>
        <p:nvSpPr>
          <p:cNvPr id="62" name="Rectangle 61"/>
          <p:cNvSpPr/>
          <p:nvPr/>
        </p:nvSpPr>
        <p:spPr>
          <a:xfrm>
            <a:off x="5516652" y="5053392"/>
            <a:ext cx="2133600" cy="1600438"/>
          </a:xfrm>
          <a:prstGeom prst="rect">
            <a:avLst/>
          </a:prstGeom>
        </p:spPr>
        <p:txBody>
          <a:bodyPr>
            <a:spAutoFit/>
          </a:bodyPr>
          <a:lstStyle/>
          <a:p>
            <a:pPr algn="ctr" fontAlgn="auto">
              <a:spcBef>
                <a:spcPts val="0"/>
              </a:spcBef>
              <a:spcAft>
                <a:spcPts val="0"/>
              </a:spcAft>
              <a:defRPr/>
            </a:pPr>
            <a:r>
              <a:rPr lang="mk-MK" sz="1400" b="1" dirty="0" smtClean="0">
                <a:solidFill>
                  <a:schemeClr val="tx1">
                    <a:lumMod val="65000"/>
                    <a:lumOff val="35000"/>
                  </a:schemeClr>
                </a:solidFill>
                <a:latin typeface="+mn-lt"/>
                <a:cs typeface="+mn-cs"/>
              </a:rPr>
              <a:t>Воспоставен концептот на АКИС </a:t>
            </a:r>
          </a:p>
          <a:p>
            <a:pPr algn="ctr" fontAlgn="auto">
              <a:spcBef>
                <a:spcPts val="0"/>
              </a:spcBef>
              <a:spcAft>
                <a:spcPts val="0"/>
              </a:spcAft>
              <a:defRPr/>
            </a:pPr>
            <a:r>
              <a:rPr lang="mk-MK" sz="1400" b="1" dirty="0" smtClean="0">
                <a:solidFill>
                  <a:srgbClr val="FFC000"/>
                </a:solidFill>
                <a:latin typeface="+mn-lt"/>
                <a:cs typeface="+mn-cs"/>
              </a:rPr>
              <a:t>Систем на знаење и </a:t>
            </a:r>
            <a:r>
              <a:rPr lang="mk-MK" sz="1400" b="1" dirty="0" smtClean="0">
                <a:solidFill>
                  <a:srgbClr val="FFC000"/>
                </a:solidFill>
                <a:effectLst>
                  <a:outerShdw blurRad="38100" dist="38100" dir="2700000" algn="tl">
                    <a:srgbClr val="000000">
                      <a:alpha val="43137"/>
                    </a:srgbClr>
                  </a:outerShdw>
                </a:effectLst>
                <a:latin typeface="+mn-lt"/>
                <a:cs typeface="+mn-cs"/>
              </a:rPr>
              <a:t>иновации</a:t>
            </a:r>
            <a:r>
              <a:rPr lang="mk-MK" sz="1400" b="1" dirty="0" smtClean="0">
                <a:solidFill>
                  <a:srgbClr val="FFC000"/>
                </a:solidFill>
                <a:latin typeface="+mn-lt"/>
                <a:cs typeface="+mn-cs"/>
              </a:rPr>
              <a:t> во земјоделството</a:t>
            </a:r>
            <a:endParaRPr lang="en-US" sz="1400" b="1" dirty="0" smtClean="0">
              <a:solidFill>
                <a:srgbClr val="FFC000"/>
              </a:solidFill>
              <a:latin typeface="+mn-lt"/>
              <a:cs typeface="+mn-cs"/>
            </a:endParaRPr>
          </a:p>
          <a:p>
            <a:pPr algn="ctr">
              <a:defRPr/>
            </a:pPr>
            <a:r>
              <a:rPr lang="mk-MK" sz="1400" b="1" dirty="0">
                <a:solidFill>
                  <a:srgbClr val="92D050"/>
                </a:solidFill>
              </a:rPr>
              <a:t>(</a:t>
            </a:r>
            <a:r>
              <a:rPr lang="en-US" sz="1400" b="1" dirty="0">
                <a:solidFill>
                  <a:srgbClr val="92D050"/>
                </a:solidFill>
              </a:rPr>
              <a:t>EU SCAR</a:t>
            </a:r>
            <a:r>
              <a:rPr lang="en-US" sz="1400" b="1" dirty="0" smtClean="0">
                <a:solidFill>
                  <a:srgbClr val="92D050"/>
                </a:solidFill>
              </a:rPr>
              <a:t>)</a:t>
            </a:r>
            <a:endParaRPr lang="en-US" sz="1400" b="1" dirty="0" smtClean="0">
              <a:solidFill>
                <a:srgbClr val="FFC000"/>
              </a:solidFill>
              <a:latin typeface="+mn-lt"/>
              <a:cs typeface="+mn-cs"/>
            </a:endParaRPr>
          </a:p>
          <a:p>
            <a:pPr algn="ctr" fontAlgn="auto">
              <a:spcBef>
                <a:spcPts val="0"/>
              </a:spcBef>
              <a:spcAft>
                <a:spcPts val="0"/>
              </a:spcAft>
              <a:defRPr/>
            </a:pPr>
            <a:endParaRPr lang="en-US" sz="1400" dirty="0">
              <a:solidFill>
                <a:schemeClr val="tx1">
                  <a:lumMod val="65000"/>
                  <a:lumOff val="35000"/>
                </a:schemeClr>
              </a:solidFill>
              <a:latin typeface="+mn-lt"/>
              <a:cs typeface="+mn-cs"/>
            </a:endParaRPr>
          </a:p>
        </p:txBody>
      </p:sp>
      <p:cxnSp>
        <p:nvCxnSpPr>
          <p:cNvPr id="64" name="Straight Connector 63"/>
          <p:cNvCxnSpPr/>
          <p:nvPr/>
        </p:nvCxnSpPr>
        <p:spPr>
          <a:xfrm>
            <a:off x="4963468" y="4087954"/>
            <a:ext cx="4618" cy="265838"/>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576122" y="4835387"/>
            <a:ext cx="4618" cy="265838"/>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870401" y="1261065"/>
            <a:ext cx="2302072" cy="1169551"/>
          </a:xfrm>
          <a:prstGeom prst="rect">
            <a:avLst/>
          </a:prstGeom>
          <a:noFill/>
        </p:spPr>
        <p:txBody>
          <a:bodyPr wrap="square" rtlCol="0">
            <a:spAutoFit/>
          </a:bodyPr>
          <a:lstStyle/>
          <a:p>
            <a:r>
              <a:rPr lang="en-US" sz="1400" b="1" dirty="0">
                <a:solidFill>
                  <a:schemeClr val="bg1">
                    <a:lumMod val="85000"/>
                  </a:schemeClr>
                </a:solidFill>
              </a:rPr>
              <a:t>EU </a:t>
            </a:r>
            <a:r>
              <a:rPr lang="en-US" sz="1400" b="1" dirty="0" smtClean="0">
                <a:solidFill>
                  <a:schemeClr val="bg1">
                    <a:lumMod val="85000"/>
                  </a:schemeClr>
                </a:solidFill>
              </a:rPr>
              <a:t>SCAR</a:t>
            </a:r>
            <a:r>
              <a:rPr lang="mk-MK" sz="1400" b="1" dirty="0" smtClean="0">
                <a:solidFill>
                  <a:schemeClr val="bg1">
                    <a:lumMod val="85000"/>
                  </a:schemeClr>
                </a:solidFill>
              </a:rPr>
              <a:t> (1947)</a:t>
            </a:r>
            <a:endParaRPr lang="en-US" sz="1400" b="1" dirty="0">
              <a:solidFill>
                <a:schemeClr val="bg1">
                  <a:lumMod val="85000"/>
                </a:schemeClr>
              </a:solidFill>
            </a:endParaRPr>
          </a:p>
          <a:p>
            <a:r>
              <a:rPr lang="mk-MK" sz="1400" b="1" dirty="0">
                <a:solidFill>
                  <a:schemeClr val="bg1">
                    <a:lumMod val="85000"/>
                  </a:schemeClr>
                </a:solidFill>
              </a:rPr>
              <a:t>Постојан комитет за истражување во земјоделството формиран од земјите членки на ЕУ</a:t>
            </a:r>
            <a:endParaRPr lang="en-GB" sz="1400" b="1" dirty="0">
              <a:solidFill>
                <a:schemeClr val="bg1">
                  <a:lumMod val="85000"/>
                </a:schemeClr>
              </a:solidFill>
            </a:endParaRPr>
          </a:p>
        </p:txBody>
      </p:sp>
      <p:sp>
        <p:nvSpPr>
          <p:cNvPr id="67" name="TextBox 66"/>
          <p:cNvSpPr txBox="1"/>
          <p:nvPr/>
        </p:nvSpPr>
        <p:spPr>
          <a:xfrm>
            <a:off x="5803809" y="3129111"/>
            <a:ext cx="3094480" cy="1169551"/>
          </a:xfrm>
          <a:prstGeom prst="rect">
            <a:avLst/>
          </a:prstGeom>
          <a:noFill/>
        </p:spPr>
        <p:txBody>
          <a:bodyPr wrap="square" rtlCol="0">
            <a:spAutoFit/>
          </a:bodyPr>
          <a:lstStyle/>
          <a:p>
            <a:pPr algn="ctr"/>
            <a:r>
              <a:rPr lang="en-US" sz="1400" b="1" dirty="0">
                <a:solidFill>
                  <a:schemeClr val="bg1">
                    <a:lumMod val="85000"/>
                  </a:schemeClr>
                </a:solidFill>
              </a:rPr>
              <a:t>EU </a:t>
            </a:r>
            <a:r>
              <a:rPr lang="en-US" sz="1400" b="1" dirty="0" smtClean="0">
                <a:solidFill>
                  <a:schemeClr val="bg1">
                    <a:lumMod val="85000"/>
                  </a:schemeClr>
                </a:solidFill>
              </a:rPr>
              <a:t>SCAR</a:t>
            </a:r>
            <a:r>
              <a:rPr lang="mk-MK" sz="1400" b="1" dirty="0" smtClean="0">
                <a:solidFill>
                  <a:schemeClr val="bg1">
                    <a:lumMod val="85000"/>
                  </a:schemeClr>
                </a:solidFill>
              </a:rPr>
              <a:t> (2010)</a:t>
            </a:r>
            <a:endParaRPr lang="en-US" sz="1400" b="1" dirty="0">
              <a:solidFill>
                <a:schemeClr val="bg1">
                  <a:lumMod val="85000"/>
                </a:schemeClr>
              </a:solidFill>
            </a:endParaRPr>
          </a:p>
          <a:p>
            <a:pPr algn="ctr"/>
            <a:r>
              <a:rPr lang="en-US" sz="1400" b="1" dirty="0" smtClean="0">
                <a:solidFill>
                  <a:schemeClr val="bg1">
                    <a:lumMod val="85000"/>
                  </a:schemeClr>
                </a:solidFill>
              </a:rPr>
              <a:t>European Innovation Partnership (EIP):</a:t>
            </a:r>
          </a:p>
          <a:p>
            <a:pPr algn="ctr"/>
            <a:r>
              <a:rPr lang="mk-MK" sz="1400" b="1" dirty="0" smtClean="0">
                <a:solidFill>
                  <a:schemeClr val="bg1">
                    <a:lumMod val="85000"/>
                  </a:schemeClr>
                </a:solidFill>
              </a:rPr>
              <a:t>Забрзување на иновациите преку соработка и поврзување на политиките и инструментите</a:t>
            </a:r>
            <a:endParaRPr lang="en-GB" sz="1400" b="1" dirty="0">
              <a:solidFill>
                <a:schemeClr val="bg1">
                  <a:lumMod val="85000"/>
                </a:schemeClr>
              </a:solidFill>
            </a:endParaRPr>
          </a:p>
        </p:txBody>
      </p:sp>
      <p:sp>
        <p:nvSpPr>
          <p:cNvPr id="68" name="Right Brace 67"/>
          <p:cNvSpPr/>
          <p:nvPr/>
        </p:nvSpPr>
        <p:spPr>
          <a:xfrm rot="5400000">
            <a:off x="6583378" y="1370026"/>
            <a:ext cx="1689134" cy="2144865"/>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5276412" y="1014384"/>
            <a:ext cx="2254918" cy="738664"/>
          </a:xfrm>
          <a:prstGeom prst="rect">
            <a:avLst/>
          </a:prstGeom>
          <a:noFill/>
        </p:spPr>
        <p:txBody>
          <a:bodyPr wrap="square" rtlCol="0">
            <a:spAutoFit/>
          </a:bodyPr>
          <a:lstStyle/>
          <a:p>
            <a:pPr algn="ctr"/>
            <a:r>
              <a:rPr lang="mk-MK" sz="1400" b="1" dirty="0" smtClean="0">
                <a:solidFill>
                  <a:schemeClr val="bg1">
                    <a:lumMod val="85000"/>
                  </a:schemeClr>
                </a:solidFill>
              </a:rPr>
              <a:t>Програма за рурален развој</a:t>
            </a:r>
            <a:r>
              <a:rPr lang="en-US" sz="1400" b="1" dirty="0" smtClean="0">
                <a:solidFill>
                  <a:schemeClr val="bg1">
                    <a:lumMod val="85000"/>
                  </a:schemeClr>
                </a:solidFill>
              </a:rPr>
              <a:t>:</a:t>
            </a:r>
            <a:endParaRPr lang="mk-MK" sz="1400" b="1" dirty="0" smtClean="0">
              <a:solidFill>
                <a:schemeClr val="bg1">
                  <a:lumMod val="85000"/>
                </a:schemeClr>
              </a:solidFill>
            </a:endParaRPr>
          </a:p>
          <a:p>
            <a:pPr algn="ctr"/>
            <a:r>
              <a:rPr lang="mk-MK" sz="1400" b="1" dirty="0" smtClean="0">
                <a:solidFill>
                  <a:schemeClr val="bg1">
                    <a:lumMod val="85000"/>
                  </a:schemeClr>
                </a:solidFill>
              </a:rPr>
              <a:t>Операциони групи</a:t>
            </a:r>
            <a:endParaRPr lang="en-GB" sz="1400" b="1" dirty="0">
              <a:solidFill>
                <a:schemeClr val="bg1">
                  <a:lumMod val="85000"/>
                </a:schemeClr>
              </a:solidFill>
            </a:endParaRPr>
          </a:p>
        </p:txBody>
      </p:sp>
      <p:sp>
        <p:nvSpPr>
          <p:cNvPr id="70" name="TextBox 69"/>
          <p:cNvSpPr txBox="1"/>
          <p:nvPr/>
        </p:nvSpPr>
        <p:spPr>
          <a:xfrm>
            <a:off x="7318415" y="1135254"/>
            <a:ext cx="2254918" cy="307777"/>
          </a:xfrm>
          <a:prstGeom prst="rect">
            <a:avLst/>
          </a:prstGeom>
          <a:noFill/>
        </p:spPr>
        <p:txBody>
          <a:bodyPr wrap="square" rtlCol="0">
            <a:spAutoFit/>
          </a:bodyPr>
          <a:lstStyle/>
          <a:p>
            <a:pPr algn="ctr"/>
            <a:r>
              <a:rPr lang="en-US" sz="1400" b="1" dirty="0" smtClean="0">
                <a:solidFill>
                  <a:schemeClr val="bg1">
                    <a:lumMod val="85000"/>
                  </a:schemeClr>
                </a:solidFill>
              </a:rPr>
              <a:t>Horizon 2020</a:t>
            </a:r>
            <a:endParaRPr lang="en-GB" sz="1400" b="1" dirty="0">
              <a:solidFill>
                <a:schemeClr val="bg1">
                  <a:lumMod val="85000"/>
                </a:schemeClr>
              </a:solidFill>
            </a:endParaRPr>
          </a:p>
        </p:txBody>
      </p:sp>
      <p:sp>
        <p:nvSpPr>
          <p:cNvPr id="71" name="TextBox 70"/>
          <p:cNvSpPr txBox="1"/>
          <p:nvPr/>
        </p:nvSpPr>
        <p:spPr>
          <a:xfrm>
            <a:off x="6553890" y="1802250"/>
            <a:ext cx="2094332" cy="369332"/>
          </a:xfrm>
          <a:prstGeom prst="rect">
            <a:avLst/>
          </a:prstGeom>
          <a:noFill/>
        </p:spPr>
        <p:txBody>
          <a:bodyPr wrap="square" rtlCol="0">
            <a:spAutoFit/>
          </a:bodyPr>
          <a:lstStyle/>
          <a:p>
            <a:r>
              <a:rPr lang="en-US" b="1" dirty="0">
                <a:solidFill>
                  <a:schemeClr val="bg1">
                    <a:lumMod val="85000"/>
                  </a:schemeClr>
                </a:solidFill>
              </a:rPr>
              <a:t>A</a:t>
            </a:r>
            <a:r>
              <a:rPr lang="mk-MK" b="1" dirty="0">
                <a:solidFill>
                  <a:schemeClr val="bg1">
                    <a:lumMod val="85000"/>
                  </a:schemeClr>
                </a:solidFill>
              </a:rPr>
              <a:t>КИС </a:t>
            </a:r>
            <a:r>
              <a:rPr lang="en-US" b="1" dirty="0">
                <a:solidFill>
                  <a:schemeClr val="bg1">
                    <a:lumMod val="85000"/>
                  </a:schemeClr>
                </a:solidFill>
              </a:rPr>
              <a:t>2014-2020</a:t>
            </a:r>
            <a:endParaRPr lang="en-GB" b="1" dirty="0">
              <a:solidFill>
                <a:schemeClr val="bg1">
                  <a:lumMod val="85000"/>
                </a:schemeClr>
              </a:solidFill>
            </a:endParaRPr>
          </a:p>
        </p:txBody>
      </p:sp>
      <p:cxnSp>
        <p:nvCxnSpPr>
          <p:cNvPr id="72" name="Straight Connector 71"/>
          <p:cNvCxnSpPr/>
          <p:nvPr/>
        </p:nvCxnSpPr>
        <p:spPr>
          <a:xfrm>
            <a:off x="10961241" y="4734762"/>
            <a:ext cx="1156868" cy="0"/>
          </a:xfrm>
          <a:prstGeom prst="line">
            <a:avLst/>
          </a:pr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1115789" y="4357318"/>
            <a:ext cx="765707" cy="369332"/>
          </a:xfrm>
          <a:prstGeom prst="rect">
            <a:avLst/>
          </a:prstGeom>
          <a:noFill/>
        </p:spPr>
        <p:txBody>
          <a:bodyPr wrap="square" rtlCol="0">
            <a:spAutoFit/>
          </a:bodyPr>
          <a:lstStyle/>
          <a:p>
            <a:r>
              <a:rPr lang="en-US" b="1" dirty="0" smtClean="0">
                <a:solidFill>
                  <a:srgbClr val="FFC000"/>
                </a:solidFill>
                <a:effectLst>
                  <a:outerShdw blurRad="38100" dist="38100" dir="2700000" algn="tl">
                    <a:srgbClr val="000000">
                      <a:alpha val="43137"/>
                    </a:srgbClr>
                  </a:outerShdw>
                </a:effectLst>
              </a:rPr>
              <a:t>20</a:t>
            </a:r>
            <a:r>
              <a:rPr lang="mk-MK" b="1" dirty="0" smtClean="0">
                <a:solidFill>
                  <a:srgbClr val="FFC000"/>
                </a:solidFill>
                <a:effectLst>
                  <a:outerShdw blurRad="38100" dist="38100" dir="2700000" algn="tl">
                    <a:srgbClr val="000000">
                      <a:alpha val="43137"/>
                    </a:srgbClr>
                  </a:outerShdw>
                </a:effectLst>
              </a:rPr>
              <a:t>27</a:t>
            </a:r>
            <a:endParaRPr lang="en-GB" b="1" dirty="0">
              <a:solidFill>
                <a:srgbClr val="FFC000"/>
              </a:solidFill>
              <a:effectLst>
                <a:outerShdw blurRad="38100" dist="38100" dir="2700000" algn="tl">
                  <a:srgbClr val="000000">
                    <a:alpha val="43137"/>
                  </a:srgbClr>
                </a:outerShdw>
              </a:effectLst>
            </a:endParaRPr>
          </a:p>
        </p:txBody>
      </p:sp>
      <p:cxnSp>
        <p:nvCxnSpPr>
          <p:cNvPr id="77" name="Straight Connector 76"/>
          <p:cNvCxnSpPr/>
          <p:nvPr/>
        </p:nvCxnSpPr>
        <p:spPr>
          <a:xfrm>
            <a:off x="8445874" y="4811743"/>
            <a:ext cx="0" cy="404813"/>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117524" y="4403146"/>
            <a:ext cx="765707"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2014</a:t>
            </a:r>
            <a:endParaRPr lang="en-GB"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5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nodePh="1">
                                  <p:stCondLst>
                                    <p:cond delay="1000"/>
                                  </p:stCondLst>
                                  <p:endCondLst>
                                    <p:cond evt="begin" delay="0">
                                      <p:tn val="28"/>
                                    </p:cond>
                                  </p:endCondLst>
                                  <p:childTnLst>
                                    <p:set>
                                      <p:cBhvr>
                                        <p:cTn id="29" dur="1" fill="hold">
                                          <p:stCondLst>
                                            <p:cond delay="0"/>
                                          </p:stCondLst>
                                        </p:cTn>
                                        <p:tgtEl>
                                          <p:spTgt spid="5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6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6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6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7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7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7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5"/>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3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38"/>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72"/>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5" grpId="0"/>
      <p:bldP spid="36" grpId="0"/>
      <p:bldP spid="38" grpId="0"/>
      <p:bldP spid="39" grpId="0"/>
      <p:bldP spid="43" grpId="0"/>
      <p:bldP spid="45" grpId="0"/>
      <p:bldP spid="46" grpId="0"/>
      <p:bldP spid="48" grpId="0"/>
      <p:bldP spid="49" grpId="0"/>
      <p:bldP spid="52" grpId="0"/>
      <p:bldP spid="53" grpId="0"/>
      <p:bldP spid="55" grpId="0"/>
      <p:bldP spid="57" grpId="0"/>
      <p:bldP spid="59" grpId="0" animBg="1"/>
      <p:bldP spid="60" grpId="0" animBg="1"/>
      <p:bldP spid="61" grpId="0"/>
      <p:bldP spid="62" grpId="0"/>
      <p:bldP spid="66" grpId="0"/>
      <p:bldP spid="67" grpId="0"/>
      <p:bldP spid="68" grpId="0" animBg="1"/>
      <p:bldP spid="69" grpId="0"/>
      <p:bldP spid="70" grpId="0"/>
      <p:bldP spid="71" grpId="0"/>
      <p:bldP spid="76" grpId="0"/>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3200" b="1" dirty="0" smtClean="0">
                <a:solidFill>
                  <a:srgbClr val="92D050"/>
                </a:solidFill>
                <a:latin typeface="Dosis ExtraLight"/>
                <a:ea typeface="Dosis ExtraLight"/>
                <a:cs typeface="Dosis ExtraLight"/>
              </a:rPr>
              <a:t>АКИС во новиот програмски период на ЗЗП</a:t>
            </a:r>
            <a:endParaRPr lang="en-GB" sz="3200" b="1" dirty="0">
              <a:solidFill>
                <a:srgbClr val="92D050"/>
              </a:solidFill>
              <a:latin typeface="Dosis ExtraLight"/>
              <a:ea typeface="Dosis ExtraLight"/>
              <a:cs typeface="Dosis ExtraLight"/>
            </a:endParaRPr>
          </a:p>
        </p:txBody>
      </p:sp>
      <p:sp>
        <p:nvSpPr>
          <p:cNvPr id="3" name="Content Placeholder 2"/>
          <p:cNvSpPr>
            <a:spLocks noGrp="1"/>
          </p:cNvSpPr>
          <p:nvPr>
            <p:ph idx="1"/>
          </p:nvPr>
        </p:nvSpPr>
        <p:spPr>
          <a:xfrm>
            <a:off x="1143370" y="1690688"/>
            <a:ext cx="10247376" cy="4679950"/>
          </a:xfrm>
        </p:spPr>
        <p:txBody>
          <a:bodyPr>
            <a:normAutofit/>
          </a:bodyPr>
          <a:lstStyle/>
          <a:p>
            <a:pPr>
              <a:buFont typeface="Wingdings" panose="05000000000000000000" pitchFamily="2" charset="2"/>
              <a:buChar char="§"/>
            </a:pPr>
            <a:r>
              <a:rPr lang="ru-RU" sz="2000" dirty="0" smtClean="0">
                <a:solidFill>
                  <a:schemeClr val="bg1">
                    <a:lumMod val="50000"/>
                  </a:schemeClr>
                </a:solidFill>
                <a:latin typeface="Pontano Sans"/>
                <a:ea typeface="Pontano Sans"/>
                <a:cs typeface="Pontano Sans"/>
                <a:sym typeface="Pontano Sans"/>
              </a:rPr>
              <a:t>АКИС </a:t>
            </a:r>
            <a:r>
              <a:rPr lang="ru-RU" sz="2000" dirty="0">
                <a:solidFill>
                  <a:schemeClr val="bg1">
                    <a:lumMod val="50000"/>
                  </a:schemeClr>
                </a:solidFill>
                <a:latin typeface="Pontano Sans"/>
                <a:ea typeface="Pontano Sans"/>
                <a:cs typeface="Pontano Sans"/>
                <a:sym typeface="Pontano Sans"/>
              </a:rPr>
              <a:t>е меѓусекторска цел во најновата регулатива за ЗЗП </a:t>
            </a:r>
            <a:r>
              <a:rPr lang="en-US" sz="2000" dirty="0" smtClean="0">
                <a:solidFill>
                  <a:schemeClr val="bg1">
                    <a:lumMod val="50000"/>
                  </a:schemeClr>
                </a:solidFill>
                <a:latin typeface="Pontano Sans"/>
                <a:ea typeface="Pontano Sans"/>
                <a:cs typeface="Pontano Sans"/>
                <a:sym typeface="Pontano Sans"/>
              </a:rPr>
              <a:t>(</a:t>
            </a:r>
            <a:r>
              <a:rPr lang="ru-RU" sz="2000" dirty="0" smtClean="0">
                <a:solidFill>
                  <a:schemeClr val="bg1">
                    <a:lumMod val="50000"/>
                  </a:schemeClr>
                </a:solidFill>
                <a:latin typeface="Pontano Sans"/>
                <a:ea typeface="Pontano Sans"/>
                <a:cs typeface="Pontano Sans"/>
                <a:sym typeface="Pontano Sans"/>
              </a:rPr>
              <a:t>2021-2027</a:t>
            </a:r>
            <a:r>
              <a:rPr lang="en-US" sz="2000" dirty="0" smtClean="0">
                <a:solidFill>
                  <a:schemeClr val="bg1">
                    <a:lumMod val="50000"/>
                  </a:schemeClr>
                </a:solidFill>
                <a:latin typeface="Pontano Sans"/>
                <a:ea typeface="Pontano Sans"/>
                <a:cs typeface="Pontano Sans"/>
                <a:sym typeface="Pontano Sans"/>
              </a:rPr>
              <a:t>), </a:t>
            </a:r>
            <a:r>
              <a:rPr lang="mk-MK" sz="2000" dirty="0" smtClean="0">
                <a:solidFill>
                  <a:schemeClr val="bg1">
                    <a:lumMod val="50000"/>
                  </a:schemeClr>
                </a:solidFill>
                <a:latin typeface="Pontano Sans"/>
                <a:ea typeface="Pontano Sans"/>
                <a:cs typeface="Pontano Sans"/>
                <a:sym typeface="Pontano Sans"/>
              </a:rPr>
              <a:t>насочена кон</a:t>
            </a:r>
            <a:r>
              <a:rPr lang="ru-RU" sz="2000" dirty="0" smtClean="0">
                <a:solidFill>
                  <a:schemeClr val="bg1">
                    <a:lumMod val="50000"/>
                  </a:schemeClr>
                </a:solidFill>
                <a:latin typeface="Pontano Sans"/>
                <a:ea typeface="Pontano Sans"/>
                <a:cs typeface="Pontano Sans"/>
                <a:sym typeface="Pontano Sans"/>
              </a:rPr>
              <a:t> </a:t>
            </a:r>
            <a:r>
              <a:rPr lang="ru-RU" sz="2000" b="1" dirty="0">
                <a:solidFill>
                  <a:srgbClr val="FFC000"/>
                </a:solidFill>
                <a:latin typeface="Pontano Sans"/>
                <a:ea typeface="Pontano Sans"/>
                <a:cs typeface="Pontano Sans"/>
                <a:sym typeface="Pontano Sans"/>
              </a:rPr>
              <a:t>модернизација на секторот </a:t>
            </a:r>
            <a:r>
              <a:rPr lang="ru-RU" sz="2000" dirty="0">
                <a:solidFill>
                  <a:schemeClr val="bg1">
                    <a:lumMod val="50000"/>
                  </a:schemeClr>
                </a:solidFill>
                <a:latin typeface="Pontano Sans"/>
                <a:ea typeface="Pontano Sans"/>
                <a:cs typeface="Pontano Sans"/>
                <a:sym typeface="Pontano Sans"/>
              </a:rPr>
              <a:t>преку </a:t>
            </a:r>
            <a:r>
              <a:rPr lang="ru-RU" sz="2000" b="1" dirty="0">
                <a:solidFill>
                  <a:srgbClr val="92D050"/>
                </a:solidFill>
                <a:latin typeface="Pontano Sans"/>
                <a:ea typeface="Pontano Sans"/>
                <a:cs typeface="Pontano Sans"/>
                <a:sym typeface="Pontano Sans"/>
              </a:rPr>
              <a:t>промоција на знаење</a:t>
            </a:r>
            <a:r>
              <a:rPr lang="ru-RU" sz="2000" dirty="0">
                <a:solidFill>
                  <a:schemeClr val="bg1">
                    <a:lumMod val="50000"/>
                  </a:schemeClr>
                </a:solidFill>
                <a:latin typeface="Pontano Sans"/>
                <a:ea typeface="Pontano Sans"/>
                <a:cs typeface="Pontano Sans"/>
                <a:sym typeface="Pontano Sans"/>
              </a:rPr>
              <a:t>, </a:t>
            </a:r>
            <a:r>
              <a:rPr lang="ru-RU" sz="2000" b="1" dirty="0">
                <a:solidFill>
                  <a:srgbClr val="92D050"/>
                </a:solidFill>
                <a:latin typeface="Pontano Sans"/>
                <a:ea typeface="Pontano Sans"/>
                <a:cs typeface="Pontano Sans"/>
                <a:sym typeface="Pontano Sans"/>
              </a:rPr>
              <a:t>иновации</a:t>
            </a:r>
            <a:r>
              <a:rPr lang="ru-RU" sz="2000" dirty="0">
                <a:solidFill>
                  <a:schemeClr val="bg1">
                    <a:lumMod val="50000"/>
                  </a:schemeClr>
                </a:solidFill>
                <a:latin typeface="Pontano Sans"/>
                <a:ea typeface="Pontano Sans"/>
                <a:cs typeface="Pontano Sans"/>
                <a:sym typeface="Pontano Sans"/>
              </a:rPr>
              <a:t> и </a:t>
            </a:r>
            <a:r>
              <a:rPr lang="ru-RU" sz="2000" b="1" dirty="0">
                <a:solidFill>
                  <a:srgbClr val="92D050"/>
                </a:solidFill>
                <a:latin typeface="Pontano Sans"/>
                <a:ea typeface="Pontano Sans"/>
                <a:cs typeface="Pontano Sans"/>
                <a:sym typeface="Pontano Sans"/>
              </a:rPr>
              <a:t>дигитализација</a:t>
            </a:r>
            <a:r>
              <a:rPr lang="ru-RU" sz="2000" dirty="0">
                <a:solidFill>
                  <a:schemeClr val="bg1">
                    <a:lumMod val="50000"/>
                  </a:schemeClr>
                </a:solidFill>
                <a:latin typeface="Pontano Sans"/>
                <a:ea typeface="Pontano Sans"/>
                <a:cs typeface="Pontano Sans"/>
                <a:sym typeface="Pontano Sans"/>
              </a:rPr>
              <a:t> во земјоделството и руралните </a:t>
            </a:r>
            <a:r>
              <a:rPr lang="ru-RU" sz="2000" dirty="0" smtClean="0">
                <a:solidFill>
                  <a:schemeClr val="bg1">
                    <a:lumMod val="50000"/>
                  </a:schemeClr>
                </a:solidFill>
                <a:latin typeface="Pontano Sans"/>
                <a:ea typeface="Pontano Sans"/>
                <a:cs typeface="Pontano Sans"/>
                <a:sym typeface="Pontano Sans"/>
              </a:rPr>
              <a:t>области</a:t>
            </a:r>
          </a:p>
          <a:p>
            <a:pPr>
              <a:buFont typeface="Wingdings" panose="05000000000000000000" pitchFamily="2" charset="2"/>
              <a:buChar char="§"/>
            </a:pPr>
            <a:endParaRPr lang="ru-RU" sz="2000" dirty="0" smtClean="0">
              <a:solidFill>
                <a:schemeClr val="bg1">
                  <a:lumMod val="50000"/>
                </a:schemeClr>
              </a:solidFill>
              <a:latin typeface="Pontano Sans"/>
              <a:ea typeface="Pontano Sans"/>
              <a:cs typeface="Pontano Sans"/>
              <a:sym typeface="Pontano Sans"/>
            </a:endParaRPr>
          </a:p>
          <a:p>
            <a:pPr>
              <a:buFont typeface="Wingdings" panose="05000000000000000000" pitchFamily="2" charset="2"/>
              <a:buChar char="§"/>
            </a:pPr>
            <a:r>
              <a:rPr lang="ru-RU" sz="2000" dirty="0" smtClean="0">
                <a:solidFill>
                  <a:schemeClr val="bg1">
                    <a:lumMod val="50000"/>
                  </a:schemeClr>
                </a:solidFill>
                <a:latin typeface="Pontano Sans"/>
                <a:ea typeface="Pontano Sans"/>
                <a:cs typeface="Pontano Sans"/>
                <a:sym typeface="Pontano Sans"/>
              </a:rPr>
              <a:t>Успешно спроведување на стратегиите насочени кон АКИС </a:t>
            </a:r>
            <a:r>
              <a:rPr lang="ru-RU" sz="2000" dirty="0">
                <a:solidFill>
                  <a:schemeClr val="bg1">
                    <a:lumMod val="50000"/>
                  </a:schemeClr>
                </a:solidFill>
                <a:latin typeface="Pontano Sans"/>
                <a:ea typeface="Pontano Sans"/>
                <a:cs typeface="Pontano Sans"/>
                <a:sym typeface="Pontano Sans"/>
              </a:rPr>
              <a:t>вклучуваат </a:t>
            </a:r>
            <a:r>
              <a:rPr lang="ru-RU" sz="2000" dirty="0" smtClean="0">
                <a:solidFill>
                  <a:schemeClr val="bg1">
                    <a:lumMod val="50000"/>
                  </a:schemeClr>
                </a:solidFill>
                <a:latin typeface="Pontano Sans"/>
                <a:ea typeface="Pontano Sans"/>
                <a:cs typeface="Pontano Sans"/>
                <a:sym typeface="Pontano Sans"/>
              </a:rPr>
              <a:t>неколку </a:t>
            </a:r>
            <a:r>
              <a:rPr lang="ru-RU" sz="2000" dirty="0">
                <a:solidFill>
                  <a:schemeClr val="bg1">
                    <a:lumMod val="50000"/>
                  </a:schemeClr>
                </a:solidFill>
                <a:latin typeface="Pontano Sans"/>
                <a:ea typeface="Pontano Sans"/>
                <a:cs typeface="Pontano Sans"/>
                <a:sym typeface="Pontano Sans"/>
              </a:rPr>
              <a:t>главни групи на </a:t>
            </a:r>
            <a:r>
              <a:rPr lang="ru-RU" sz="2000" dirty="0" smtClean="0">
                <a:solidFill>
                  <a:schemeClr val="bg1">
                    <a:lumMod val="50000"/>
                  </a:schemeClr>
                </a:solidFill>
                <a:latin typeface="Pontano Sans"/>
                <a:ea typeface="Pontano Sans"/>
                <a:cs typeface="Pontano Sans"/>
                <a:sym typeface="Pontano Sans"/>
              </a:rPr>
              <a:t>активности: </a:t>
            </a:r>
          </a:p>
          <a:p>
            <a:pPr>
              <a:buFont typeface="Wingdings" panose="05000000000000000000" pitchFamily="2" charset="2"/>
              <a:buChar char="§"/>
            </a:pPr>
            <a:endParaRPr lang="ru-RU" sz="2000" dirty="0" smtClean="0">
              <a:solidFill>
                <a:schemeClr val="bg1">
                  <a:lumMod val="50000"/>
                </a:schemeClr>
              </a:solidFill>
              <a:latin typeface="Pontano Sans"/>
              <a:ea typeface="Pontano Sans"/>
              <a:cs typeface="Pontano Sans"/>
              <a:sym typeface="Pontano Sans"/>
            </a:endParaRPr>
          </a:p>
          <a:p>
            <a:pPr lvl="1">
              <a:buFont typeface="Wingdings" panose="05000000000000000000" pitchFamily="2" charset="2"/>
              <a:buChar char="§"/>
            </a:pPr>
            <a:r>
              <a:rPr lang="ru-RU" sz="1800" dirty="0" smtClean="0">
                <a:solidFill>
                  <a:schemeClr val="bg1">
                    <a:lumMod val="50000"/>
                  </a:schemeClr>
                </a:solidFill>
                <a:latin typeface="Pontano Sans"/>
                <a:ea typeface="Pontano Sans"/>
                <a:cs typeface="Pontano Sans"/>
                <a:sym typeface="Pontano Sans"/>
              </a:rPr>
              <a:t>Подобрување </a:t>
            </a:r>
            <a:r>
              <a:rPr lang="ru-RU" sz="1800" dirty="0">
                <a:solidFill>
                  <a:schemeClr val="bg1">
                    <a:lumMod val="50000"/>
                  </a:schemeClr>
                </a:solidFill>
                <a:latin typeface="Pontano Sans"/>
                <a:ea typeface="Pontano Sans"/>
                <a:cs typeface="Pontano Sans"/>
                <a:sym typeface="Pontano Sans"/>
              </a:rPr>
              <a:t>на </a:t>
            </a:r>
            <a:r>
              <a:rPr lang="ru-RU" sz="1800" b="1" dirty="0">
                <a:solidFill>
                  <a:srgbClr val="92D050"/>
                </a:solidFill>
                <a:latin typeface="Pontano Sans"/>
                <a:ea typeface="Pontano Sans"/>
                <a:cs typeface="Pontano Sans"/>
                <a:sym typeface="Pontano Sans"/>
              </a:rPr>
              <a:t>протокот на знаење </a:t>
            </a:r>
            <a:r>
              <a:rPr lang="ru-RU" sz="1800" dirty="0">
                <a:solidFill>
                  <a:schemeClr val="bg1">
                    <a:lumMod val="50000"/>
                  </a:schemeClr>
                </a:solidFill>
                <a:latin typeface="Pontano Sans"/>
                <a:ea typeface="Pontano Sans"/>
                <a:cs typeface="Pontano Sans"/>
                <a:sym typeface="Pontano Sans"/>
              </a:rPr>
              <a:t>и </a:t>
            </a:r>
            <a:r>
              <a:rPr lang="ru-RU" sz="1800" b="1" dirty="0">
                <a:solidFill>
                  <a:srgbClr val="92D050"/>
                </a:solidFill>
                <a:latin typeface="Pontano Sans"/>
                <a:ea typeface="Pontano Sans"/>
                <a:cs typeface="Pontano Sans"/>
                <a:sym typeface="Pontano Sans"/>
              </a:rPr>
              <a:t>зајакнување на врските помеѓу истражувањето и </a:t>
            </a:r>
            <a:r>
              <a:rPr lang="ru-RU" sz="1800" b="1" dirty="0" smtClean="0">
                <a:solidFill>
                  <a:srgbClr val="92D050"/>
                </a:solidFill>
                <a:latin typeface="Pontano Sans"/>
                <a:ea typeface="Pontano Sans"/>
                <a:cs typeface="Pontano Sans"/>
                <a:sym typeface="Pontano Sans"/>
              </a:rPr>
              <a:t>праксата</a:t>
            </a:r>
            <a:endParaRPr lang="ru-RU" sz="1800" dirty="0" smtClean="0">
              <a:solidFill>
                <a:schemeClr val="bg1">
                  <a:lumMod val="50000"/>
                </a:schemeClr>
              </a:solidFill>
              <a:latin typeface="Pontano Sans"/>
              <a:ea typeface="Pontano Sans"/>
              <a:cs typeface="Pontano Sans"/>
              <a:sym typeface="Pontano Sans"/>
            </a:endParaRPr>
          </a:p>
          <a:p>
            <a:pPr lvl="1">
              <a:buFont typeface="Wingdings" panose="05000000000000000000" pitchFamily="2" charset="2"/>
              <a:buChar char="§"/>
            </a:pPr>
            <a:r>
              <a:rPr lang="ru-RU" sz="1800" dirty="0" smtClean="0">
                <a:solidFill>
                  <a:schemeClr val="bg1">
                    <a:lumMod val="50000"/>
                  </a:schemeClr>
                </a:solidFill>
                <a:latin typeface="Pontano Sans"/>
                <a:ea typeface="Pontano Sans"/>
                <a:cs typeface="Pontano Sans"/>
                <a:sym typeface="Pontano Sans"/>
              </a:rPr>
              <a:t>Зајакнување </a:t>
            </a:r>
            <a:r>
              <a:rPr lang="ru-RU" sz="1800" dirty="0">
                <a:solidFill>
                  <a:schemeClr val="bg1">
                    <a:lumMod val="50000"/>
                  </a:schemeClr>
                </a:solidFill>
                <a:latin typeface="Pontano Sans"/>
                <a:ea typeface="Pontano Sans"/>
                <a:cs typeface="Pontano Sans"/>
                <a:sym typeface="Pontano Sans"/>
              </a:rPr>
              <a:t>на </a:t>
            </a:r>
            <a:r>
              <a:rPr lang="ru-RU" sz="1800" b="1" dirty="0" smtClean="0">
                <a:solidFill>
                  <a:srgbClr val="92D050"/>
                </a:solidFill>
                <a:latin typeface="Pontano Sans"/>
                <a:ea typeface="Pontano Sans"/>
                <a:cs typeface="Pontano Sans"/>
                <a:sym typeface="Pontano Sans"/>
              </a:rPr>
              <a:t>сите видови на </a:t>
            </a:r>
            <a:r>
              <a:rPr lang="ru-RU" sz="1800" b="1" dirty="0">
                <a:solidFill>
                  <a:srgbClr val="92D050"/>
                </a:solidFill>
                <a:latin typeface="Pontano Sans"/>
                <a:ea typeface="Pontano Sans"/>
                <a:cs typeface="Pontano Sans"/>
                <a:sym typeface="Pontano Sans"/>
              </a:rPr>
              <a:t>советодавни услуги </a:t>
            </a:r>
            <a:r>
              <a:rPr lang="ru-RU" sz="1800" dirty="0" smtClean="0">
                <a:solidFill>
                  <a:schemeClr val="bg1">
                    <a:lumMod val="50000"/>
                  </a:schemeClr>
                </a:solidFill>
                <a:latin typeface="Pontano Sans"/>
                <a:ea typeface="Pontano Sans"/>
                <a:cs typeface="Pontano Sans"/>
                <a:sym typeface="Pontano Sans"/>
              </a:rPr>
              <a:t>во земјоделството и </a:t>
            </a:r>
            <a:r>
              <a:rPr lang="ru-RU" sz="1800" dirty="0">
                <a:solidFill>
                  <a:schemeClr val="bg1">
                    <a:lumMod val="50000"/>
                  </a:schemeClr>
                </a:solidFill>
                <a:latin typeface="Pontano Sans"/>
                <a:ea typeface="Pontano Sans"/>
                <a:cs typeface="Pontano Sans"/>
                <a:sym typeface="Pontano Sans"/>
              </a:rPr>
              <a:t>поттикнување на </a:t>
            </a:r>
            <a:r>
              <a:rPr lang="ru-RU" sz="1800" b="1" dirty="0">
                <a:solidFill>
                  <a:srgbClr val="92D050"/>
                </a:solidFill>
                <a:latin typeface="Pontano Sans"/>
                <a:ea typeface="Pontano Sans"/>
                <a:cs typeface="Pontano Sans"/>
                <a:sym typeface="Pontano Sans"/>
              </a:rPr>
              <a:t>нивната меѓусебна поврзаност </a:t>
            </a:r>
            <a:r>
              <a:rPr lang="ru-RU" sz="1800" dirty="0">
                <a:solidFill>
                  <a:schemeClr val="bg1">
                    <a:lumMod val="50000"/>
                  </a:schemeClr>
                </a:solidFill>
                <a:latin typeface="Pontano Sans"/>
                <a:ea typeface="Pontano Sans"/>
                <a:cs typeface="Pontano Sans"/>
                <a:sym typeface="Pontano Sans"/>
              </a:rPr>
              <a:t>во рамките на </a:t>
            </a:r>
            <a:r>
              <a:rPr lang="ru-RU" sz="1800" dirty="0" smtClean="0">
                <a:solidFill>
                  <a:schemeClr val="bg1">
                    <a:lumMod val="50000"/>
                  </a:schemeClr>
                </a:solidFill>
                <a:latin typeface="Pontano Sans"/>
                <a:ea typeface="Pontano Sans"/>
                <a:cs typeface="Pontano Sans"/>
                <a:sym typeface="Pontano Sans"/>
              </a:rPr>
              <a:t>АКИС</a:t>
            </a:r>
          </a:p>
          <a:p>
            <a:pPr lvl="1">
              <a:buFont typeface="Wingdings" panose="05000000000000000000" pitchFamily="2" charset="2"/>
              <a:buChar char="§"/>
            </a:pPr>
            <a:r>
              <a:rPr lang="ru-RU" sz="1800" dirty="0" smtClean="0">
                <a:solidFill>
                  <a:schemeClr val="bg1">
                    <a:lumMod val="50000"/>
                  </a:schemeClr>
                </a:solidFill>
                <a:latin typeface="Pontano Sans"/>
                <a:ea typeface="Pontano Sans"/>
                <a:cs typeface="Pontano Sans"/>
                <a:sym typeface="Pontano Sans"/>
              </a:rPr>
              <a:t>Подобрување </a:t>
            </a:r>
            <a:r>
              <a:rPr lang="ru-RU" sz="1800" dirty="0">
                <a:solidFill>
                  <a:schemeClr val="bg1">
                    <a:lumMod val="50000"/>
                  </a:schemeClr>
                </a:solidFill>
                <a:latin typeface="Pontano Sans"/>
                <a:ea typeface="Pontano Sans"/>
                <a:cs typeface="Pontano Sans"/>
                <a:sym typeface="Pontano Sans"/>
              </a:rPr>
              <a:t>на </a:t>
            </a:r>
            <a:r>
              <a:rPr lang="ru-RU" sz="1800" b="1" dirty="0" smtClean="0">
                <a:solidFill>
                  <a:srgbClr val="92D050"/>
                </a:solidFill>
                <a:latin typeface="Pontano Sans"/>
                <a:ea typeface="Pontano Sans"/>
                <a:cs typeface="Pontano Sans"/>
                <a:sym typeface="Pontano Sans"/>
              </a:rPr>
              <a:t>меѓутематски </a:t>
            </a:r>
            <a:r>
              <a:rPr lang="ru-RU" sz="1800" b="1" dirty="0">
                <a:solidFill>
                  <a:srgbClr val="92D050"/>
                </a:solidFill>
                <a:latin typeface="Pontano Sans"/>
                <a:ea typeface="Pontano Sans"/>
                <a:cs typeface="Pontano Sans"/>
                <a:sym typeface="Pontano Sans"/>
              </a:rPr>
              <a:t>и </a:t>
            </a:r>
            <a:r>
              <a:rPr lang="ru-RU" sz="1800" b="1" dirty="0" smtClean="0">
                <a:solidFill>
                  <a:srgbClr val="92D050"/>
                </a:solidFill>
                <a:latin typeface="Pontano Sans"/>
                <a:ea typeface="Pontano Sans"/>
                <a:cs typeface="Pontano Sans"/>
                <a:sym typeface="Pontano Sans"/>
              </a:rPr>
              <a:t>прекугранични иновации преку интеракција</a:t>
            </a:r>
          </a:p>
          <a:p>
            <a:pPr lvl="1">
              <a:buFont typeface="Wingdings" panose="05000000000000000000" pitchFamily="2" charset="2"/>
              <a:buChar char="§"/>
            </a:pPr>
            <a:r>
              <a:rPr lang="ru-RU" sz="1800" dirty="0" smtClean="0">
                <a:solidFill>
                  <a:schemeClr val="bg1">
                    <a:lumMod val="50000"/>
                  </a:schemeClr>
                </a:solidFill>
                <a:latin typeface="Pontano Sans"/>
                <a:ea typeface="Pontano Sans"/>
                <a:cs typeface="Pontano Sans"/>
                <a:sym typeface="Pontano Sans"/>
              </a:rPr>
              <a:t>Поддршка </a:t>
            </a:r>
            <a:r>
              <a:rPr lang="ru-RU" sz="1800" dirty="0">
                <a:solidFill>
                  <a:schemeClr val="bg1">
                    <a:lumMod val="50000"/>
                  </a:schemeClr>
                </a:solidFill>
                <a:latin typeface="Pontano Sans"/>
                <a:ea typeface="Pontano Sans"/>
                <a:cs typeface="Pontano Sans"/>
                <a:sym typeface="Pontano Sans"/>
              </a:rPr>
              <a:t>на </a:t>
            </a:r>
            <a:r>
              <a:rPr lang="ru-RU" sz="1800" b="1" dirty="0">
                <a:solidFill>
                  <a:srgbClr val="92D050"/>
                </a:solidFill>
                <a:latin typeface="Pontano Sans"/>
                <a:ea typeface="Pontano Sans"/>
                <a:cs typeface="Pontano Sans"/>
                <a:sym typeface="Pontano Sans"/>
              </a:rPr>
              <a:t>дигиталната транзиција </a:t>
            </a:r>
            <a:r>
              <a:rPr lang="ru-RU" sz="1800" dirty="0">
                <a:solidFill>
                  <a:schemeClr val="bg1">
                    <a:lumMod val="50000"/>
                  </a:schemeClr>
                </a:solidFill>
                <a:latin typeface="Pontano Sans"/>
                <a:ea typeface="Pontano Sans"/>
                <a:cs typeface="Pontano Sans"/>
                <a:sym typeface="Pontano Sans"/>
              </a:rPr>
              <a:t>во земјоделството</a:t>
            </a:r>
            <a:endParaRPr lang="mk-MK" sz="1800" dirty="0">
              <a:solidFill>
                <a:schemeClr val="bg1">
                  <a:lumMod val="50000"/>
                </a:schemeClr>
              </a:solidFill>
              <a:latin typeface="Pontano Sans"/>
              <a:ea typeface="Pontano Sans"/>
              <a:cs typeface="Pontano Sans"/>
              <a:sym typeface="Pontano Sans"/>
            </a:endParaRPr>
          </a:p>
        </p:txBody>
      </p:sp>
    </p:spTree>
    <p:extLst>
      <p:ext uri="{BB962C8B-B14F-4D97-AF65-F5344CB8AC3E}">
        <p14:creationId xmlns:p14="http://schemas.microsoft.com/office/powerpoint/2010/main" val="39221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50" y="0"/>
            <a:ext cx="9225788" cy="1325563"/>
          </a:xfrm>
        </p:spPr>
        <p:txBody>
          <a:bodyPr>
            <a:normAutofit/>
          </a:bodyPr>
          <a:lstStyle/>
          <a:p>
            <a:r>
              <a:rPr lang="mk-MK" sz="3200" b="1" dirty="0">
                <a:solidFill>
                  <a:srgbClr val="92D050"/>
                </a:solidFill>
                <a:latin typeface="Dosis ExtraLight"/>
                <a:ea typeface="Dosis ExtraLight"/>
                <a:cs typeface="Dosis ExtraLight"/>
              </a:rPr>
              <a:t>Примери </a:t>
            </a:r>
            <a:r>
              <a:rPr lang="mk-MK" sz="3200" b="1" dirty="0" smtClean="0">
                <a:solidFill>
                  <a:srgbClr val="92D050"/>
                </a:solidFill>
                <a:latin typeface="Dosis ExtraLight"/>
                <a:ea typeface="Dosis ExtraLight"/>
                <a:cs typeface="Dosis ExtraLight"/>
              </a:rPr>
              <a:t>од </a:t>
            </a:r>
            <a:r>
              <a:rPr lang="mk-MK" sz="3200" b="1" dirty="0">
                <a:solidFill>
                  <a:srgbClr val="92D050"/>
                </a:solidFill>
                <a:latin typeface="Dosis ExtraLight"/>
                <a:ea typeface="Dosis ExtraLight"/>
                <a:cs typeface="Dosis ExtraLight"/>
              </a:rPr>
              <a:t>други </a:t>
            </a:r>
            <a:r>
              <a:rPr lang="mk-MK" sz="3200" b="1" dirty="0" smtClean="0">
                <a:solidFill>
                  <a:srgbClr val="92D050"/>
                </a:solidFill>
                <a:latin typeface="Dosis ExtraLight"/>
                <a:ea typeface="Dosis ExtraLight"/>
                <a:cs typeface="Dosis ExtraLight"/>
              </a:rPr>
              <a:t>земји</a:t>
            </a:r>
            <a:r>
              <a:rPr lang="mk-MK" sz="600" b="1" dirty="0" smtClean="0">
                <a:solidFill>
                  <a:srgbClr val="92D050"/>
                </a:solidFill>
                <a:latin typeface="Dosis ExtraLight"/>
                <a:ea typeface="Dosis ExtraLight"/>
                <a:cs typeface="Dosis ExtraLight"/>
              </a:rPr>
              <a:t/>
            </a:r>
            <a:br>
              <a:rPr lang="mk-MK" sz="600" b="1" dirty="0" smtClean="0">
                <a:solidFill>
                  <a:srgbClr val="92D050"/>
                </a:solidFill>
                <a:latin typeface="Dosis ExtraLight"/>
                <a:ea typeface="Dosis ExtraLight"/>
                <a:cs typeface="Dosis ExtraLight"/>
              </a:rPr>
            </a:br>
            <a:r>
              <a:rPr lang="mk-MK" sz="600" b="1" dirty="0" smtClean="0">
                <a:solidFill>
                  <a:srgbClr val="92D050"/>
                </a:solidFill>
                <a:latin typeface="Dosis ExtraLight"/>
                <a:ea typeface="Dosis ExtraLight"/>
                <a:cs typeface="Dosis ExtraLight"/>
              </a:rPr>
              <a:t/>
            </a:r>
            <a:br>
              <a:rPr lang="mk-MK" sz="600" b="1" dirty="0" smtClean="0">
                <a:solidFill>
                  <a:srgbClr val="92D050"/>
                </a:solidFill>
                <a:latin typeface="Dosis ExtraLight"/>
                <a:ea typeface="Dosis ExtraLight"/>
                <a:cs typeface="Dosis ExtraLight"/>
              </a:rPr>
            </a:br>
            <a:r>
              <a:rPr lang="mk-MK" sz="2000" dirty="0" smtClean="0">
                <a:solidFill>
                  <a:srgbClr val="92D050"/>
                </a:solidFill>
                <a:latin typeface="Dosis ExtraLight"/>
                <a:ea typeface="Dosis ExtraLight"/>
                <a:cs typeface="Dosis ExtraLight"/>
              </a:rPr>
              <a:t>(</a:t>
            </a:r>
            <a:r>
              <a:rPr lang="en-US" sz="2000" dirty="0" smtClean="0">
                <a:solidFill>
                  <a:srgbClr val="92D050"/>
                </a:solidFill>
                <a:latin typeface="Dosis ExtraLight"/>
                <a:ea typeface="Dosis ExtraLight"/>
                <a:cs typeface="Dosis ExtraLight"/>
              </a:rPr>
              <a:t>European Commission</a:t>
            </a:r>
            <a:r>
              <a:rPr lang="mk-MK" sz="2000" dirty="0" smtClean="0">
                <a:solidFill>
                  <a:srgbClr val="92D050"/>
                </a:solidFill>
                <a:latin typeface="Dosis ExtraLight"/>
                <a:ea typeface="Dosis ExtraLight"/>
                <a:cs typeface="Dosis ExtraLight"/>
              </a:rPr>
              <a:t>, 2019)</a:t>
            </a:r>
            <a:endParaRPr lang="en-GB" sz="2000" dirty="0">
              <a:solidFill>
                <a:srgbClr val="92D050"/>
              </a:solidFill>
              <a:latin typeface="Dosis ExtraLight"/>
              <a:ea typeface="Dosis ExtraLight"/>
              <a:cs typeface="Dosis ExtraLight"/>
            </a:endParaRPr>
          </a:p>
        </p:txBody>
      </p:sp>
      <p:cxnSp>
        <p:nvCxnSpPr>
          <p:cNvPr id="6" name="Google Shape;704;p48"/>
          <p:cNvCxnSpPr/>
          <p:nvPr/>
        </p:nvCxnSpPr>
        <p:spPr>
          <a:xfrm>
            <a:off x="2181225" y="1883807"/>
            <a:ext cx="0" cy="4209000"/>
          </a:xfrm>
          <a:prstGeom prst="straightConnector1">
            <a:avLst/>
          </a:prstGeom>
          <a:noFill/>
          <a:ln w="19050" cap="flat" cmpd="sng">
            <a:solidFill>
              <a:schemeClr val="dk2"/>
            </a:solidFill>
            <a:prstDash val="solid"/>
            <a:round/>
            <a:headEnd type="triangle" w="sm" len="sm"/>
            <a:tailEnd type="triangle" w="sm" len="sm"/>
          </a:ln>
        </p:spPr>
      </p:cxnSp>
      <p:cxnSp>
        <p:nvCxnSpPr>
          <p:cNvPr id="7" name="Google Shape;705;p48"/>
          <p:cNvCxnSpPr/>
          <p:nvPr/>
        </p:nvCxnSpPr>
        <p:spPr>
          <a:xfrm>
            <a:off x="2267325" y="1876800"/>
            <a:ext cx="8209800" cy="0"/>
          </a:xfrm>
          <a:prstGeom prst="straightConnector1">
            <a:avLst/>
          </a:prstGeom>
          <a:noFill/>
          <a:ln w="19050" cap="flat" cmpd="sng">
            <a:solidFill>
              <a:schemeClr val="dk2"/>
            </a:solidFill>
            <a:prstDash val="solid"/>
            <a:round/>
            <a:headEnd type="triangle" w="sm" len="sm"/>
            <a:tailEnd type="triangle" w="sm" len="sm"/>
          </a:ln>
        </p:spPr>
      </p:cxnSp>
      <p:sp>
        <p:nvSpPr>
          <p:cNvPr id="9" name="TextBox 8"/>
          <p:cNvSpPr txBox="1"/>
          <p:nvPr/>
        </p:nvSpPr>
        <p:spPr>
          <a:xfrm>
            <a:off x="2267325" y="1514475"/>
            <a:ext cx="2961900" cy="369332"/>
          </a:xfrm>
          <a:prstGeom prst="rect">
            <a:avLst/>
          </a:prstGeom>
          <a:noFill/>
        </p:spPr>
        <p:txBody>
          <a:bodyPr wrap="square" rtlCol="0">
            <a:spAutoFit/>
          </a:bodyPr>
          <a:lstStyle/>
          <a:p>
            <a:endParaRPr lang="en-GB" dirty="0"/>
          </a:p>
        </p:txBody>
      </p:sp>
      <p:sp>
        <p:nvSpPr>
          <p:cNvPr id="10" name="TextBox 9"/>
          <p:cNvSpPr txBox="1"/>
          <p:nvPr/>
        </p:nvSpPr>
        <p:spPr>
          <a:xfrm>
            <a:off x="2238750" y="1413012"/>
            <a:ext cx="2333250" cy="369332"/>
          </a:xfrm>
          <a:prstGeom prst="rect">
            <a:avLst/>
          </a:prstGeom>
          <a:noFill/>
        </p:spPr>
        <p:txBody>
          <a:bodyPr wrap="square" rtlCol="0">
            <a:spAutoFit/>
          </a:bodyPr>
          <a:lstStyle/>
          <a:p>
            <a:r>
              <a:rPr lang="mk-MK" dirty="0" smtClean="0">
                <a:solidFill>
                  <a:schemeClr val="bg1">
                    <a:lumMod val="50000"/>
                  </a:schemeClr>
                </a:solidFill>
              </a:rPr>
              <a:t>Фрагментиран систем</a:t>
            </a:r>
            <a:endParaRPr lang="en-GB" dirty="0">
              <a:solidFill>
                <a:schemeClr val="bg1">
                  <a:lumMod val="50000"/>
                </a:schemeClr>
              </a:solidFill>
            </a:endParaRPr>
          </a:p>
        </p:txBody>
      </p:sp>
      <p:sp>
        <p:nvSpPr>
          <p:cNvPr id="11" name="TextBox 10"/>
          <p:cNvSpPr txBox="1"/>
          <p:nvPr/>
        </p:nvSpPr>
        <p:spPr>
          <a:xfrm>
            <a:off x="8486775" y="1413012"/>
            <a:ext cx="2333250" cy="369332"/>
          </a:xfrm>
          <a:prstGeom prst="rect">
            <a:avLst/>
          </a:prstGeom>
          <a:noFill/>
        </p:spPr>
        <p:txBody>
          <a:bodyPr wrap="square" rtlCol="0">
            <a:spAutoFit/>
          </a:bodyPr>
          <a:lstStyle/>
          <a:p>
            <a:r>
              <a:rPr lang="mk-MK" dirty="0" smtClean="0">
                <a:solidFill>
                  <a:schemeClr val="bg1">
                    <a:lumMod val="50000"/>
                  </a:schemeClr>
                </a:solidFill>
              </a:rPr>
              <a:t>Интегриран систем</a:t>
            </a:r>
            <a:endParaRPr lang="en-GB" dirty="0">
              <a:solidFill>
                <a:schemeClr val="bg1">
                  <a:lumMod val="50000"/>
                </a:schemeClr>
              </a:solidFill>
            </a:endParaRPr>
          </a:p>
        </p:txBody>
      </p:sp>
      <p:sp>
        <p:nvSpPr>
          <p:cNvPr id="12" name="TextBox 11"/>
          <p:cNvSpPr txBox="1"/>
          <p:nvPr/>
        </p:nvSpPr>
        <p:spPr>
          <a:xfrm>
            <a:off x="122425" y="2176137"/>
            <a:ext cx="2333250" cy="646331"/>
          </a:xfrm>
          <a:prstGeom prst="rect">
            <a:avLst/>
          </a:prstGeom>
          <a:noFill/>
        </p:spPr>
        <p:txBody>
          <a:bodyPr wrap="square" rtlCol="0">
            <a:spAutoFit/>
          </a:bodyPr>
          <a:lstStyle/>
          <a:p>
            <a:r>
              <a:rPr lang="mk-MK" dirty="0" smtClean="0">
                <a:solidFill>
                  <a:schemeClr val="bg1">
                    <a:lumMod val="50000"/>
                  </a:schemeClr>
                </a:solidFill>
              </a:rPr>
              <a:t>Нефункционален</a:t>
            </a:r>
          </a:p>
          <a:p>
            <a:r>
              <a:rPr lang="mk-MK" dirty="0" smtClean="0">
                <a:solidFill>
                  <a:schemeClr val="bg1">
                    <a:lumMod val="50000"/>
                  </a:schemeClr>
                </a:solidFill>
              </a:rPr>
              <a:t>систем</a:t>
            </a:r>
            <a:endParaRPr lang="en-GB" dirty="0">
              <a:solidFill>
                <a:schemeClr val="bg1">
                  <a:lumMod val="50000"/>
                </a:schemeClr>
              </a:solidFill>
            </a:endParaRPr>
          </a:p>
        </p:txBody>
      </p:sp>
      <p:sp>
        <p:nvSpPr>
          <p:cNvPr id="13" name="TextBox 12"/>
          <p:cNvSpPr txBox="1"/>
          <p:nvPr/>
        </p:nvSpPr>
        <p:spPr>
          <a:xfrm>
            <a:off x="236725" y="5446476"/>
            <a:ext cx="2333250" cy="646331"/>
          </a:xfrm>
          <a:prstGeom prst="rect">
            <a:avLst/>
          </a:prstGeom>
          <a:noFill/>
        </p:spPr>
        <p:txBody>
          <a:bodyPr wrap="square" rtlCol="0">
            <a:spAutoFit/>
          </a:bodyPr>
          <a:lstStyle/>
          <a:p>
            <a:r>
              <a:rPr lang="mk-MK" dirty="0" smtClean="0">
                <a:solidFill>
                  <a:schemeClr val="bg1">
                    <a:lumMod val="50000"/>
                  </a:schemeClr>
                </a:solidFill>
              </a:rPr>
              <a:t>Функционален</a:t>
            </a:r>
          </a:p>
          <a:p>
            <a:r>
              <a:rPr lang="mk-MK" dirty="0" smtClean="0">
                <a:solidFill>
                  <a:schemeClr val="bg1">
                    <a:lumMod val="50000"/>
                  </a:schemeClr>
                </a:solidFill>
              </a:rPr>
              <a:t>систем</a:t>
            </a:r>
            <a:endParaRPr lang="en-GB" dirty="0">
              <a:solidFill>
                <a:schemeClr val="bg1">
                  <a:lumMod val="50000"/>
                </a:schemeClr>
              </a:solidFill>
            </a:endParaRPr>
          </a:p>
        </p:txBody>
      </p:sp>
      <p:sp>
        <p:nvSpPr>
          <p:cNvPr id="14" name="TextBox 13"/>
          <p:cNvSpPr txBox="1"/>
          <p:nvPr/>
        </p:nvSpPr>
        <p:spPr>
          <a:xfrm>
            <a:off x="2403473" y="2072719"/>
            <a:ext cx="1577975" cy="923330"/>
          </a:xfrm>
          <a:prstGeom prst="rect">
            <a:avLst/>
          </a:prstGeom>
          <a:noFill/>
        </p:spPr>
        <p:txBody>
          <a:bodyPr wrap="square" rtlCol="0">
            <a:spAutoFit/>
          </a:bodyPr>
          <a:lstStyle/>
          <a:p>
            <a:r>
              <a:rPr lang="mk-MK" dirty="0" smtClean="0">
                <a:solidFill>
                  <a:srgbClr val="FF0000"/>
                </a:solidFill>
              </a:rPr>
              <a:t>Грција</a:t>
            </a:r>
          </a:p>
          <a:p>
            <a:r>
              <a:rPr lang="mk-MK" dirty="0" smtClean="0">
                <a:solidFill>
                  <a:srgbClr val="FF0000"/>
                </a:solidFill>
              </a:rPr>
              <a:t>Португалија </a:t>
            </a:r>
          </a:p>
          <a:p>
            <a:r>
              <a:rPr lang="mk-MK" dirty="0" smtClean="0">
                <a:solidFill>
                  <a:srgbClr val="FF0000"/>
                </a:solidFill>
              </a:rPr>
              <a:t>Романија</a:t>
            </a:r>
            <a:endParaRPr lang="en-GB" dirty="0">
              <a:solidFill>
                <a:srgbClr val="FF0000"/>
              </a:solidFill>
            </a:endParaRPr>
          </a:p>
        </p:txBody>
      </p:sp>
      <p:sp>
        <p:nvSpPr>
          <p:cNvPr id="15" name="TextBox 14"/>
          <p:cNvSpPr txBox="1"/>
          <p:nvPr/>
        </p:nvSpPr>
        <p:spPr>
          <a:xfrm>
            <a:off x="2403474" y="3751310"/>
            <a:ext cx="1577975" cy="646331"/>
          </a:xfrm>
          <a:prstGeom prst="rect">
            <a:avLst/>
          </a:prstGeom>
          <a:noFill/>
        </p:spPr>
        <p:txBody>
          <a:bodyPr wrap="square" rtlCol="0">
            <a:spAutoFit/>
          </a:bodyPr>
          <a:lstStyle/>
          <a:p>
            <a:r>
              <a:rPr lang="mk-MK" dirty="0" smtClean="0">
                <a:solidFill>
                  <a:srgbClr val="FFC000"/>
                </a:solidFill>
              </a:rPr>
              <a:t>Италија </a:t>
            </a:r>
          </a:p>
          <a:p>
            <a:r>
              <a:rPr lang="mk-MK" dirty="0" smtClean="0">
                <a:solidFill>
                  <a:srgbClr val="FFC000"/>
                </a:solidFill>
              </a:rPr>
              <a:t>Шпанија</a:t>
            </a:r>
            <a:endParaRPr lang="en-GB" dirty="0">
              <a:solidFill>
                <a:srgbClr val="FFC000"/>
              </a:solidFill>
            </a:endParaRPr>
          </a:p>
        </p:txBody>
      </p:sp>
      <p:sp>
        <p:nvSpPr>
          <p:cNvPr id="16" name="TextBox 15"/>
          <p:cNvSpPr txBox="1"/>
          <p:nvPr/>
        </p:nvSpPr>
        <p:spPr>
          <a:xfrm>
            <a:off x="2403474" y="4965015"/>
            <a:ext cx="2063751" cy="369332"/>
          </a:xfrm>
          <a:prstGeom prst="rect">
            <a:avLst/>
          </a:prstGeom>
          <a:noFill/>
        </p:spPr>
        <p:txBody>
          <a:bodyPr wrap="square" rtlCol="0">
            <a:spAutoFit/>
          </a:bodyPr>
          <a:lstStyle/>
          <a:p>
            <a:r>
              <a:rPr lang="mk-MK" dirty="0" smtClean="0">
                <a:solidFill>
                  <a:srgbClr val="00B0F0"/>
                </a:solidFill>
              </a:rPr>
              <a:t>Велика Британија</a:t>
            </a:r>
            <a:endParaRPr lang="en-GB" dirty="0">
              <a:solidFill>
                <a:srgbClr val="00B0F0"/>
              </a:solidFill>
            </a:endParaRPr>
          </a:p>
        </p:txBody>
      </p:sp>
      <p:sp>
        <p:nvSpPr>
          <p:cNvPr id="17" name="TextBox 16"/>
          <p:cNvSpPr txBox="1"/>
          <p:nvPr/>
        </p:nvSpPr>
        <p:spPr>
          <a:xfrm>
            <a:off x="2450724" y="5580229"/>
            <a:ext cx="2063751" cy="369332"/>
          </a:xfrm>
          <a:prstGeom prst="rect">
            <a:avLst/>
          </a:prstGeom>
          <a:noFill/>
        </p:spPr>
        <p:txBody>
          <a:bodyPr wrap="square" rtlCol="0">
            <a:spAutoFit/>
          </a:bodyPr>
          <a:lstStyle/>
          <a:p>
            <a:r>
              <a:rPr lang="mk-MK" dirty="0" smtClean="0">
                <a:solidFill>
                  <a:srgbClr val="92D050"/>
                </a:solidFill>
              </a:rPr>
              <a:t>Холандија</a:t>
            </a:r>
            <a:endParaRPr lang="en-GB" dirty="0">
              <a:solidFill>
                <a:srgbClr val="92D050"/>
              </a:solidFill>
            </a:endParaRPr>
          </a:p>
        </p:txBody>
      </p:sp>
      <p:sp>
        <p:nvSpPr>
          <p:cNvPr id="19" name="TextBox 18"/>
          <p:cNvSpPr txBox="1"/>
          <p:nvPr/>
        </p:nvSpPr>
        <p:spPr>
          <a:xfrm>
            <a:off x="5882894" y="5584975"/>
            <a:ext cx="2063751" cy="369332"/>
          </a:xfrm>
          <a:prstGeom prst="rect">
            <a:avLst/>
          </a:prstGeom>
          <a:noFill/>
        </p:spPr>
        <p:txBody>
          <a:bodyPr wrap="square" rtlCol="0">
            <a:spAutoFit/>
          </a:bodyPr>
          <a:lstStyle/>
          <a:p>
            <a:r>
              <a:rPr lang="mk-MK" dirty="0" smtClean="0">
                <a:solidFill>
                  <a:srgbClr val="92D050"/>
                </a:solidFill>
              </a:rPr>
              <a:t>Германија</a:t>
            </a:r>
            <a:endParaRPr lang="en-GB" dirty="0">
              <a:solidFill>
                <a:srgbClr val="92D050"/>
              </a:solidFill>
            </a:endParaRPr>
          </a:p>
        </p:txBody>
      </p:sp>
      <p:sp>
        <p:nvSpPr>
          <p:cNvPr id="20" name="TextBox 19"/>
          <p:cNvSpPr txBox="1"/>
          <p:nvPr/>
        </p:nvSpPr>
        <p:spPr>
          <a:xfrm>
            <a:off x="7451345" y="5594500"/>
            <a:ext cx="2063751" cy="369332"/>
          </a:xfrm>
          <a:prstGeom prst="rect">
            <a:avLst/>
          </a:prstGeom>
          <a:noFill/>
        </p:spPr>
        <p:txBody>
          <a:bodyPr wrap="square" rtlCol="0">
            <a:spAutoFit/>
          </a:bodyPr>
          <a:lstStyle/>
          <a:p>
            <a:r>
              <a:rPr lang="mk-MK" dirty="0" smtClean="0">
                <a:solidFill>
                  <a:srgbClr val="92D050"/>
                </a:solidFill>
              </a:rPr>
              <a:t>Франција</a:t>
            </a:r>
            <a:endParaRPr lang="en-GB" dirty="0">
              <a:solidFill>
                <a:srgbClr val="92D050"/>
              </a:solidFill>
            </a:endParaRPr>
          </a:p>
        </p:txBody>
      </p:sp>
      <p:sp>
        <p:nvSpPr>
          <p:cNvPr id="21" name="TextBox 20"/>
          <p:cNvSpPr txBox="1"/>
          <p:nvPr/>
        </p:nvSpPr>
        <p:spPr>
          <a:xfrm>
            <a:off x="9081900" y="5618896"/>
            <a:ext cx="2063751" cy="369332"/>
          </a:xfrm>
          <a:prstGeom prst="rect">
            <a:avLst/>
          </a:prstGeom>
          <a:noFill/>
        </p:spPr>
        <p:txBody>
          <a:bodyPr wrap="square" rtlCol="0">
            <a:spAutoFit/>
          </a:bodyPr>
          <a:lstStyle/>
          <a:p>
            <a:r>
              <a:rPr lang="mk-MK" dirty="0" smtClean="0">
                <a:solidFill>
                  <a:srgbClr val="92D050"/>
                </a:solidFill>
              </a:rPr>
              <a:t>Ирска</a:t>
            </a:r>
            <a:endParaRPr lang="en-GB" dirty="0">
              <a:solidFill>
                <a:srgbClr val="92D050"/>
              </a:solidFill>
            </a:endParaRPr>
          </a:p>
        </p:txBody>
      </p:sp>
      <p:sp>
        <p:nvSpPr>
          <p:cNvPr id="22" name="TextBox 21"/>
          <p:cNvSpPr txBox="1"/>
          <p:nvPr/>
        </p:nvSpPr>
        <p:spPr>
          <a:xfrm>
            <a:off x="4438649" y="2897299"/>
            <a:ext cx="1577975" cy="369332"/>
          </a:xfrm>
          <a:prstGeom prst="rect">
            <a:avLst/>
          </a:prstGeom>
          <a:noFill/>
        </p:spPr>
        <p:txBody>
          <a:bodyPr wrap="square" rtlCol="0">
            <a:spAutoFit/>
          </a:bodyPr>
          <a:lstStyle/>
          <a:p>
            <a:r>
              <a:rPr lang="mk-MK" dirty="0" smtClean="0">
                <a:solidFill>
                  <a:schemeClr val="accent2">
                    <a:lumMod val="75000"/>
                  </a:schemeClr>
                </a:solidFill>
              </a:rPr>
              <a:t>Словачка</a:t>
            </a:r>
            <a:endParaRPr lang="en-GB" dirty="0">
              <a:solidFill>
                <a:schemeClr val="accent2">
                  <a:lumMod val="75000"/>
                </a:schemeClr>
              </a:solidFill>
            </a:endParaRPr>
          </a:p>
        </p:txBody>
      </p:sp>
      <p:sp>
        <p:nvSpPr>
          <p:cNvPr id="23" name="TextBox 22"/>
          <p:cNvSpPr txBox="1"/>
          <p:nvPr/>
        </p:nvSpPr>
        <p:spPr>
          <a:xfrm>
            <a:off x="4438650" y="3869432"/>
            <a:ext cx="1577975" cy="1477328"/>
          </a:xfrm>
          <a:prstGeom prst="rect">
            <a:avLst/>
          </a:prstGeom>
          <a:noFill/>
        </p:spPr>
        <p:txBody>
          <a:bodyPr wrap="square" rtlCol="0">
            <a:spAutoFit/>
          </a:bodyPr>
          <a:lstStyle/>
          <a:p>
            <a:r>
              <a:rPr lang="mk-MK" dirty="0" smtClean="0">
                <a:solidFill>
                  <a:srgbClr val="FFC000"/>
                </a:solidFill>
              </a:rPr>
              <a:t>Естонија</a:t>
            </a:r>
          </a:p>
          <a:p>
            <a:r>
              <a:rPr lang="mk-MK" dirty="0" smtClean="0">
                <a:solidFill>
                  <a:srgbClr val="FFC000"/>
                </a:solidFill>
              </a:rPr>
              <a:t>Летонија</a:t>
            </a:r>
          </a:p>
          <a:p>
            <a:r>
              <a:rPr lang="mk-MK" dirty="0" smtClean="0">
                <a:solidFill>
                  <a:srgbClr val="FFC000"/>
                </a:solidFill>
              </a:rPr>
              <a:t>Малта</a:t>
            </a:r>
          </a:p>
          <a:p>
            <a:endParaRPr lang="mk-MK" dirty="0" smtClean="0">
              <a:solidFill>
                <a:srgbClr val="FFC000"/>
              </a:solidFill>
            </a:endParaRPr>
          </a:p>
          <a:p>
            <a:r>
              <a:rPr lang="mk-MK" dirty="0" smtClean="0">
                <a:solidFill>
                  <a:srgbClr val="00B0F0"/>
                </a:solidFill>
              </a:rPr>
              <a:t>Литванија</a:t>
            </a:r>
            <a:endParaRPr lang="en-GB" dirty="0">
              <a:solidFill>
                <a:srgbClr val="00B0F0"/>
              </a:solidFill>
            </a:endParaRPr>
          </a:p>
        </p:txBody>
      </p:sp>
      <p:sp>
        <p:nvSpPr>
          <p:cNvPr id="24" name="TextBox 23"/>
          <p:cNvSpPr txBox="1"/>
          <p:nvPr/>
        </p:nvSpPr>
        <p:spPr>
          <a:xfrm>
            <a:off x="5901944" y="3885594"/>
            <a:ext cx="1577975" cy="1477328"/>
          </a:xfrm>
          <a:prstGeom prst="rect">
            <a:avLst/>
          </a:prstGeom>
          <a:noFill/>
        </p:spPr>
        <p:txBody>
          <a:bodyPr wrap="square" rtlCol="0">
            <a:spAutoFit/>
          </a:bodyPr>
          <a:lstStyle/>
          <a:p>
            <a:r>
              <a:rPr lang="mk-MK" dirty="0" smtClean="0">
                <a:solidFill>
                  <a:srgbClr val="FFC000"/>
                </a:solidFill>
              </a:rPr>
              <a:t>Словенија</a:t>
            </a:r>
          </a:p>
          <a:p>
            <a:r>
              <a:rPr lang="mk-MK" dirty="0" smtClean="0">
                <a:solidFill>
                  <a:srgbClr val="FFC000"/>
                </a:solidFill>
              </a:rPr>
              <a:t>Шведска</a:t>
            </a:r>
          </a:p>
          <a:p>
            <a:endParaRPr lang="mk-MK" dirty="0" smtClean="0">
              <a:solidFill>
                <a:srgbClr val="FFC000"/>
              </a:solidFill>
            </a:endParaRPr>
          </a:p>
          <a:p>
            <a:endParaRPr lang="mk-MK" dirty="0" smtClean="0">
              <a:solidFill>
                <a:srgbClr val="FFC000"/>
              </a:solidFill>
            </a:endParaRPr>
          </a:p>
          <a:p>
            <a:r>
              <a:rPr lang="mk-MK" dirty="0" smtClean="0">
                <a:solidFill>
                  <a:srgbClr val="00B0F0"/>
                </a:solidFill>
              </a:rPr>
              <a:t>Финска</a:t>
            </a:r>
            <a:endParaRPr lang="en-GB" dirty="0">
              <a:solidFill>
                <a:srgbClr val="00B0F0"/>
              </a:solidFill>
            </a:endParaRPr>
          </a:p>
        </p:txBody>
      </p:sp>
      <p:sp>
        <p:nvSpPr>
          <p:cNvPr id="25" name="TextBox 24"/>
          <p:cNvSpPr txBox="1"/>
          <p:nvPr/>
        </p:nvSpPr>
        <p:spPr>
          <a:xfrm>
            <a:off x="7451345" y="2906824"/>
            <a:ext cx="1577975" cy="369332"/>
          </a:xfrm>
          <a:prstGeom prst="rect">
            <a:avLst/>
          </a:prstGeom>
          <a:noFill/>
        </p:spPr>
        <p:txBody>
          <a:bodyPr wrap="square" rtlCol="0">
            <a:spAutoFit/>
          </a:bodyPr>
          <a:lstStyle/>
          <a:p>
            <a:r>
              <a:rPr lang="mk-MK" dirty="0" smtClean="0">
                <a:solidFill>
                  <a:schemeClr val="accent2">
                    <a:lumMod val="75000"/>
                  </a:schemeClr>
                </a:solidFill>
              </a:rPr>
              <a:t>Унгарија</a:t>
            </a:r>
            <a:endParaRPr lang="en-GB" dirty="0">
              <a:solidFill>
                <a:schemeClr val="accent2">
                  <a:lumMod val="75000"/>
                </a:schemeClr>
              </a:solidFill>
            </a:endParaRPr>
          </a:p>
        </p:txBody>
      </p:sp>
      <p:sp>
        <p:nvSpPr>
          <p:cNvPr id="26" name="TextBox 25"/>
          <p:cNvSpPr txBox="1"/>
          <p:nvPr/>
        </p:nvSpPr>
        <p:spPr>
          <a:xfrm>
            <a:off x="7451344" y="3866544"/>
            <a:ext cx="1577975" cy="1754326"/>
          </a:xfrm>
          <a:prstGeom prst="rect">
            <a:avLst/>
          </a:prstGeom>
          <a:noFill/>
        </p:spPr>
        <p:txBody>
          <a:bodyPr wrap="square" rtlCol="0">
            <a:spAutoFit/>
          </a:bodyPr>
          <a:lstStyle/>
          <a:p>
            <a:r>
              <a:rPr lang="mk-MK" dirty="0" smtClean="0">
                <a:solidFill>
                  <a:srgbClr val="FFC000"/>
                </a:solidFill>
              </a:rPr>
              <a:t>Бугарија</a:t>
            </a:r>
          </a:p>
          <a:p>
            <a:r>
              <a:rPr lang="mk-MK" dirty="0" smtClean="0">
                <a:solidFill>
                  <a:srgbClr val="FFC000"/>
                </a:solidFill>
              </a:rPr>
              <a:t>Кипар</a:t>
            </a:r>
          </a:p>
          <a:p>
            <a:endParaRPr lang="mk-MK" dirty="0">
              <a:solidFill>
                <a:srgbClr val="FFC000"/>
              </a:solidFill>
            </a:endParaRPr>
          </a:p>
          <a:p>
            <a:endParaRPr lang="mk-MK" dirty="0" smtClean="0">
              <a:solidFill>
                <a:srgbClr val="FFC000"/>
              </a:solidFill>
            </a:endParaRPr>
          </a:p>
          <a:p>
            <a:r>
              <a:rPr lang="mk-MK" dirty="0">
                <a:solidFill>
                  <a:srgbClr val="00B0F0"/>
                </a:solidFill>
              </a:rPr>
              <a:t>Чешка</a:t>
            </a:r>
          </a:p>
          <a:p>
            <a:r>
              <a:rPr lang="mk-MK" dirty="0" smtClean="0">
                <a:solidFill>
                  <a:srgbClr val="00B0F0"/>
                </a:solidFill>
              </a:rPr>
              <a:t>Полска</a:t>
            </a:r>
            <a:endParaRPr lang="mk-MK" dirty="0">
              <a:solidFill>
                <a:srgbClr val="00B0F0"/>
              </a:solidFill>
            </a:endParaRPr>
          </a:p>
        </p:txBody>
      </p:sp>
      <p:sp>
        <p:nvSpPr>
          <p:cNvPr id="27" name="TextBox 26"/>
          <p:cNvSpPr txBox="1"/>
          <p:nvPr/>
        </p:nvSpPr>
        <p:spPr>
          <a:xfrm>
            <a:off x="9051162" y="4418567"/>
            <a:ext cx="1577975" cy="1200329"/>
          </a:xfrm>
          <a:prstGeom prst="rect">
            <a:avLst/>
          </a:prstGeom>
          <a:noFill/>
        </p:spPr>
        <p:txBody>
          <a:bodyPr wrap="square" rtlCol="0">
            <a:spAutoFit/>
          </a:bodyPr>
          <a:lstStyle/>
          <a:p>
            <a:r>
              <a:rPr lang="mk-MK" dirty="0" smtClean="0">
                <a:solidFill>
                  <a:srgbClr val="FFC000"/>
                </a:solidFill>
              </a:rPr>
              <a:t>Луксембург</a:t>
            </a:r>
          </a:p>
          <a:p>
            <a:endParaRPr lang="mk-MK" dirty="0" smtClean="0">
              <a:solidFill>
                <a:srgbClr val="FFC000"/>
              </a:solidFill>
            </a:endParaRPr>
          </a:p>
          <a:p>
            <a:r>
              <a:rPr lang="mk-MK" dirty="0" smtClean="0">
                <a:solidFill>
                  <a:srgbClr val="00B0F0"/>
                </a:solidFill>
              </a:rPr>
              <a:t>Австрија</a:t>
            </a:r>
          </a:p>
          <a:p>
            <a:r>
              <a:rPr lang="mk-MK" dirty="0" smtClean="0">
                <a:solidFill>
                  <a:srgbClr val="00B0F0"/>
                </a:solidFill>
              </a:rPr>
              <a:t>Данска</a:t>
            </a:r>
            <a:endParaRPr lang="en-GB" dirty="0">
              <a:solidFill>
                <a:srgbClr val="00B0F0"/>
              </a:solidFill>
            </a:endParaRPr>
          </a:p>
        </p:txBody>
      </p:sp>
      <p:sp>
        <p:nvSpPr>
          <p:cNvPr id="28" name="Rectangle 27"/>
          <p:cNvSpPr/>
          <p:nvPr/>
        </p:nvSpPr>
        <p:spPr>
          <a:xfrm>
            <a:off x="7243000" y="4885622"/>
            <a:ext cx="3400425" cy="120718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324416" y="4885622"/>
            <a:ext cx="3400425" cy="120718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59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100" y="245057"/>
            <a:ext cx="9225788" cy="1325563"/>
          </a:xfrm>
        </p:spPr>
        <p:txBody>
          <a:bodyPr>
            <a:normAutofit/>
          </a:bodyPr>
          <a:lstStyle/>
          <a:p>
            <a:r>
              <a:rPr lang="mk-MK" sz="3200" b="1" dirty="0" smtClean="0">
                <a:solidFill>
                  <a:srgbClr val="92D050"/>
                </a:solidFill>
                <a:latin typeface="Dosis ExtraLight"/>
                <a:ea typeface="Dosis ExtraLight"/>
                <a:cs typeface="Dosis ExtraLight"/>
              </a:rPr>
              <a:t>Почетни активности за АКИС во РСМ</a:t>
            </a:r>
            <a:endParaRPr lang="en-GB" sz="3200" b="1" dirty="0">
              <a:solidFill>
                <a:srgbClr val="92D050"/>
              </a:solidFill>
              <a:latin typeface="Dosis ExtraLight"/>
              <a:ea typeface="Dosis ExtraLight"/>
              <a:cs typeface="Dosis ExtraLight"/>
            </a:endParaRPr>
          </a:p>
        </p:txBody>
      </p:sp>
      <p:sp>
        <p:nvSpPr>
          <p:cNvPr id="3" name="Content Placeholder 2"/>
          <p:cNvSpPr>
            <a:spLocks noGrp="1"/>
          </p:cNvSpPr>
          <p:nvPr>
            <p:ph idx="1"/>
          </p:nvPr>
        </p:nvSpPr>
        <p:spPr>
          <a:xfrm>
            <a:off x="1106424" y="1292860"/>
            <a:ext cx="10247376" cy="5246485"/>
          </a:xfrm>
        </p:spPr>
        <p:txBody>
          <a:bodyPr>
            <a:normAutofit lnSpcReduction="10000"/>
          </a:bodyPr>
          <a:lstStyle/>
          <a:p>
            <a:pPr marL="228600" lvl="1">
              <a:spcBef>
                <a:spcPts val="1000"/>
              </a:spcBef>
              <a:buFont typeface="Wingdings" panose="05000000000000000000" pitchFamily="2" charset="2"/>
              <a:buChar char="§"/>
            </a:pPr>
            <a:r>
              <a:rPr lang="mk-MK" sz="2000" dirty="0" smtClean="0">
                <a:solidFill>
                  <a:schemeClr val="bg1">
                    <a:lumMod val="50000"/>
                  </a:schemeClr>
                </a:solidFill>
                <a:latin typeface="Pontano Sans"/>
                <a:ea typeface="Pontano Sans"/>
                <a:cs typeface="Pontano Sans"/>
                <a:sym typeface="Pontano Sans"/>
              </a:rPr>
              <a:t>Истражувања и активности во склоп на проекти </a:t>
            </a:r>
            <a:r>
              <a:rPr lang="ru-RU" sz="2000" dirty="0" smtClean="0">
                <a:solidFill>
                  <a:schemeClr val="bg1">
                    <a:lumMod val="50000"/>
                  </a:schemeClr>
                </a:solidFill>
                <a:latin typeface="Pontano Sans"/>
                <a:ea typeface="Pontano Sans"/>
                <a:cs typeface="Pontano Sans"/>
              </a:rPr>
              <a:t>спроведени </a:t>
            </a:r>
            <a:r>
              <a:rPr lang="mk-MK" sz="2000" dirty="0">
                <a:solidFill>
                  <a:schemeClr val="bg1">
                    <a:lumMod val="50000"/>
                  </a:schemeClr>
                </a:solidFill>
                <a:latin typeface="Pontano Sans"/>
                <a:ea typeface="Pontano Sans"/>
                <a:cs typeface="Pontano Sans"/>
              </a:rPr>
              <a:t>од </a:t>
            </a:r>
            <a:r>
              <a:rPr lang="ru-RU" sz="2000" dirty="0">
                <a:solidFill>
                  <a:schemeClr val="bg1">
                    <a:lumMod val="50000"/>
                  </a:schemeClr>
                </a:solidFill>
                <a:latin typeface="Pontano Sans"/>
                <a:ea typeface="Pontano Sans"/>
                <a:cs typeface="Pontano Sans"/>
              </a:rPr>
              <a:t>Постојана</a:t>
            </a:r>
            <a:r>
              <a:rPr lang="mk-MK" sz="2000" dirty="0">
                <a:solidFill>
                  <a:schemeClr val="bg1">
                    <a:lumMod val="50000"/>
                  </a:schemeClr>
                </a:solidFill>
                <a:latin typeface="Pontano Sans"/>
                <a:ea typeface="Pontano Sans"/>
                <a:cs typeface="Pontano Sans"/>
              </a:rPr>
              <a:t>та</a:t>
            </a:r>
            <a:r>
              <a:rPr lang="ru-RU" sz="2000" dirty="0">
                <a:solidFill>
                  <a:schemeClr val="bg1">
                    <a:lumMod val="50000"/>
                  </a:schemeClr>
                </a:solidFill>
                <a:latin typeface="Pontano Sans"/>
                <a:ea typeface="Pontano Sans"/>
                <a:cs typeface="Pontano Sans"/>
              </a:rPr>
              <a:t> работна група за регионален рурален развој во Југоисточна Европа (</a:t>
            </a:r>
            <a:r>
              <a:rPr lang="ru-RU" sz="2000" b="1" dirty="0">
                <a:solidFill>
                  <a:srgbClr val="FFC000"/>
                </a:solidFill>
                <a:latin typeface="Pontano Sans"/>
                <a:ea typeface="Pontano Sans"/>
                <a:cs typeface="Pontano Sans"/>
              </a:rPr>
              <a:t>SWG</a:t>
            </a:r>
            <a:r>
              <a:rPr lang="ru-RU" sz="2000" dirty="0">
                <a:solidFill>
                  <a:schemeClr val="bg1">
                    <a:lumMod val="50000"/>
                  </a:schemeClr>
                </a:solidFill>
                <a:latin typeface="Pontano Sans"/>
                <a:ea typeface="Pontano Sans"/>
                <a:cs typeface="Pontano Sans"/>
              </a:rPr>
              <a:t>)</a:t>
            </a:r>
          </a:p>
          <a:p>
            <a:pPr>
              <a:buFont typeface="Wingdings" panose="05000000000000000000" pitchFamily="2" charset="2"/>
              <a:buChar char="§"/>
            </a:pPr>
            <a:endParaRPr lang="mk-MK" sz="600" dirty="0" smtClean="0">
              <a:solidFill>
                <a:schemeClr val="bg1">
                  <a:lumMod val="50000"/>
                </a:schemeClr>
              </a:solidFill>
              <a:latin typeface="Pontano Sans"/>
              <a:ea typeface="Pontano Sans"/>
              <a:cs typeface="Pontano Sans"/>
              <a:sym typeface="Pontano Sans"/>
            </a:endParaRPr>
          </a:p>
          <a:p>
            <a:pPr lvl="1">
              <a:buFont typeface="Wingdings" panose="05000000000000000000" pitchFamily="2" charset="2"/>
              <a:buChar char="§"/>
            </a:pPr>
            <a:r>
              <a:rPr lang="mk-MK" sz="1600" dirty="0">
                <a:solidFill>
                  <a:schemeClr val="bg1">
                    <a:lumMod val="50000"/>
                  </a:schemeClr>
                </a:solidFill>
                <a:latin typeface="Pontano Sans"/>
                <a:ea typeface="Pontano Sans"/>
                <a:cs typeface="Pontano Sans"/>
              </a:rPr>
              <a:t>„</a:t>
            </a:r>
            <a:r>
              <a:rPr lang="mk-MK" sz="1600" dirty="0" smtClean="0">
                <a:solidFill>
                  <a:schemeClr val="bg1">
                    <a:lumMod val="50000"/>
                  </a:schemeClr>
                </a:solidFill>
                <a:latin typeface="Pontano Sans"/>
                <a:ea typeface="Pontano Sans"/>
                <a:cs typeface="Pontano Sans"/>
              </a:rPr>
              <a:t>Дијалог </a:t>
            </a:r>
            <a:r>
              <a:rPr lang="mk-MK" sz="1600" dirty="0">
                <a:solidFill>
                  <a:schemeClr val="bg1">
                    <a:lumMod val="50000"/>
                  </a:schemeClr>
                </a:solidFill>
                <a:latin typeface="Pontano Sans"/>
                <a:ea typeface="Pontano Sans"/>
                <a:cs typeface="Pontano Sans"/>
              </a:rPr>
              <a:t>за земјоделска политика </a:t>
            </a:r>
            <a:r>
              <a:rPr lang="mk-MK" sz="1600" dirty="0" smtClean="0">
                <a:solidFill>
                  <a:schemeClr val="bg1">
                    <a:lumMod val="50000"/>
                  </a:schemeClr>
                </a:solidFill>
                <a:latin typeface="Pontano Sans"/>
                <a:ea typeface="Pontano Sans"/>
                <a:cs typeface="Pontano Sans"/>
              </a:rPr>
              <a:t>на </a:t>
            </a:r>
            <a:r>
              <a:rPr lang="mk-MK" sz="1600" dirty="0">
                <a:solidFill>
                  <a:schemeClr val="bg1">
                    <a:lumMod val="50000"/>
                  </a:schemeClr>
                </a:solidFill>
                <a:latin typeface="Pontano Sans"/>
                <a:ea typeface="Pontano Sans"/>
                <a:cs typeface="Pontano Sans"/>
              </a:rPr>
              <a:t>Германија </a:t>
            </a:r>
            <a:r>
              <a:rPr lang="mk-MK" sz="1600" dirty="0" smtClean="0">
                <a:solidFill>
                  <a:schemeClr val="bg1">
                    <a:lumMod val="50000"/>
                  </a:schemeClr>
                </a:solidFill>
                <a:latin typeface="Pontano Sans"/>
                <a:ea typeface="Pontano Sans"/>
                <a:cs typeface="Pontano Sans"/>
              </a:rPr>
              <a:t>и </a:t>
            </a:r>
            <a:r>
              <a:rPr lang="mk-MK" sz="1600" dirty="0">
                <a:solidFill>
                  <a:schemeClr val="bg1">
                    <a:lumMod val="50000"/>
                  </a:schemeClr>
                </a:solidFill>
                <a:latin typeface="Pontano Sans"/>
                <a:ea typeface="Pontano Sans"/>
                <a:cs typeface="Pontano Sans"/>
              </a:rPr>
              <a:t>Западен </a:t>
            </a:r>
            <a:r>
              <a:rPr lang="mk-MK" sz="1600" dirty="0" smtClean="0">
                <a:solidFill>
                  <a:schemeClr val="bg1">
                    <a:lumMod val="50000"/>
                  </a:schemeClr>
                </a:solidFill>
                <a:latin typeface="Pontano Sans"/>
                <a:ea typeface="Pontano Sans"/>
                <a:cs typeface="Pontano Sans"/>
              </a:rPr>
              <a:t>Балкан</a:t>
            </a:r>
            <a:r>
              <a:rPr lang="mk-MK" sz="1600" dirty="0" smtClean="0">
                <a:solidFill>
                  <a:schemeClr val="bg1">
                    <a:lumMod val="50000"/>
                  </a:schemeClr>
                </a:solidFill>
                <a:latin typeface="Pontano Sans"/>
                <a:ea typeface="Pontano Sans"/>
                <a:cs typeface="Pontano Sans"/>
                <a:sym typeface="Pontano Sans"/>
              </a:rPr>
              <a:t>“, компонента: </a:t>
            </a:r>
            <a:r>
              <a:rPr lang="mk-MK" sz="1600" b="1" dirty="0">
                <a:solidFill>
                  <a:srgbClr val="92D050"/>
                </a:solidFill>
                <a:latin typeface="Pontano Sans"/>
                <a:ea typeface="Pontano Sans"/>
                <a:cs typeface="Pontano Sans"/>
              </a:rPr>
              <a:t>Систем на знаење и иновации во земјоделството </a:t>
            </a:r>
            <a:r>
              <a:rPr lang="mk-MK" sz="1600" b="1" dirty="0" smtClean="0">
                <a:solidFill>
                  <a:srgbClr val="92D050"/>
                </a:solidFill>
                <a:latin typeface="Pontano Sans"/>
                <a:ea typeface="Pontano Sans"/>
                <a:cs typeface="Pontano Sans"/>
              </a:rPr>
              <a:t>– АКИС</a:t>
            </a:r>
            <a:endParaRPr lang="en-US" sz="600" dirty="0">
              <a:solidFill>
                <a:schemeClr val="bg1">
                  <a:lumMod val="50000"/>
                </a:schemeClr>
              </a:solidFill>
              <a:latin typeface="Pontano Sans"/>
              <a:ea typeface="Pontano Sans"/>
              <a:cs typeface="Pontano Sans"/>
            </a:endParaRPr>
          </a:p>
          <a:p>
            <a:pPr>
              <a:buFont typeface="Wingdings" panose="05000000000000000000" pitchFamily="2" charset="2"/>
              <a:buChar char="§"/>
            </a:pPr>
            <a:r>
              <a:rPr lang="mk-MK" sz="2000" dirty="0" smtClean="0">
                <a:solidFill>
                  <a:schemeClr val="bg1">
                    <a:lumMod val="50000"/>
                  </a:schemeClr>
                </a:solidFill>
                <a:latin typeface="Pontano Sans"/>
                <a:ea typeface="Pontano Sans"/>
                <a:cs typeface="Pontano Sans"/>
                <a:sym typeface="Pontano Sans"/>
              </a:rPr>
              <a:t>Истражувања и активности:</a:t>
            </a:r>
          </a:p>
          <a:p>
            <a:pPr>
              <a:buFont typeface="Wingdings" panose="05000000000000000000" pitchFamily="2" charset="2"/>
              <a:buChar char="§"/>
            </a:pPr>
            <a:endParaRPr lang="mk-MK" sz="600" dirty="0" smtClean="0">
              <a:solidFill>
                <a:schemeClr val="bg1">
                  <a:lumMod val="50000"/>
                </a:schemeClr>
              </a:solidFill>
              <a:latin typeface="Pontano Sans"/>
              <a:ea typeface="Pontano Sans"/>
              <a:cs typeface="Pontano Sans"/>
              <a:sym typeface="Pontano Sans"/>
            </a:endParaRPr>
          </a:p>
          <a:p>
            <a:pPr lvl="1">
              <a:buFont typeface="Wingdings" panose="05000000000000000000" pitchFamily="2" charset="2"/>
              <a:buChar char="§"/>
            </a:pPr>
            <a:r>
              <a:rPr lang="mk-MK" sz="1600" dirty="0" smtClean="0">
                <a:solidFill>
                  <a:schemeClr val="bg1">
                    <a:lumMod val="50000"/>
                  </a:schemeClr>
                </a:solidFill>
                <a:latin typeface="Pontano Sans"/>
                <a:ea typeface="Pontano Sans"/>
                <a:cs typeface="Pontano Sans"/>
              </a:rPr>
              <a:t>„</a:t>
            </a:r>
            <a:r>
              <a:rPr lang="mk-MK" sz="1600" dirty="0">
                <a:solidFill>
                  <a:schemeClr val="bg1">
                    <a:lumMod val="50000"/>
                  </a:schemeClr>
                </a:solidFill>
                <a:latin typeface="Pontano Sans"/>
                <a:ea typeface="Pontano Sans"/>
                <a:cs typeface="Pontano Sans"/>
              </a:rPr>
              <a:t>Студија за капацитетите за истражување, иновации и трансфер на технологија и за развојот на земјоделската политика во контекст на процесот на приближување кон ЕУ во претпристапните </a:t>
            </a:r>
            <a:r>
              <a:rPr lang="mk-MK" sz="1600" dirty="0" smtClean="0">
                <a:solidFill>
                  <a:schemeClr val="bg1">
                    <a:lumMod val="50000"/>
                  </a:schemeClr>
                </a:solidFill>
                <a:latin typeface="Pontano Sans"/>
                <a:ea typeface="Pontano Sans"/>
                <a:cs typeface="Pontano Sans"/>
              </a:rPr>
              <a:t>земји (прва фаза)“: </a:t>
            </a:r>
            <a:r>
              <a:rPr lang="mk-MK" sz="1600" dirty="0" smtClean="0">
                <a:solidFill>
                  <a:srgbClr val="FFC000"/>
                </a:solidFill>
                <a:latin typeface="Pontano Sans"/>
                <a:ea typeface="Pontano Sans"/>
                <a:cs typeface="Pontano Sans"/>
              </a:rPr>
              <a:t>Преглед и интерјуа на состојбата</a:t>
            </a:r>
          </a:p>
          <a:p>
            <a:pPr lvl="1">
              <a:buFont typeface="Wingdings" panose="05000000000000000000" pitchFamily="2" charset="2"/>
              <a:buChar char="§"/>
            </a:pPr>
            <a:r>
              <a:rPr lang="mk-MK" sz="1600" dirty="0" smtClean="0">
                <a:solidFill>
                  <a:schemeClr val="bg1">
                    <a:lumMod val="50000"/>
                  </a:schemeClr>
                </a:solidFill>
                <a:latin typeface="Pontano Sans"/>
                <a:ea typeface="Pontano Sans"/>
                <a:cs typeface="Pontano Sans"/>
              </a:rPr>
              <a:t>„</a:t>
            </a:r>
            <a:r>
              <a:rPr lang="mk-MK" sz="1600" dirty="0">
                <a:solidFill>
                  <a:schemeClr val="bg1">
                    <a:lumMod val="50000"/>
                  </a:schemeClr>
                </a:solidFill>
                <a:latin typeface="Pontano Sans"/>
                <a:ea typeface="Pontano Sans"/>
                <a:cs typeface="Pontano Sans"/>
              </a:rPr>
              <a:t>Студија за капацитетите за истражување, иновации и трансфер на </a:t>
            </a:r>
            <a:r>
              <a:rPr lang="mk-MK" sz="1600" dirty="0" smtClean="0">
                <a:solidFill>
                  <a:schemeClr val="bg1">
                    <a:lumMod val="50000"/>
                  </a:schemeClr>
                </a:solidFill>
                <a:latin typeface="Pontano Sans"/>
                <a:ea typeface="Pontano Sans"/>
                <a:cs typeface="Pontano Sans"/>
              </a:rPr>
              <a:t>технологија (втора фаза)“: </a:t>
            </a:r>
            <a:r>
              <a:rPr lang="mk-MK" sz="1600" dirty="0" smtClean="0">
                <a:solidFill>
                  <a:srgbClr val="FFC000"/>
                </a:solidFill>
                <a:latin typeface="Pontano Sans"/>
                <a:ea typeface="Pontano Sans"/>
                <a:cs typeface="Pontano Sans"/>
              </a:rPr>
              <a:t>Студија на случај (предности и недостатоци на микро-АКИС случај)</a:t>
            </a:r>
            <a:endParaRPr lang="mk-MK" sz="1600" dirty="0">
              <a:solidFill>
                <a:srgbClr val="FFC000"/>
              </a:solidFill>
              <a:latin typeface="Pontano Sans"/>
              <a:ea typeface="Pontano Sans"/>
              <a:cs typeface="Pontano Sans"/>
            </a:endParaRPr>
          </a:p>
          <a:p>
            <a:pPr lvl="1">
              <a:buFont typeface="Wingdings" panose="05000000000000000000" pitchFamily="2" charset="2"/>
              <a:buChar char="§"/>
            </a:pPr>
            <a:r>
              <a:rPr lang="mk-MK" sz="1600" dirty="0" smtClean="0">
                <a:solidFill>
                  <a:schemeClr val="bg1">
                    <a:lumMod val="50000"/>
                  </a:schemeClr>
                </a:solidFill>
                <a:latin typeface="Pontano Sans"/>
                <a:ea typeface="Pontano Sans"/>
                <a:cs typeface="Pontano Sans"/>
              </a:rPr>
              <a:t>Да </a:t>
            </a:r>
            <a:r>
              <a:rPr lang="mk-MK" sz="1600" dirty="0">
                <a:solidFill>
                  <a:schemeClr val="bg1">
                    <a:lumMod val="50000"/>
                  </a:schemeClr>
                </a:solidFill>
                <a:latin typeface="Pontano Sans"/>
                <a:ea typeface="Pontano Sans"/>
                <a:cs typeface="Pontano Sans"/>
              </a:rPr>
              <a:t>се</a:t>
            </a:r>
            <a:r>
              <a:rPr lang="en-GB" sz="1600" dirty="0">
                <a:solidFill>
                  <a:schemeClr val="bg1">
                    <a:lumMod val="50000"/>
                  </a:schemeClr>
                </a:solidFill>
                <a:latin typeface="Pontano Sans"/>
                <a:ea typeface="Pontano Sans"/>
                <a:cs typeface="Pontano Sans"/>
              </a:rPr>
              <a:t> ​​</a:t>
            </a:r>
            <a:r>
              <a:rPr lang="mk-MK" sz="1600" b="1" dirty="0">
                <a:solidFill>
                  <a:srgbClr val="92D050"/>
                </a:solidFill>
                <a:latin typeface="Pontano Sans"/>
                <a:ea typeface="Pontano Sans"/>
                <a:cs typeface="Pontano Sans"/>
              </a:rPr>
              <a:t>предложи </a:t>
            </a:r>
            <a:r>
              <a:rPr lang="mk-MK" sz="1600" b="1" dirty="0" smtClean="0">
                <a:solidFill>
                  <a:srgbClr val="92D050"/>
                </a:solidFill>
                <a:latin typeface="Pontano Sans"/>
                <a:ea typeface="Pontano Sans"/>
                <a:cs typeface="Pontano Sans"/>
              </a:rPr>
              <a:t>акциски план </a:t>
            </a:r>
            <a:r>
              <a:rPr lang="en-GB" sz="1600" dirty="0" smtClean="0">
                <a:solidFill>
                  <a:schemeClr val="bg1">
                    <a:lumMod val="50000"/>
                  </a:schemeClr>
                </a:solidFill>
                <a:latin typeface="Pontano Sans"/>
                <a:ea typeface="Pontano Sans"/>
                <a:cs typeface="Pontano Sans"/>
              </a:rPr>
              <a:t>з</a:t>
            </a:r>
            <a:r>
              <a:rPr lang="mk-MK" sz="1600" dirty="0">
                <a:solidFill>
                  <a:schemeClr val="bg1">
                    <a:lumMod val="50000"/>
                  </a:schemeClr>
                </a:solidFill>
                <a:latin typeface="Pontano Sans"/>
                <a:ea typeface="Pontano Sans"/>
                <a:cs typeface="Pontano Sans"/>
              </a:rPr>
              <a:t>а градење функционален </a:t>
            </a:r>
            <a:r>
              <a:rPr lang="mk-MK" sz="1600" b="1" dirty="0">
                <a:solidFill>
                  <a:srgbClr val="92D050"/>
                </a:solidFill>
                <a:latin typeface="Pontano Sans"/>
                <a:ea typeface="Pontano Sans"/>
                <a:cs typeface="Pontano Sans"/>
              </a:rPr>
              <a:t>систем на знаење и иновации во земјоделството </a:t>
            </a:r>
            <a:r>
              <a:rPr lang="mk-MK" sz="1600" dirty="0">
                <a:solidFill>
                  <a:schemeClr val="bg1">
                    <a:lumMod val="50000"/>
                  </a:schemeClr>
                </a:solidFill>
                <a:latin typeface="Pontano Sans"/>
                <a:ea typeface="Pontano Sans"/>
                <a:cs typeface="Pontano Sans"/>
              </a:rPr>
              <a:t>во</a:t>
            </a:r>
            <a:r>
              <a:rPr lang="en-GB" sz="1600" dirty="0">
                <a:solidFill>
                  <a:schemeClr val="bg1">
                    <a:lumMod val="50000"/>
                  </a:schemeClr>
                </a:solidFill>
                <a:latin typeface="Pontano Sans"/>
                <a:ea typeface="Pontano Sans"/>
                <a:cs typeface="Pontano Sans"/>
              </a:rPr>
              <a:t> </a:t>
            </a:r>
            <a:r>
              <a:rPr lang="mk-MK" sz="1600" dirty="0" smtClean="0">
                <a:solidFill>
                  <a:schemeClr val="bg1">
                    <a:lumMod val="50000"/>
                  </a:schemeClr>
                </a:solidFill>
                <a:latin typeface="Pontano Sans"/>
                <a:ea typeface="Pontano Sans"/>
                <a:cs typeface="Pontano Sans"/>
              </a:rPr>
              <a:t>Западен Балкан: Албанија, Босна и Херцеговина, Косово, </a:t>
            </a:r>
            <a:r>
              <a:rPr lang="mk-MK" sz="1600" b="1" dirty="0">
                <a:solidFill>
                  <a:srgbClr val="92D050"/>
                </a:solidFill>
                <a:latin typeface="Pontano Sans"/>
                <a:ea typeface="Pontano Sans"/>
                <a:cs typeface="Pontano Sans"/>
              </a:rPr>
              <a:t>Северна Македонија</a:t>
            </a:r>
            <a:r>
              <a:rPr lang="mk-MK" sz="1600" dirty="0" smtClean="0">
                <a:solidFill>
                  <a:schemeClr val="bg1">
                    <a:lumMod val="50000"/>
                  </a:schemeClr>
                </a:solidFill>
                <a:latin typeface="Pontano Sans"/>
                <a:ea typeface="Pontano Sans"/>
                <a:cs typeface="Pontano Sans"/>
              </a:rPr>
              <a:t>, Србија, Црна Гора) (трета фаза): </a:t>
            </a:r>
            <a:r>
              <a:rPr lang="mk-MK" sz="1600" b="1" dirty="0" smtClean="0">
                <a:solidFill>
                  <a:srgbClr val="FFC000"/>
                </a:solidFill>
                <a:latin typeface="Pontano Sans"/>
                <a:ea typeface="Pontano Sans"/>
                <a:cs typeface="Pontano Sans"/>
              </a:rPr>
              <a:t>Мапирање на националниот АКИС, </a:t>
            </a:r>
          </a:p>
          <a:p>
            <a:pPr marL="457200" lvl="1" indent="0">
              <a:buNone/>
            </a:pPr>
            <a:r>
              <a:rPr lang="mk-MK" sz="1600" dirty="0">
                <a:solidFill>
                  <a:schemeClr val="bg1">
                    <a:lumMod val="50000"/>
                  </a:schemeClr>
                </a:solidFill>
                <a:latin typeface="Pontano Sans"/>
                <a:ea typeface="Pontano Sans"/>
                <a:cs typeface="Pontano Sans"/>
              </a:rPr>
              <a:t> </a:t>
            </a:r>
            <a:r>
              <a:rPr lang="mk-MK" sz="1600" dirty="0" smtClean="0">
                <a:solidFill>
                  <a:schemeClr val="bg1">
                    <a:lumMod val="50000"/>
                  </a:schemeClr>
                </a:solidFill>
                <a:latin typeface="Pontano Sans"/>
                <a:ea typeface="Pontano Sans"/>
                <a:cs typeface="Pontano Sans"/>
              </a:rPr>
              <a:t>   </a:t>
            </a:r>
            <a:r>
              <a:rPr lang="en-US" sz="1600" dirty="0" smtClean="0">
                <a:solidFill>
                  <a:srgbClr val="FFC000"/>
                </a:solidFill>
                <a:latin typeface="Pontano Sans"/>
                <a:ea typeface="Pontano Sans"/>
                <a:cs typeface="Pontano Sans"/>
              </a:rPr>
              <a:t>SWOT </a:t>
            </a:r>
            <a:r>
              <a:rPr lang="mk-MK" sz="1600" dirty="0" smtClean="0">
                <a:solidFill>
                  <a:srgbClr val="FFC000"/>
                </a:solidFill>
                <a:latin typeface="Pontano Sans"/>
                <a:ea typeface="Pontano Sans"/>
                <a:cs typeface="Pontano Sans"/>
              </a:rPr>
              <a:t>анализа, патоказ (</a:t>
            </a:r>
            <a:r>
              <a:rPr lang="en-US" sz="1600" dirty="0" smtClean="0">
                <a:solidFill>
                  <a:srgbClr val="FFC000"/>
                </a:solidFill>
                <a:latin typeface="Pontano Sans"/>
                <a:ea typeface="Pontano Sans"/>
                <a:cs typeface="Pontano Sans"/>
              </a:rPr>
              <a:t>Roadmap)</a:t>
            </a:r>
            <a:r>
              <a:rPr lang="mk-MK" sz="1600" dirty="0" smtClean="0">
                <a:solidFill>
                  <a:srgbClr val="FFC000"/>
                </a:solidFill>
                <a:latin typeface="Pontano Sans"/>
                <a:ea typeface="Pontano Sans"/>
                <a:cs typeface="Pontano Sans"/>
              </a:rPr>
              <a:t> со приоритизација, </a:t>
            </a:r>
            <a:r>
              <a:rPr lang="mk-MK" sz="1600" b="1" dirty="0" smtClean="0">
                <a:solidFill>
                  <a:srgbClr val="FFC000"/>
                </a:solidFill>
                <a:latin typeface="Pontano Sans"/>
                <a:ea typeface="Pontano Sans"/>
                <a:cs typeface="Pontano Sans"/>
              </a:rPr>
              <a:t>Акциски План</a:t>
            </a:r>
            <a:endParaRPr lang="mk-MK" sz="1600" b="1" dirty="0">
              <a:solidFill>
                <a:srgbClr val="FFC000"/>
              </a:solidFill>
              <a:latin typeface="Pontano Sans"/>
              <a:ea typeface="Pontano Sans"/>
              <a:cs typeface="Pontano Sans"/>
              <a:sym typeface="Pontano Sans"/>
            </a:endParaRPr>
          </a:p>
          <a:p>
            <a:pPr lvl="1">
              <a:buFont typeface="Wingdings" panose="05000000000000000000" pitchFamily="2" charset="2"/>
              <a:buChar char="§"/>
            </a:pPr>
            <a:endParaRPr lang="en-GB" sz="600" dirty="0">
              <a:solidFill>
                <a:schemeClr val="bg1">
                  <a:lumMod val="50000"/>
                </a:schemeClr>
              </a:solidFill>
              <a:latin typeface="Pontano Sans"/>
              <a:ea typeface="Pontano Sans"/>
              <a:cs typeface="Pontano Sans"/>
            </a:endParaRPr>
          </a:p>
          <a:p>
            <a:pPr lvl="1">
              <a:buFont typeface="Wingdings" panose="05000000000000000000" pitchFamily="2" charset="2"/>
              <a:buChar char="§"/>
            </a:pPr>
            <a:r>
              <a:rPr lang="mk-MK" sz="1600" dirty="0" smtClean="0">
                <a:solidFill>
                  <a:schemeClr val="bg1">
                    <a:lumMod val="50000"/>
                  </a:schemeClr>
                </a:solidFill>
                <a:latin typeface="Pontano Sans"/>
                <a:ea typeface="Pontano Sans"/>
                <a:cs typeface="Pontano Sans"/>
              </a:rPr>
              <a:t>Да се</a:t>
            </a:r>
            <a:r>
              <a:rPr lang="en-GB" sz="1600" dirty="0" smtClean="0">
                <a:solidFill>
                  <a:schemeClr val="bg1">
                    <a:lumMod val="50000"/>
                  </a:schemeClr>
                </a:solidFill>
                <a:latin typeface="Pontano Sans"/>
                <a:ea typeface="Pontano Sans"/>
                <a:cs typeface="Pontano Sans"/>
              </a:rPr>
              <a:t> ​​</a:t>
            </a:r>
            <a:r>
              <a:rPr lang="mk-MK" sz="1600" dirty="0" smtClean="0">
                <a:solidFill>
                  <a:schemeClr val="bg1">
                    <a:lumMod val="50000"/>
                  </a:schemeClr>
                </a:solidFill>
                <a:latin typeface="Pontano Sans"/>
                <a:ea typeface="Pontano Sans"/>
                <a:cs typeface="Pontano Sans"/>
              </a:rPr>
              <a:t>преземат </a:t>
            </a:r>
            <a:r>
              <a:rPr lang="mk-MK" sz="1600" b="1" dirty="0">
                <a:solidFill>
                  <a:srgbClr val="92D050"/>
                </a:solidFill>
                <a:latin typeface="Pontano Sans"/>
                <a:ea typeface="Pontano Sans"/>
                <a:cs typeface="Pontano Sans"/>
              </a:rPr>
              <a:t>активности за имплементирање на акциските планови </a:t>
            </a:r>
            <a:r>
              <a:rPr lang="mk-MK" sz="1600" dirty="0" smtClean="0">
                <a:solidFill>
                  <a:schemeClr val="bg1">
                    <a:lumMod val="50000"/>
                  </a:schemeClr>
                </a:solidFill>
                <a:latin typeface="Pontano Sans"/>
                <a:ea typeface="Pontano Sans"/>
                <a:cs typeface="Pontano Sans"/>
              </a:rPr>
              <a:t>во секоја земја и да се создаде </a:t>
            </a:r>
            <a:r>
              <a:rPr lang="mk-MK" sz="1600" b="1" dirty="0" smtClean="0">
                <a:solidFill>
                  <a:srgbClr val="FFC000"/>
                </a:solidFill>
                <a:latin typeface="Pontano Sans"/>
                <a:ea typeface="Pontano Sans"/>
                <a:cs typeface="Pontano Sans"/>
              </a:rPr>
              <a:t>регионален репозиториум </a:t>
            </a:r>
            <a:r>
              <a:rPr lang="mk-MK" sz="1600" dirty="0" smtClean="0">
                <a:solidFill>
                  <a:schemeClr val="bg1">
                    <a:lumMod val="50000"/>
                  </a:schemeClr>
                </a:solidFill>
                <a:latin typeface="Pontano Sans"/>
                <a:ea typeface="Pontano Sans"/>
                <a:cs typeface="Pontano Sans"/>
              </a:rPr>
              <a:t>на битни документи од регионот за АКИС, но и да се подготви </a:t>
            </a:r>
            <a:r>
              <a:rPr lang="mk-MK" sz="1600" b="1" dirty="0">
                <a:solidFill>
                  <a:srgbClr val="FFC000"/>
                </a:solidFill>
                <a:latin typeface="Pontano Sans"/>
                <a:ea typeface="Pontano Sans"/>
                <a:cs typeface="Pontano Sans"/>
              </a:rPr>
              <a:t>студија на случај </a:t>
            </a:r>
            <a:r>
              <a:rPr lang="mk-MK" sz="1600" dirty="0" smtClean="0">
                <a:solidFill>
                  <a:schemeClr val="bg1">
                    <a:lumMod val="50000"/>
                  </a:schemeClr>
                </a:solidFill>
                <a:latin typeface="Pontano Sans"/>
                <a:ea typeface="Pontano Sans"/>
                <a:cs typeface="Pontano Sans"/>
              </a:rPr>
              <a:t>за АКИС:</a:t>
            </a:r>
          </a:p>
          <a:p>
            <a:pPr lvl="2">
              <a:buFont typeface="Wingdings" panose="05000000000000000000" pitchFamily="2" charset="2"/>
              <a:buChar char="§"/>
            </a:pPr>
            <a:r>
              <a:rPr lang="mk-MK" sz="1200" dirty="0" smtClean="0">
                <a:solidFill>
                  <a:schemeClr val="bg1">
                    <a:lumMod val="50000"/>
                  </a:schemeClr>
                </a:solidFill>
                <a:latin typeface="Pontano Sans"/>
                <a:ea typeface="Pontano Sans"/>
                <a:cs typeface="Pontano Sans"/>
                <a:sym typeface="Pontano Sans"/>
              </a:rPr>
              <a:t>Подигнување на свеста за АКИС преку информативни материјали, како подобрување на знаењето со подготовка на прирачници и алатки: Одредени </a:t>
            </a:r>
            <a:r>
              <a:rPr lang="mk-MK" sz="1200" dirty="0">
                <a:solidFill>
                  <a:schemeClr val="bg1">
                    <a:lumMod val="50000"/>
                  </a:schemeClr>
                </a:solidFill>
                <a:latin typeface="Pontano Sans"/>
                <a:ea typeface="Pontano Sans"/>
                <a:cs typeface="Pontano Sans"/>
                <a:sym typeface="Pontano Sans"/>
              </a:rPr>
              <a:t>форми на соработка – непостојани </a:t>
            </a:r>
            <a:r>
              <a:rPr lang="mk-MK" sz="1200" dirty="0" smtClean="0">
                <a:solidFill>
                  <a:schemeClr val="bg1">
                    <a:lumMod val="50000"/>
                  </a:schemeClr>
                </a:solidFill>
                <a:latin typeface="Pontano Sans"/>
                <a:ea typeface="Pontano Sans"/>
                <a:cs typeface="Pontano Sans"/>
                <a:sym typeface="Pontano Sans"/>
              </a:rPr>
              <a:t>структури</a:t>
            </a:r>
            <a:endParaRPr lang="mk-MK" sz="1200" dirty="0">
              <a:solidFill>
                <a:schemeClr val="bg1">
                  <a:lumMod val="50000"/>
                </a:schemeClr>
              </a:solidFill>
              <a:latin typeface="Pontano Sans"/>
              <a:ea typeface="Pontano Sans"/>
              <a:cs typeface="Pontano Sans"/>
              <a:sym typeface="Pontano Sans"/>
            </a:endParaRPr>
          </a:p>
        </p:txBody>
      </p:sp>
      <p:pic>
        <p:nvPicPr>
          <p:cNvPr id="4" name="Picture 3" descr="Timeline&#10;&#10;Description automatically generated">
            <a:extLst>
              <a:ext uri="{FF2B5EF4-FFF2-40B4-BE49-F238E27FC236}">
                <a16:creationId xmlns:a16="http://schemas.microsoft.com/office/drawing/2014/main" id="{461F3630-A514-4BA4-ACA8-EAD9D6AFAD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01" y="0"/>
            <a:ext cx="1308100" cy="1292860"/>
          </a:xfrm>
          <a:prstGeom prst="rect">
            <a:avLst/>
          </a:prstGeom>
          <a:noFill/>
          <a:ln>
            <a:noFill/>
          </a:ln>
        </p:spPr>
      </p:pic>
      <p:pic>
        <p:nvPicPr>
          <p:cNvPr id="5" name="Picture 4">
            <a:extLst>
              <a:ext uri="{FF2B5EF4-FFF2-40B4-BE49-F238E27FC236}">
                <a16:creationId xmlns:a16="http://schemas.microsoft.com/office/drawing/2014/main" id="{BEE120DA-418E-48D8-886D-EB1094938AE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8721" y="1370648"/>
            <a:ext cx="1049655" cy="640080"/>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9ED69C99-0C06-42EF-B705-C38E929BA7D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300673"/>
            <a:ext cx="1306195" cy="575945"/>
          </a:xfrm>
          <a:prstGeom prst="rect">
            <a:avLst/>
          </a:prstGeom>
          <a:noFill/>
          <a:ln>
            <a:noFill/>
          </a:ln>
        </p:spPr>
      </p:pic>
      <p:pic>
        <p:nvPicPr>
          <p:cNvPr id="7" name="Picture 6">
            <a:extLst>
              <a:ext uri="{FF2B5EF4-FFF2-40B4-BE49-F238E27FC236}">
                <a16:creationId xmlns:a16="http://schemas.microsoft.com/office/drawing/2014/main" id="{B17F6D5E-A3AC-4360-A74F-823BAAF6EAE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8376" y="6369049"/>
            <a:ext cx="746760" cy="325755"/>
          </a:xfrm>
          <a:prstGeom prst="rect">
            <a:avLst/>
          </a:prstGeom>
        </p:spPr>
      </p:pic>
      <p:pic>
        <p:nvPicPr>
          <p:cNvPr id="8" name="Picture 7">
            <a:extLst>
              <a:ext uri="{FF2B5EF4-FFF2-40B4-BE49-F238E27FC236}">
                <a16:creationId xmlns:a16="http://schemas.microsoft.com/office/drawing/2014/main" id="{AA87C247-45D9-47BA-B787-849A89E5426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578283" y="6369049"/>
            <a:ext cx="1048385" cy="339725"/>
          </a:xfrm>
          <a:prstGeom prst="rect">
            <a:avLst/>
          </a:prstGeom>
        </p:spPr>
      </p:pic>
      <p:pic>
        <p:nvPicPr>
          <p:cNvPr id="9" name="Picture 8">
            <a:extLst>
              <a:ext uri="{FF2B5EF4-FFF2-40B4-BE49-F238E27FC236}">
                <a16:creationId xmlns:a16="http://schemas.microsoft.com/office/drawing/2014/main" id="{0A467BC8-6863-4263-ABEB-C4C99ACABA55}"/>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072880" y="6325236"/>
            <a:ext cx="2280920" cy="349885"/>
          </a:xfrm>
          <a:prstGeom prst="rect">
            <a:avLst/>
          </a:prstGeom>
          <a:noFill/>
          <a:ln>
            <a:noFill/>
          </a:ln>
        </p:spPr>
      </p:pic>
      <p:pic>
        <p:nvPicPr>
          <p:cNvPr id="10" name="Picture 9" descr="Logo&#10;&#10;Description automatically generated">
            <a:extLst>
              <a:ext uri="{FF2B5EF4-FFF2-40B4-BE49-F238E27FC236}">
                <a16:creationId xmlns:a16="http://schemas.microsoft.com/office/drawing/2014/main" id="{DA802316-9EDB-4900-8455-FB8EEFF5D6FA}"/>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34941" y="6369049"/>
            <a:ext cx="762000" cy="381000"/>
          </a:xfrm>
          <a:prstGeom prst="rect">
            <a:avLst/>
          </a:prstGeom>
          <a:noFill/>
          <a:ln>
            <a:noFill/>
          </a:ln>
        </p:spPr>
      </p:pic>
      <p:sp>
        <p:nvSpPr>
          <p:cNvPr id="11" name="Left Brace 10"/>
          <p:cNvSpPr/>
          <p:nvPr/>
        </p:nvSpPr>
        <p:spPr>
          <a:xfrm>
            <a:off x="10908149" y="2761673"/>
            <a:ext cx="344055" cy="34266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11080176" y="4005781"/>
            <a:ext cx="1084522" cy="1077218"/>
          </a:xfrm>
          <a:prstGeom prst="rect">
            <a:avLst/>
          </a:prstGeom>
          <a:noFill/>
        </p:spPr>
        <p:txBody>
          <a:bodyPr wrap="square" rtlCol="0">
            <a:spAutoFit/>
            <a:scene3d>
              <a:camera prst="orthographicFront">
                <a:rot lat="0" lon="21299999" rev="0"/>
              </a:camera>
              <a:lightRig rig="threePt" dir="t"/>
            </a:scene3d>
          </a:bodyPr>
          <a:lstStyle/>
          <a:p>
            <a:r>
              <a:rPr lang="mk-MK" sz="1600" dirty="0">
                <a:solidFill>
                  <a:schemeClr val="bg1">
                    <a:lumMod val="50000"/>
                  </a:schemeClr>
                </a:solidFill>
                <a:latin typeface="Pontano Sans"/>
                <a:ea typeface="Pontano Sans"/>
                <a:cs typeface="Pontano Sans"/>
              </a:rPr>
              <a:t>Проект </a:t>
            </a:r>
            <a:r>
              <a:rPr lang="mk-MK" sz="1600" dirty="0" smtClean="0">
                <a:solidFill>
                  <a:schemeClr val="bg1">
                    <a:lumMod val="50000"/>
                  </a:schemeClr>
                </a:solidFill>
                <a:latin typeface="Pontano Sans"/>
                <a:ea typeface="Pontano Sans"/>
                <a:cs typeface="Pontano Sans"/>
              </a:rPr>
              <a:t>Модер-низација </a:t>
            </a:r>
            <a:r>
              <a:rPr lang="mk-MK" sz="1600" dirty="0">
                <a:solidFill>
                  <a:schemeClr val="bg1">
                    <a:lumMod val="50000"/>
                  </a:schemeClr>
                </a:solidFill>
                <a:latin typeface="Pontano Sans"/>
                <a:ea typeface="Pontano Sans"/>
                <a:cs typeface="Pontano Sans"/>
              </a:rPr>
              <a:t>(МЗШВ)</a:t>
            </a:r>
            <a:endParaRPr lang="en-GB" sz="1600" dirty="0">
              <a:solidFill>
                <a:schemeClr val="bg1">
                  <a:lumMod val="50000"/>
                </a:schemeClr>
              </a:solidFill>
              <a:latin typeface="Pontano Sans"/>
              <a:ea typeface="Pontano Sans"/>
              <a:cs typeface="Pontano Sans"/>
            </a:endParaRPr>
          </a:p>
        </p:txBody>
      </p:sp>
      <p:sp>
        <p:nvSpPr>
          <p:cNvPr id="13" name="TextBox 12"/>
          <p:cNvSpPr txBox="1"/>
          <p:nvPr/>
        </p:nvSpPr>
        <p:spPr>
          <a:xfrm>
            <a:off x="335189" y="5260372"/>
            <a:ext cx="1450109" cy="584775"/>
          </a:xfrm>
          <a:prstGeom prst="rect">
            <a:avLst/>
          </a:prstGeom>
          <a:noFill/>
        </p:spPr>
        <p:txBody>
          <a:bodyPr wrap="square" rtlCol="0">
            <a:spAutoFit/>
          </a:bodyPr>
          <a:lstStyle/>
          <a:p>
            <a:r>
              <a:rPr lang="mk-MK" sz="1600" b="1" dirty="0">
                <a:solidFill>
                  <a:schemeClr val="bg1">
                    <a:lumMod val="85000"/>
                  </a:schemeClr>
                </a:solidFill>
                <a:latin typeface="Pontano Sans"/>
                <a:ea typeface="Pontano Sans"/>
                <a:cs typeface="Pontano Sans"/>
              </a:rPr>
              <a:t>ТЕКОВНА АКТИВНОСТ</a:t>
            </a:r>
            <a:endParaRPr lang="en-GB" sz="1600" b="1" dirty="0">
              <a:solidFill>
                <a:schemeClr val="bg1">
                  <a:lumMod val="85000"/>
                </a:schemeClr>
              </a:solidFill>
              <a:latin typeface="Pontano Sans"/>
              <a:ea typeface="Pontano Sans"/>
              <a:cs typeface="Pontano Sans"/>
            </a:endParaRPr>
          </a:p>
        </p:txBody>
      </p:sp>
    </p:spTree>
    <p:extLst>
      <p:ext uri="{BB962C8B-B14F-4D97-AF65-F5344CB8AC3E}">
        <p14:creationId xmlns:p14="http://schemas.microsoft.com/office/powerpoint/2010/main" val="403261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09" y="69668"/>
            <a:ext cx="3551283" cy="2699656"/>
          </a:xfrm>
          <a:solidFill>
            <a:schemeClr val="bg1"/>
          </a:solidFill>
        </p:spPr>
        <p:txBody>
          <a:bodyPr>
            <a:normAutofit fontScale="90000"/>
          </a:bodyPr>
          <a:lstStyle/>
          <a:p>
            <a:r>
              <a:rPr lang="mk-MK" sz="3200" b="1" dirty="0" smtClean="0">
                <a:solidFill>
                  <a:srgbClr val="92D050"/>
                </a:solidFill>
                <a:latin typeface="Dosis ExtraLight"/>
                <a:ea typeface="Dosis ExtraLight"/>
                <a:cs typeface="Dosis ExtraLight"/>
              </a:rPr>
              <a:t>Мап</a:t>
            </a:r>
            <a:r>
              <a:rPr lang="en-US" sz="3200" b="1" dirty="0" smtClean="0">
                <a:solidFill>
                  <a:srgbClr val="92D050"/>
                </a:solidFill>
                <a:latin typeface="Dosis ExtraLight"/>
                <a:ea typeface="Dosis ExtraLight"/>
                <a:cs typeface="Dosis ExtraLight"/>
              </a:rPr>
              <a:t>a</a:t>
            </a:r>
            <a:r>
              <a:rPr lang="mk-MK" sz="3200" b="1" dirty="0" smtClean="0">
                <a:solidFill>
                  <a:srgbClr val="92D050"/>
                </a:solidFill>
                <a:latin typeface="Dosis ExtraLight"/>
                <a:ea typeface="Dosis ExtraLight"/>
                <a:cs typeface="Dosis ExtraLight"/>
              </a:rPr>
              <a:t> </a:t>
            </a:r>
            <a:r>
              <a:rPr lang="mk-MK" sz="3200" b="1" dirty="0" smtClean="0">
                <a:solidFill>
                  <a:schemeClr val="bg1">
                    <a:lumMod val="65000"/>
                  </a:schemeClr>
                </a:solidFill>
                <a:latin typeface="Dosis ExtraLight"/>
                <a:ea typeface="Dosis ExtraLight"/>
                <a:cs typeface="Dosis ExtraLight"/>
              </a:rPr>
              <a:t>на </a:t>
            </a:r>
            <a:br>
              <a:rPr lang="mk-MK" sz="3200" b="1" dirty="0" smtClean="0">
                <a:solidFill>
                  <a:schemeClr val="bg1">
                    <a:lumMod val="65000"/>
                  </a:schemeClr>
                </a:solidFill>
                <a:latin typeface="Dosis ExtraLight"/>
                <a:ea typeface="Dosis ExtraLight"/>
                <a:cs typeface="Dosis ExtraLight"/>
              </a:rPr>
            </a:br>
            <a:r>
              <a:rPr lang="mk-MK" sz="3200" b="1" dirty="0" smtClean="0">
                <a:solidFill>
                  <a:schemeClr val="bg1">
                    <a:lumMod val="65000"/>
                  </a:schemeClr>
                </a:solidFill>
                <a:latin typeface="Dosis ExtraLight"/>
                <a:ea typeface="Dosis ExtraLight"/>
                <a:cs typeface="Dosis ExtraLight"/>
              </a:rPr>
              <a:t>националниот </a:t>
            </a:r>
            <a:br>
              <a:rPr lang="mk-MK" sz="3200" b="1" dirty="0" smtClean="0">
                <a:solidFill>
                  <a:schemeClr val="bg1">
                    <a:lumMod val="65000"/>
                  </a:schemeClr>
                </a:solidFill>
                <a:latin typeface="Dosis ExtraLight"/>
                <a:ea typeface="Dosis ExtraLight"/>
                <a:cs typeface="Dosis ExtraLight"/>
              </a:rPr>
            </a:br>
            <a:r>
              <a:rPr lang="mk-MK" sz="3200" b="1" dirty="0" smtClean="0">
                <a:solidFill>
                  <a:schemeClr val="bg1">
                    <a:lumMod val="65000"/>
                  </a:schemeClr>
                </a:solidFill>
                <a:latin typeface="Dosis ExtraLight"/>
                <a:ea typeface="Dosis ExtraLight"/>
                <a:cs typeface="Dosis ExtraLight"/>
              </a:rPr>
              <a:t>систем </a:t>
            </a:r>
            <a:r>
              <a:rPr lang="mk-MK" sz="3200" b="1" dirty="0">
                <a:solidFill>
                  <a:schemeClr val="bg1">
                    <a:lumMod val="65000"/>
                  </a:schemeClr>
                </a:solidFill>
                <a:latin typeface="Dosis ExtraLight"/>
                <a:ea typeface="Dosis ExtraLight"/>
                <a:cs typeface="Dosis ExtraLight"/>
              </a:rPr>
              <a:t>на </a:t>
            </a:r>
            <a:r>
              <a:rPr lang="mk-MK" sz="3200" b="1" dirty="0" smtClean="0">
                <a:solidFill>
                  <a:schemeClr val="bg1">
                    <a:lumMod val="65000"/>
                  </a:schemeClr>
                </a:solidFill>
                <a:latin typeface="Dosis ExtraLight"/>
                <a:ea typeface="Dosis ExtraLight"/>
                <a:cs typeface="Dosis ExtraLight"/>
              </a:rPr>
              <a:t>знаење</a:t>
            </a:r>
            <a:br>
              <a:rPr lang="mk-MK" sz="3200" b="1" dirty="0" smtClean="0">
                <a:solidFill>
                  <a:schemeClr val="bg1">
                    <a:lumMod val="65000"/>
                  </a:schemeClr>
                </a:solidFill>
                <a:latin typeface="Dosis ExtraLight"/>
                <a:ea typeface="Dosis ExtraLight"/>
                <a:cs typeface="Dosis ExtraLight"/>
              </a:rPr>
            </a:br>
            <a:r>
              <a:rPr lang="mk-MK" sz="3200" b="1" dirty="0" smtClean="0">
                <a:solidFill>
                  <a:schemeClr val="bg1">
                    <a:lumMod val="65000"/>
                  </a:schemeClr>
                </a:solidFill>
                <a:latin typeface="Dosis ExtraLight"/>
                <a:ea typeface="Dosis ExtraLight"/>
                <a:cs typeface="Dosis ExtraLight"/>
              </a:rPr>
              <a:t>и </a:t>
            </a:r>
            <a:r>
              <a:rPr lang="mk-MK" sz="3200" b="1" dirty="0">
                <a:solidFill>
                  <a:schemeClr val="bg1">
                    <a:lumMod val="65000"/>
                  </a:schemeClr>
                </a:solidFill>
                <a:latin typeface="Dosis ExtraLight"/>
                <a:ea typeface="Dosis ExtraLight"/>
                <a:cs typeface="Dosis ExtraLight"/>
              </a:rPr>
              <a:t>иновации во </a:t>
            </a:r>
            <a:r>
              <a:rPr lang="mk-MK" sz="3200" b="1" dirty="0" smtClean="0">
                <a:solidFill>
                  <a:schemeClr val="bg1">
                    <a:lumMod val="65000"/>
                  </a:schemeClr>
                </a:solidFill>
                <a:latin typeface="Dosis ExtraLight"/>
                <a:ea typeface="Dosis ExtraLight"/>
                <a:cs typeface="Dosis ExtraLight"/>
              </a:rPr>
              <a:t/>
            </a:r>
            <a:br>
              <a:rPr lang="mk-MK" sz="3200" b="1" dirty="0" smtClean="0">
                <a:solidFill>
                  <a:schemeClr val="bg1">
                    <a:lumMod val="65000"/>
                  </a:schemeClr>
                </a:solidFill>
                <a:latin typeface="Dosis ExtraLight"/>
                <a:ea typeface="Dosis ExtraLight"/>
                <a:cs typeface="Dosis ExtraLight"/>
              </a:rPr>
            </a:br>
            <a:r>
              <a:rPr lang="mk-MK" sz="3200" b="1" dirty="0" smtClean="0">
                <a:solidFill>
                  <a:schemeClr val="bg1">
                    <a:lumMod val="65000"/>
                  </a:schemeClr>
                </a:solidFill>
                <a:latin typeface="Dosis ExtraLight"/>
                <a:ea typeface="Dosis ExtraLight"/>
                <a:cs typeface="Dosis ExtraLight"/>
              </a:rPr>
              <a:t>земјоделството </a:t>
            </a:r>
            <a:endParaRPr lang="en-GB" sz="3200" b="1" dirty="0">
              <a:solidFill>
                <a:schemeClr val="bg1">
                  <a:lumMod val="65000"/>
                </a:schemeClr>
              </a:solidFill>
              <a:latin typeface="Dosis ExtraLight"/>
              <a:ea typeface="Dosis ExtraLight"/>
              <a:cs typeface="Dosis ExtraLight"/>
            </a:endParaRPr>
          </a:p>
        </p:txBody>
      </p:sp>
      <p:pic>
        <p:nvPicPr>
          <p:cNvPr id="12" name="Picture 11"/>
          <p:cNvPicPr/>
          <p:nvPr/>
        </p:nvPicPr>
        <p:blipFill rotWithShape="1">
          <a:blip r:embed="rId2"/>
          <a:srcRect l="38390" t="21200" r="21862" b="8544"/>
          <a:stretch/>
        </p:blipFill>
        <p:spPr bwMode="auto">
          <a:xfrm>
            <a:off x="3875314" y="60143"/>
            <a:ext cx="8316686" cy="678833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21432" t="32457" r="43102" b="9050"/>
          <a:stretch/>
        </p:blipFill>
        <p:spPr bwMode="auto">
          <a:xfrm>
            <a:off x="97608" y="3107878"/>
            <a:ext cx="3883842" cy="367392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97608" y="2769324"/>
            <a:ext cx="1743075" cy="338554"/>
          </a:xfrm>
          <a:prstGeom prst="rect">
            <a:avLst/>
          </a:prstGeom>
          <a:noFill/>
        </p:spPr>
        <p:txBody>
          <a:bodyPr wrap="square" rtlCol="0">
            <a:spAutoFit/>
          </a:bodyPr>
          <a:lstStyle/>
          <a:p>
            <a:r>
              <a:rPr lang="mk-MK" sz="1600" b="1" dirty="0" smtClean="0">
                <a:solidFill>
                  <a:srgbClr val="00B050"/>
                </a:solidFill>
              </a:rPr>
              <a:t>Легенда:</a:t>
            </a:r>
            <a:endParaRPr lang="en-GB" sz="1600" b="1" dirty="0">
              <a:solidFill>
                <a:srgbClr val="00B050"/>
              </a:solidFill>
            </a:endParaRPr>
          </a:p>
        </p:txBody>
      </p:sp>
      <p:sp>
        <p:nvSpPr>
          <p:cNvPr id="7" name="Rounded Rectangle 6"/>
          <p:cNvSpPr/>
          <p:nvPr/>
        </p:nvSpPr>
        <p:spPr>
          <a:xfrm>
            <a:off x="4362450" y="314325"/>
            <a:ext cx="1809750" cy="1466849"/>
          </a:xfrm>
          <a:prstGeom prst="roundRect">
            <a:avLst/>
          </a:prstGeom>
          <a:solidFill>
            <a:srgbClr val="FFFF00">
              <a:alpha val="18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0372726" y="1009650"/>
            <a:ext cx="1428750" cy="2343149"/>
          </a:xfrm>
          <a:prstGeom prst="roundRect">
            <a:avLst/>
          </a:prstGeom>
          <a:noFill/>
          <a:ln w="7620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Rounded Rectangle 8"/>
          <p:cNvSpPr/>
          <p:nvPr/>
        </p:nvSpPr>
        <p:spPr>
          <a:xfrm>
            <a:off x="10258425" y="4181475"/>
            <a:ext cx="1543052" cy="1704975"/>
          </a:xfrm>
          <a:prstGeom prst="roundRect">
            <a:avLst/>
          </a:prstGeom>
          <a:noFill/>
          <a:ln w="7620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ounded Rectangle 9"/>
          <p:cNvSpPr/>
          <p:nvPr/>
        </p:nvSpPr>
        <p:spPr>
          <a:xfrm>
            <a:off x="5772147" y="5286375"/>
            <a:ext cx="2066928" cy="771525"/>
          </a:xfrm>
          <a:prstGeom prst="roundRect">
            <a:avLst/>
          </a:prstGeom>
          <a:noFill/>
          <a:ln w="7620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ounded Rectangle 10"/>
          <p:cNvSpPr/>
          <p:nvPr/>
        </p:nvSpPr>
        <p:spPr>
          <a:xfrm>
            <a:off x="4301581" y="5181600"/>
            <a:ext cx="1613444" cy="1323975"/>
          </a:xfrm>
          <a:prstGeom prst="roundRect">
            <a:avLst/>
          </a:prstGeom>
          <a:noFill/>
          <a:ln w="7620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Rounded Rectangle 12"/>
          <p:cNvSpPr/>
          <p:nvPr/>
        </p:nvSpPr>
        <p:spPr>
          <a:xfrm>
            <a:off x="4301581" y="3352800"/>
            <a:ext cx="1346744" cy="828676"/>
          </a:xfrm>
          <a:prstGeom prst="roundRect">
            <a:avLst/>
          </a:prstGeom>
          <a:noFill/>
          <a:ln w="7620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Rounded Rectangle 13"/>
          <p:cNvSpPr/>
          <p:nvPr/>
        </p:nvSpPr>
        <p:spPr>
          <a:xfrm>
            <a:off x="8029575" y="1009650"/>
            <a:ext cx="790576" cy="485776"/>
          </a:xfrm>
          <a:prstGeom prst="roundRect">
            <a:avLst/>
          </a:prstGeom>
          <a:noFill/>
          <a:ln w="7620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Rounded Rectangle 14"/>
          <p:cNvSpPr/>
          <p:nvPr/>
        </p:nvSpPr>
        <p:spPr>
          <a:xfrm>
            <a:off x="8206831" y="381000"/>
            <a:ext cx="3004094" cy="628650"/>
          </a:xfrm>
          <a:prstGeom prst="roundRect">
            <a:avLst/>
          </a:prstGeom>
          <a:noFill/>
          <a:ln w="7620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Rounded Rectangle 16"/>
          <p:cNvSpPr/>
          <p:nvPr/>
        </p:nvSpPr>
        <p:spPr>
          <a:xfrm>
            <a:off x="6074592" y="1506856"/>
            <a:ext cx="4071712" cy="3674744"/>
          </a:xfrm>
          <a:prstGeom prst="roundRect">
            <a:avLst/>
          </a:prstGeom>
          <a:noFill/>
          <a:ln w="76200">
            <a:solidFill>
              <a:srgbClr val="FF006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Rounded Rectangle 17"/>
          <p:cNvSpPr/>
          <p:nvPr/>
        </p:nvSpPr>
        <p:spPr>
          <a:xfrm>
            <a:off x="48804" y="3041203"/>
            <a:ext cx="3923121" cy="542506"/>
          </a:xfrm>
          <a:prstGeom prst="roundRect">
            <a:avLst/>
          </a:prstGeom>
          <a:solidFill>
            <a:srgbClr val="FFFF00">
              <a:alpha val="18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7608" y="4488873"/>
            <a:ext cx="3923121" cy="378691"/>
          </a:xfrm>
          <a:prstGeom prst="roundRect">
            <a:avLst/>
          </a:prstGeom>
          <a:solidFill>
            <a:srgbClr val="FFFF00">
              <a:alpha val="18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1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0;p38"/>
          <p:cNvSpPr txBox="1">
            <a:spLocks noGrp="1"/>
          </p:cNvSpPr>
          <p:nvPr>
            <p:ph type="title"/>
          </p:nvPr>
        </p:nvSpPr>
        <p:spPr>
          <a:xfrm>
            <a:off x="1182200" y="217684"/>
            <a:ext cx="9827600" cy="1143200"/>
          </a:xfrm>
          <a:prstGeom prst="rect">
            <a:avLst/>
          </a:prstGeom>
        </p:spPr>
        <p:txBody>
          <a:bodyPr spcFirstLastPara="1" vert="horz" wrap="square" lIns="121900" tIns="121900" rIns="121900" bIns="121900" rtlCol="0" anchor="t" anchorCtr="0">
            <a:noAutofit/>
          </a:bodyPr>
          <a:lstStyle/>
          <a:p>
            <a:pPr>
              <a:spcBef>
                <a:spcPts val="0"/>
              </a:spcBef>
            </a:pPr>
            <a:r>
              <a:rPr lang="mk-MK" sz="3200" b="1" dirty="0" smtClean="0">
                <a:solidFill>
                  <a:srgbClr val="92D050"/>
                </a:solidFill>
                <a:latin typeface="Dosis ExtraLight"/>
                <a:ea typeface="Dosis ExtraLight"/>
                <a:cs typeface="Dosis ExtraLight"/>
              </a:rPr>
              <a:t>Патоказ:</a:t>
            </a:r>
            <a:br>
              <a:rPr lang="mk-MK" sz="3200" b="1" dirty="0" smtClean="0">
                <a:solidFill>
                  <a:srgbClr val="92D050"/>
                </a:solidFill>
                <a:latin typeface="Dosis ExtraLight"/>
                <a:ea typeface="Dosis ExtraLight"/>
                <a:cs typeface="Dosis ExtraLight"/>
              </a:rPr>
            </a:br>
            <a:r>
              <a:rPr lang="mk-MK" sz="2400" dirty="0" smtClean="0">
                <a:solidFill>
                  <a:srgbClr val="92D050"/>
                </a:solidFill>
                <a:latin typeface="Dosis ExtraLight"/>
                <a:ea typeface="Dosis ExtraLight"/>
                <a:cs typeface="Dosis ExtraLight"/>
              </a:rPr>
              <a:t>Градење на функционален систем на знаење и иновации во земјоделството</a:t>
            </a:r>
            <a:endParaRPr sz="2400" dirty="0">
              <a:solidFill>
                <a:srgbClr val="92D050"/>
              </a:solidFill>
              <a:latin typeface="Dosis ExtraLight"/>
              <a:ea typeface="Dosis ExtraLight"/>
              <a:cs typeface="Dosis ExtraLight"/>
            </a:endParaRPr>
          </a:p>
        </p:txBody>
      </p:sp>
      <p:sp>
        <p:nvSpPr>
          <p:cNvPr id="6" name="Google Shape;402;p38"/>
          <p:cNvSpPr/>
          <p:nvPr/>
        </p:nvSpPr>
        <p:spPr>
          <a:xfrm>
            <a:off x="0" y="3161372"/>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7" name="Google Shape;403;p38"/>
          <p:cNvSpPr/>
          <p:nvPr/>
        </p:nvSpPr>
        <p:spPr>
          <a:xfrm>
            <a:off x="0" y="3161372"/>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121900" tIns="60933" rIns="121900" bIns="60933" anchor="ctr" anchorCtr="0">
            <a:noAutofit/>
          </a:bodyPr>
          <a:lstStyle/>
          <a:p>
            <a:endParaRPr sz="2400">
              <a:solidFill>
                <a:schemeClr val="lt1"/>
              </a:solidFill>
              <a:latin typeface="Calibri"/>
              <a:ea typeface="Calibri"/>
              <a:cs typeface="Calibri"/>
              <a:sym typeface="Calibri"/>
            </a:endParaRPr>
          </a:p>
        </p:txBody>
      </p:sp>
      <p:grpSp>
        <p:nvGrpSpPr>
          <p:cNvPr id="8" name="Google Shape;404;p38"/>
          <p:cNvGrpSpPr/>
          <p:nvPr/>
        </p:nvGrpSpPr>
        <p:grpSpPr>
          <a:xfrm>
            <a:off x="2381785" y="2271201"/>
            <a:ext cx="631200" cy="631200"/>
            <a:chOff x="1786339" y="1703401"/>
            <a:chExt cx="473400" cy="473400"/>
          </a:xfrm>
        </p:grpSpPr>
        <p:sp>
          <p:nvSpPr>
            <p:cNvPr id="9" name="Google Shape;405;p38"/>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endParaRPr sz="1600">
                <a:latin typeface="Karla"/>
                <a:ea typeface="Karla"/>
                <a:cs typeface="Karla"/>
                <a:sym typeface="Karla"/>
              </a:endParaRPr>
            </a:p>
          </p:txBody>
        </p:sp>
        <p:sp>
          <p:nvSpPr>
            <p:cNvPr id="10" name="Google Shape;406;p38"/>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1600">
                  <a:solidFill>
                    <a:schemeClr val="dk2"/>
                  </a:solidFill>
                  <a:latin typeface="Karla"/>
                  <a:ea typeface="Karla"/>
                  <a:cs typeface="Karla"/>
                  <a:sym typeface="Karla"/>
                </a:rPr>
                <a:t>1</a:t>
              </a:r>
              <a:endParaRPr sz="1600">
                <a:solidFill>
                  <a:schemeClr val="dk2"/>
                </a:solidFill>
                <a:latin typeface="Karla"/>
                <a:ea typeface="Karla"/>
                <a:cs typeface="Karla"/>
                <a:sym typeface="Karla"/>
              </a:endParaRPr>
            </a:p>
          </p:txBody>
        </p:sp>
      </p:grpSp>
      <p:grpSp>
        <p:nvGrpSpPr>
          <p:cNvPr id="11" name="Google Shape;407;p38"/>
          <p:cNvGrpSpPr/>
          <p:nvPr/>
        </p:nvGrpSpPr>
        <p:grpSpPr>
          <a:xfrm>
            <a:off x="6448341" y="3081153"/>
            <a:ext cx="631200" cy="631200"/>
            <a:chOff x="3814414" y="1703401"/>
            <a:chExt cx="473400" cy="473400"/>
          </a:xfrm>
        </p:grpSpPr>
        <p:sp>
          <p:nvSpPr>
            <p:cNvPr id="12" name="Google Shape;408;p38"/>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121900" tIns="121900" rIns="121900" bIns="121900" anchor="ctr" anchorCtr="0">
              <a:noAutofit/>
            </a:bodyPr>
            <a:lstStyle/>
            <a:p>
              <a:endParaRPr sz="1600">
                <a:latin typeface="Karla"/>
                <a:ea typeface="Karla"/>
                <a:cs typeface="Karla"/>
                <a:sym typeface="Karla"/>
              </a:endParaRPr>
            </a:p>
          </p:txBody>
        </p:sp>
        <p:sp>
          <p:nvSpPr>
            <p:cNvPr id="13" name="Google Shape;409;p38"/>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1600">
                  <a:solidFill>
                    <a:schemeClr val="dk2"/>
                  </a:solidFill>
                  <a:latin typeface="Karla"/>
                  <a:ea typeface="Karla"/>
                  <a:cs typeface="Karla"/>
                  <a:sym typeface="Karla"/>
                </a:rPr>
                <a:t>3</a:t>
              </a:r>
              <a:endParaRPr sz="1600">
                <a:solidFill>
                  <a:schemeClr val="dk2"/>
                </a:solidFill>
                <a:latin typeface="Karla"/>
                <a:ea typeface="Karla"/>
                <a:cs typeface="Karla"/>
                <a:sym typeface="Karla"/>
              </a:endParaRPr>
            </a:p>
          </p:txBody>
        </p:sp>
      </p:grpSp>
      <p:grpSp>
        <p:nvGrpSpPr>
          <p:cNvPr id="20" name="Google Shape;416;p38"/>
          <p:cNvGrpSpPr/>
          <p:nvPr/>
        </p:nvGrpSpPr>
        <p:grpSpPr>
          <a:xfrm>
            <a:off x="9259239" y="4768400"/>
            <a:ext cx="631200" cy="631200"/>
            <a:chOff x="4852739" y="3576300"/>
            <a:chExt cx="473400" cy="473400"/>
          </a:xfrm>
        </p:grpSpPr>
        <p:sp>
          <p:nvSpPr>
            <p:cNvPr id="21" name="Google Shape;417;p38"/>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121900" tIns="121900" rIns="121900" bIns="121900" anchor="ctr" anchorCtr="0">
              <a:noAutofit/>
            </a:bodyPr>
            <a:lstStyle/>
            <a:p>
              <a:endParaRPr sz="1600">
                <a:latin typeface="Karla"/>
                <a:ea typeface="Karla"/>
                <a:cs typeface="Karla"/>
                <a:sym typeface="Karla"/>
              </a:endParaRPr>
            </a:p>
          </p:txBody>
        </p:sp>
        <p:sp>
          <p:nvSpPr>
            <p:cNvPr id="22" name="Google Shape;418;p38"/>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1600">
                  <a:solidFill>
                    <a:schemeClr val="dk2"/>
                  </a:solidFill>
                  <a:latin typeface="Karla"/>
                  <a:ea typeface="Karla"/>
                  <a:cs typeface="Karla"/>
                  <a:sym typeface="Karla"/>
                </a:rPr>
                <a:t>4</a:t>
              </a:r>
              <a:endParaRPr sz="1600">
                <a:solidFill>
                  <a:schemeClr val="dk2"/>
                </a:solidFill>
                <a:latin typeface="Karla"/>
                <a:ea typeface="Karla"/>
                <a:cs typeface="Karla"/>
                <a:sym typeface="Karla"/>
              </a:endParaRPr>
            </a:p>
          </p:txBody>
        </p:sp>
      </p:grpSp>
      <p:grpSp>
        <p:nvGrpSpPr>
          <p:cNvPr id="23" name="Google Shape;419;p38"/>
          <p:cNvGrpSpPr/>
          <p:nvPr/>
        </p:nvGrpSpPr>
        <p:grpSpPr>
          <a:xfrm>
            <a:off x="3858653" y="4860834"/>
            <a:ext cx="446325" cy="446325"/>
            <a:chOff x="2893992" y="3645628"/>
            <a:chExt cx="334744" cy="334744"/>
          </a:xfrm>
        </p:grpSpPr>
        <p:sp>
          <p:nvSpPr>
            <p:cNvPr id="24" name="Google Shape;420;p38"/>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121900" tIns="121900" rIns="121900" bIns="121900" anchor="ctr" anchorCtr="0">
              <a:noAutofit/>
            </a:bodyPr>
            <a:lstStyle/>
            <a:p>
              <a:endParaRPr sz="1600">
                <a:latin typeface="Karla"/>
                <a:ea typeface="Karla"/>
                <a:cs typeface="Karla"/>
                <a:sym typeface="Karla"/>
              </a:endParaRPr>
            </a:p>
          </p:txBody>
        </p:sp>
        <p:sp>
          <p:nvSpPr>
            <p:cNvPr id="25" name="Google Shape;421;p38"/>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1600" dirty="0">
                  <a:solidFill>
                    <a:schemeClr val="dk2"/>
                  </a:solidFill>
                  <a:latin typeface="Karla"/>
                  <a:ea typeface="Karla"/>
                  <a:cs typeface="Karla"/>
                  <a:sym typeface="Karla"/>
                </a:rPr>
                <a:t>2</a:t>
              </a:r>
              <a:endParaRPr sz="1600" dirty="0">
                <a:solidFill>
                  <a:schemeClr val="dk2"/>
                </a:solidFill>
                <a:latin typeface="Karla"/>
                <a:ea typeface="Karla"/>
                <a:cs typeface="Karla"/>
                <a:sym typeface="Karla"/>
              </a:endParaRPr>
            </a:p>
          </p:txBody>
        </p:sp>
      </p:grpSp>
      <p:sp>
        <p:nvSpPr>
          <p:cNvPr id="26" name="Google Shape;422;p38"/>
          <p:cNvSpPr txBox="1"/>
          <p:nvPr/>
        </p:nvSpPr>
        <p:spPr>
          <a:xfrm>
            <a:off x="1839800" y="1541467"/>
            <a:ext cx="1715200" cy="711200"/>
          </a:xfrm>
          <a:prstGeom prst="rect">
            <a:avLst/>
          </a:prstGeom>
          <a:noFill/>
          <a:ln>
            <a:noFill/>
          </a:ln>
        </p:spPr>
        <p:txBody>
          <a:bodyPr spcFirstLastPara="1" wrap="square" lIns="0" tIns="0" rIns="0" bIns="0" anchor="b" anchorCtr="0">
            <a:noAutofit/>
          </a:bodyPr>
          <a:lstStyle/>
          <a:p>
            <a:pPr algn="ctr"/>
            <a:r>
              <a:rPr lang="mk-MK" sz="1600" dirty="0" smtClean="0">
                <a:solidFill>
                  <a:schemeClr val="dk2"/>
                </a:solidFill>
                <a:latin typeface="Karla"/>
                <a:ea typeface="Karla"/>
                <a:cs typeface="Karla"/>
                <a:sym typeface="Karla"/>
              </a:rPr>
              <a:t>Формализирање на системот / </a:t>
            </a:r>
            <a:r>
              <a:rPr lang="mk-MK" sz="1600" b="1" dirty="0" smtClean="0">
                <a:solidFill>
                  <a:schemeClr val="dk2"/>
                </a:solidFill>
                <a:latin typeface="Karla"/>
                <a:ea typeface="Karla"/>
                <a:cs typeface="Karla"/>
                <a:sym typeface="Karla"/>
              </a:rPr>
              <a:t>негови делови</a:t>
            </a:r>
            <a:endParaRPr sz="1600" b="1" dirty="0">
              <a:solidFill>
                <a:schemeClr val="dk2"/>
              </a:solidFill>
              <a:latin typeface="Karla"/>
              <a:ea typeface="Karla"/>
              <a:cs typeface="Karla"/>
              <a:sym typeface="Karla"/>
            </a:endParaRPr>
          </a:p>
        </p:txBody>
      </p:sp>
      <p:sp>
        <p:nvSpPr>
          <p:cNvPr id="27" name="Google Shape;423;p38"/>
          <p:cNvSpPr txBox="1"/>
          <p:nvPr/>
        </p:nvSpPr>
        <p:spPr>
          <a:xfrm>
            <a:off x="5865396" y="2351419"/>
            <a:ext cx="1715200" cy="711200"/>
          </a:xfrm>
          <a:prstGeom prst="rect">
            <a:avLst/>
          </a:prstGeom>
          <a:noFill/>
          <a:ln>
            <a:noFill/>
          </a:ln>
        </p:spPr>
        <p:txBody>
          <a:bodyPr spcFirstLastPara="1" wrap="square" lIns="0" tIns="0" rIns="0" bIns="0" anchor="b" anchorCtr="0">
            <a:noAutofit/>
          </a:bodyPr>
          <a:lstStyle/>
          <a:p>
            <a:pPr algn="ctr"/>
            <a:r>
              <a:rPr lang="mk-MK" sz="1600" dirty="0" smtClean="0">
                <a:solidFill>
                  <a:schemeClr val="dk2"/>
                </a:solidFill>
                <a:latin typeface="Karla"/>
                <a:ea typeface="Karla"/>
                <a:cs typeface="Karla"/>
                <a:sym typeface="Karla"/>
              </a:rPr>
              <a:t>Воведување </a:t>
            </a:r>
            <a:r>
              <a:rPr lang="mk-MK" sz="1600" b="1" dirty="0" smtClean="0">
                <a:solidFill>
                  <a:schemeClr val="dk2"/>
                </a:solidFill>
                <a:latin typeface="Karla"/>
                <a:ea typeface="Karla"/>
                <a:cs typeface="Karla"/>
                <a:sym typeface="Karla"/>
              </a:rPr>
              <a:t>нови структури</a:t>
            </a:r>
            <a:r>
              <a:rPr lang="mk-MK" sz="1600" dirty="0" smtClean="0">
                <a:solidFill>
                  <a:schemeClr val="dk2"/>
                </a:solidFill>
                <a:latin typeface="Karla"/>
                <a:ea typeface="Karla"/>
                <a:cs typeface="Karla"/>
                <a:sym typeface="Karla"/>
              </a:rPr>
              <a:t> во системот</a:t>
            </a:r>
            <a:endParaRPr sz="1600" dirty="0">
              <a:solidFill>
                <a:schemeClr val="dk2"/>
              </a:solidFill>
              <a:latin typeface="Karla"/>
              <a:ea typeface="Karla"/>
              <a:cs typeface="Karla"/>
              <a:sym typeface="Karla"/>
            </a:endParaRPr>
          </a:p>
        </p:txBody>
      </p:sp>
      <p:sp>
        <p:nvSpPr>
          <p:cNvPr id="29" name="Google Shape;425;p38"/>
          <p:cNvSpPr txBox="1"/>
          <p:nvPr/>
        </p:nvSpPr>
        <p:spPr>
          <a:xfrm>
            <a:off x="3224233" y="5418133"/>
            <a:ext cx="1715200" cy="711200"/>
          </a:xfrm>
          <a:prstGeom prst="rect">
            <a:avLst/>
          </a:prstGeom>
          <a:noFill/>
          <a:ln>
            <a:noFill/>
          </a:ln>
        </p:spPr>
        <p:txBody>
          <a:bodyPr spcFirstLastPara="1" wrap="square" lIns="0" tIns="0" rIns="0" bIns="0" anchor="t" anchorCtr="0">
            <a:noAutofit/>
          </a:bodyPr>
          <a:lstStyle/>
          <a:p>
            <a:pPr algn="ctr"/>
            <a:r>
              <a:rPr lang="mk-MK" sz="1600" b="1" dirty="0" smtClean="0">
                <a:solidFill>
                  <a:schemeClr val="dk2"/>
                </a:solidFill>
                <a:latin typeface="Karla"/>
                <a:ea typeface="Karla"/>
                <a:cs typeface="Karla"/>
                <a:sym typeface="Karla"/>
              </a:rPr>
              <a:t>Зајакнување на капацитетите </a:t>
            </a:r>
            <a:r>
              <a:rPr lang="mk-MK" sz="1600" dirty="0" smtClean="0">
                <a:solidFill>
                  <a:schemeClr val="dk2"/>
                </a:solidFill>
                <a:latin typeface="Karla"/>
                <a:ea typeface="Karla"/>
                <a:cs typeface="Karla"/>
                <a:sym typeface="Karla"/>
              </a:rPr>
              <a:t>на системот</a:t>
            </a:r>
            <a:endParaRPr sz="1600" dirty="0">
              <a:solidFill>
                <a:schemeClr val="dk2"/>
              </a:solidFill>
              <a:latin typeface="Karla"/>
              <a:ea typeface="Karla"/>
              <a:cs typeface="Karla"/>
              <a:sym typeface="Karla"/>
            </a:endParaRPr>
          </a:p>
        </p:txBody>
      </p:sp>
      <p:sp>
        <p:nvSpPr>
          <p:cNvPr id="30" name="Google Shape;426;p38"/>
          <p:cNvSpPr txBox="1"/>
          <p:nvPr/>
        </p:nvSpPr>
        <p:spPr>
          <a:xfrm>
            <a:off x="8098725" y="5418133"/>
            <a:ext cx="2952226" cy="711200"/>
          </a:xfrm>
          <a:prstGeom prst="rect">
            <a:avLst/>
          </a:prstGeom>
          <a:noFill/>
          <a:ln>
            <a:noFill/>
          </a:ln>
        </p:spPr>
        <p:txBody>
          <a:bodyPr spcFirstLastPara="1" wrap="square" lIns="0" tIns="0" rIns="0" bIns="0" anchor="t" anchorCtr="0">
            <a:noAutofit/>
          </a:bodyPr>
          <a:lstStyle/>
          <a:p>
            <a:pPr algn="ctr"/>
            <a:r>
              <a:rPr lang="mk-MK" sz="1600" dirty="0" smtClean="0">
                <a:solidFill>
                  <a:schemeClr val="dk2"/>
                </a:solidFill>
                <a:latin typeface="Karla"/>
                <a:ea typeface="Karla"/>
                <a:cs typeface="Karla"/>
                <a:sym typeface="Karla"/>
              </a:rPr>
              <a:t>Создавање на </a:t>
            </a:r>
            <a:r>
              <a:rPr lang="mk-MK" sz="1600" b="1" dirty="0" smtClean="0">
                <a:solidFill>
                  <a:schemeClr val="dk2"/>
                </a:solidFill>
                <a:latin typeface="Karla"/>
                <a:ea typeface="Karla"/>
                <a:cs typeface="Karla"/>
                <a:sym typeface="Karla"/>
              </a:rPr>
              <a:t>функционална соработка</a:t>
            </a:r>
            <a:r>
              <a:rPr lang="mk-MK" sz="1600" dirty="0" smtClean="0">
                <a:solidFill>
                  <a:schemeClr val="dk2"/>
                </a:solidFill>
                <a:latin typeface="Karla"/>
                <a:ea typeface="Karla"/>
                <a:cs typeface="Karla"/>
                <a:sym typeface="Karla"/>
              </a:rPr>
              <a:t> помеѓу учесниците во системот</a:t>
            </a:r>
            <a:endParaRPr sz="1600" dirty="0">
              <a:solidFill>
                <a:schemeClr val="dk2"/>
              </a:solidFill>
              <a:latin typeface="Karla"/>
              <a:ea typeface="Karla"/>
              <a:cs typeface="Karla"/>
              <a:sym typeface="Karla"/>
            </a:endParaRPr>
          </a:p>
        </p:txBody>
      </p:sp>
      <p:pic>
        <p:nvPicPr>
          <p:cNvPr id="28" name="Picture 27" descr="Timeline&#10;&#10;Description automatically generated">
            <a:extLst>
              <a:ext uri="{FF2B5EF4-FFF2-40B4-BE49-F238E27FC236}">
                <a16:creationId xmlns:a16="http://schemas.microsoft.com/office/drawing/2014/main" id="{461F3630-A514-4BA4-ACA8-EAD9D6AFAD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01" y="0"/>
            <a:ext cx="1308100" cy="1292860"/>
          </a:xfrm>
          <a:prstGeom prst="rect">
            <a:avLst/>
          </a:prstGeom>
          <a:noFill/>
          <a:ln>
            <a:noFill/>
          </a:ln>
        </p:spPr>
      </p:pic>
      <p:pic>
        <p:nvPicPr>
          <p:cNvPr id="31" name="Picture 30">
            <a:extLst>
              <a:ext uri="{FF2B5EF4-FFF2-40B4-BE49-F238E27FC236}">
                <a16:creationId xmlns:a16="http://schemas.microsoft.com/office/drawing/2014/main" id="{BEE120DA-418E-48D8-886D-EB1094938AE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8721" y="1370648"/>
            <a:ext cx="1049655" cy="640080"/>
          </a:xfrm>
          <a:prstGeom prst="rect">
            <a:avLst/>
          </a:prstGeom>
          <a:noFill/>
          <a:ln>
            <a:noFill/>
          </a:ln>
        </p:spPr>
      </p:pic>
      <p:pic>
        <p:nvPicPr>
          <p:cNvPr id="32" name="Picture 31" descr="Logo&#10;&#10;Description automatically generated">
            <a:extLst>
              <a:ext uri="{FF2B5EF4-FFF2-40B4-BE49-F238E27FC236}">
                <a16:creationId xmlns:a16="http://schemas.microsoft.com/office/drawing/2014/main" id="{9ED69C99-0C06-42EF-B705-C38E929BA7D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300673"/>
            <a:ext cx="1306195" cy="575945"/>
          </a:xfrm>
          <a:prstGeom prst="rect">
            <a:avLst/>
          </a:prstGeom>
          <a:noFill/>
          <a:ln>
            <a:noFill/>
          </a:ln>
        </p:spPr>
      </p:pic>
      <p:pic>
        <p:nvPicPr>
          <p:cNvPr id="33" name="Picture 32">
            <a:extLst>
              <a:ext uri="{FF2B5EF4-FFF2-40B4-BE49-F238E27FC236}">
                <a16:creationId xmlns:a16="http://schemas.microsoft.com/office/drawing/2014/main" id="{B17F6D5E-A3AC-4360-A74F-823BAAF6EAE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48376" y="6369049"/>
            <a:ext cx="746760" cy="325755"/>
          </a:xfrm>
          <a:prstGeom prst="rect">
            <a:avLst/>
          </a:prstGeom>
        </p:spPr>
      </p:pic>
      <p:pic>
        <p:nvPicPr>
          <p:cNvPr id="34" name="Picture 33">
            <a:extLst>
              <a:ext uri="{FF2B5EF4-FFF2-40B4-BE49-F238E27FC236}">
                <a16:creationId xmlns:a16="http://schemas.microsoft.com/office/drawing/2014/main" id="{AA87C247-45D9-47BA-B787-849A89E5426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578283" y="6369049"/>
            <a:ext cx="1048385" cy="339725"/>
          </a:xfrm>
          <a:prstGeom prst="rect">
            <a:avLst/>
          </a:prstGeom>
        </p:spPr>
      </p:pic>
      <p:pic>
        <p:nvPicPr>
          <p:cNvPr id="35" name="Picture 34">
            <a:extLst>
              <a:ext uri="{FF2B5EF4-FFF2-40B4-BE49-F238E27FC236}">
                <a16:creationId xmlns:a16="http://schemas.microsoft.com/office/drawing/2014/main" id="{0A467BC8-6863-4263-ABEB-C4C99ACABA55}"/>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72880" y="6325236"/>
            <a:ext cx="2280920" cy="349885"/>
          </a:xfrm>
          <a:prstGeom prst="rect">
            <a:avLst/>
          </a:prstGeom>
          <a:noFill/>
          <a:ln>
            <a:noFill/>
          </a:ln>
        </p:spPr>
      </p:pic>
      <p:pic>
        <p:nvPicPr>
          <p:cNvPr id="36" name="Picture 35" descr="Logo&#10;&#10;Description automatically generated">
            <a:extLst>
              <a:ext uri="{FF2B5EF4-FFF2-40B4-BE49-F238E27FC236}">
                <a16:creationId xmlns:a16="http://schemas.microsoft.com/office/drawing/2014/main" id="{DA802316-9EDB-4900-8455-FB8EEFF5D6F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134941" y="6369049"/>
            <a:ext cx="762000" cy="381000"/>
          </a:xfrm>
          <a:prstGeom prst="rect">
            <a:avLst/>
          </a:prstGeom>
          <a:noFill/>
          <a:ln>
            <a:noFill/>
          </a:ln>
        </p:spPr>
      </p:pic>
    </p:spTree>
    <p:extLst>
      <p:ext uri="{BB962C8B-B14F-4D97-AF65-F5344CB8AC3E}">
        <p14:creationId xmlns:p14="http://schemas.microsoft.com/office/powerpoint/2010/main" val="228607287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Timeline&#10;&#10;Description automatically generated">
            <a:extLst>
              <a:ext uri="{FF2B5EF4-FFF2-40B4-BE49-F238E27FC236}">
                <a16:creationId xmlns:a16="http://schemas.microsoft.com/office/drawing/2014/main" id="{461F3630-A514-4BA4-ACA8-EAD9D6AFAD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01" y="0"/>
            <a:ext cx="1308100" cy="1292860"/>
          </a:xfrm>
          <a:prstGeom prst="rect">
            <a:avLst/>
          </a:prstGeom>
          <a:noFill/>
          <a:ln>
            <a:noFill/>
          </a:ln>
        </p:spPr>
      </p:pic>
      <p:pic>
        <p:nvPicPr>
          <p:cNvPr id="56" name="Picture 55">
            <a:extLst>
              <a:ext uri="{FF2B5EF4-FFF2-40B4-BE49-F238E27FC236}">
                <a16:creationId xmlns:a16="http://schemas.microsoft.com/office/drawing/2014/main" id="{BEE120DA-418E-48D8-886D-EB1094938AE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8721" y="1370648"/>
            <a:ext cx="1049655" cy="640080"/>
          </a:xfrm>
          <a:prstGeom prst="rect">
            <a:avLst/>
          </a:prstGeom>
          <a:noFill/>
          <a:ln>
            <a:noFill/>
          </a:ln>
        </p:spPr>
      </p:pic>
      <p:pic>
        <p:nvPicPr>
          <p:cNvPr id="57" name="Picture 56" descr="Logo&#10;&#10;Description automatically generated">
            <a:extLst>
              <a:ext uri="{FF2B5EF4-FFF2-40B4-BE49-F238E27FC236}">
                <a16:creationId xmlns:a16="http://schemas.microsoft.com/office/drawing/2014/main" id="{9ED69C99-0C06-42EF-B705-C38E929BA7D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300673"/>
            <a:ext cx="1306195" cy="575945"/>
          </a:xfrm>
          <a:prstGeom prst="rect">
            <a:avLst/>
          </a:prstGeom>
          <a:noFill/>
          <a:ln>
            <a:noFill/>
          </a:ln>
        </p:spPr>
      </p:pic>
      <p:pic>
        <p:nvPicPr>
          <p:cNvPr id="58" name="Picture 57">
            <a:extLst>
              <a:ext uri="{FF2B5EF4-FFF2-40B4-BE49-F238E27FC236}">
                <a16:creationId xmlns:a16="http://schemas.microsoft.com/office/drawing/2014/main" id="{B17F6D5E-A3AC-4360-A74F-823BAAF6EAE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8376" y="6369049"/>
            <a:ext cx="746760" cy="325755"/>
          </a:xfrm>
          <a:prstGeom prst="rect">
            <a:avLst/>
          </a:prstGeom>
        </p:spPr>
      </p:pic>
      <p:pic>
        <p:nvPicPr>
          <p:cNvPr id="59" name="Picture 58">
            <a:extLst>
              <a:ext uri="{FF2B5EF4-FFF2-40B4-BE49-F238E27FC236}">
                <a16:creationId xmlns:a16="http://schemas.microsoft.com/office/drawing/2014/main" id="{AA87C247-45D9-47BA-B787-849A89E5426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578283" y="6369049"/>
            <a:ext cx="1048385" cy="339725"/>
          </a:xfrm>
          <a:prstGeom prst="rect">
            <a:avLst/>
          </a:prstGeom>
        </p:spPr>
      </p:pic>
      <p:pic>
        <p:nvPicPr>
          <p:cNvPr id="60" name="Picture 59">
            <a:extLst>
              <a:ext uri="{FF2B5EF4-FFF2-40B4-BE49-F238E27FC236}">
                <a16:creationId xmlns:a16="http://schemas.microsoft.com/office/drawing/2014/main" id="{0A467BC8-6863-4263-ABEB-C4C99ACABA55}"/>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072880" y="6325236"/>
            <a:ext cx="2280920" cy="349885"/>
          </a:xfrm>
          <a:prstGeom prst="rect">
            <a:avLst/>
          </a:prstGeom>
          <a:noFill/>
          <a:ln>
            <a:noFill/>
          </a:ln>
        </p:spPr>
      </p:pic>
      <p:pic>
        <p:nvPicPr>
          <p:cNvPr id="61" name="Picture 60" descr="Logo&#10;&#10;Description automatically generated">
            <a:extLst>
              <a:ext uri="{FF2B5EF4-FFF2-40B4-BE49-F238E27FC236}">
                <a16:creationId xmlns:a16="http://schemas.microsoft.com/office/drawing/2014/main" id="{DA802316-9EDB-4900-8455-FB8EEFF5D6FA}"/>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134941" y="6369049"/>
            <a:ext cx="762000" cy="381000"/>
          </a:xfrm>
          <a:prstGeom prst="rect">
            <a:avLst/>
          </a:prstGeom>
          <a:noFill/>
          <a:ln>
            <a:noFill/>
          </a:ln>
        </p:spPr>
      </p:pic>
      <p:sp>
        <p:nvSpPr>
          <p:cNvPr id="2" name="Title 1"/>
          <p:cNvSpPr>
            <a:spLocks noGrp="1"/>
          </p:cNvSpPr>
          <p:nvPr>
            <p:ph type="title"/>
          </p:nvPr>
        </p:nvSpPr>
        <p:spPr>
          <a:xfrm>
            <a:off x="1003668" y="277627"/>
            <a:ext cx="10515600" cy="1325563"/>
          </a:xfrm>
        </p:spPr>
        <p:txBody>
          <a:bodyPr>
            <a:normAutofit/>
          </a:bodyPr>
          <a:lstStyle/>
          <a:p>
            <a:r>
              <a:rPr lang="mk-MK" sz="3200" b="1" dirty="0" smtClean="0">
                <a:solidFill>
                  <a:srgbClr val="92D050"/>
                </a:solidFill>
                <a:latin typeface="Dosis ExtraLight"/>
                <a:ea typeface="Dosis ExtraLight"/>
                <a:cs typeface="Dosis ExtraLight"/>
              </a:rPr>
              <a:t>Акциски план</a:t>
            </a:r>
            <a:r>
              <a:rPr lang="en-US" sz="3200" b="1" dirty="0" smtClean="0">
                <a:solidFill>
                  <a:srgbClr val="92D050"/>
                </a:solidFill>
                <a:latin typeface="Dosis ExtraLight"/>
                <a:ea typeface="Dosis ExtraLight"/>
                <a:cs typeface="Dosis ExtraLight"/>
              </a:rPr>
              <a:t>:</a:t>
            </a:r>
            <a:r>
              <a:rPr lang="mk-MK" sz="3200" b="1" dirty="0" smtClean="0">
                <a:solidFill>
                  <a:srgbClr val="92D050"/>
                </a:solidFill>
                <a:latin typeface="Dosis ExtraLight"/>
                <a:ea typeface="Dosis ExtraLight"/>
                <a:cs typeface="Dosis ExtraLight"/>
              </a:rPr>
              <a:t> </a:t>
            </a:r>
            <a:r>
              <a:rPr lang="mk-MK" sz="3200" b="1" dirty="0">
                <a:solidFill>
                  <a:srgbClr val="92D050"/>
                </a:solidFill>
                <a:latin typeface="Dosis ExtraLight"/>
                <a:ea typeface="Dosis ExtraLight"/>
                <a:cs typeface="Dosis ExtraLight"/>
              </a:rPr>
              <a:t>Стратегиски цели и активности </a:t>
            </a:r>
            <a:r>
              <a:rPr lang="mk-MK" sz="3200" b="1" dirty="0" smtClean="0">
                <a:solidFill>
                  <a:srgbClr val="92D050"/>
                </a:solidFill>
                <a:latin typeface="Dosis ExtraLight"/>
                <a:ea typeface="Dosis ExtraLight"/>
                <a:cs typeface="Dosis ExtraLight"/>
              </a:rPr>
              <a:t/>
            </a:r>
            <a:br>
              <a:rPr lang="mk-MK" sz="3200" b="1" dirty="0" smtClean="0">
                <a:solidFill>
                  <a:srgbClr val="92D050"/>
                </a:solidFill>
                <a:latin typeface="Dosis ExtraLight"/>
                <a:ea typeface="Dosis ExtraLight"/>
                <a:cs typeface="Dosis ExtraLight"/>
              </a:rPr>
            </a:br>
            <a:r>
              <a:rPr lang="mk-MK" sz="2400" dirty="0" smtClean="0">
                <a:solidFill>
                  <a:srgbClr val="92D050"/>
                </a:solidFill>
                <a:latin typeface="Dosis ExtraLight"/>
                <a:ea typeface="Dosis ExtraLight"/>
                <a:cs typeface="Dosis ExtraLight"/>
              </a:rPr>
              <a:t>Градење </a:t>
            </a:r>
            <a:r>
              <a:rPr lang="mk-MK" sz="2400" dirty="0">
                <a:solidFill>
                  <a:srgbClr val="92D050"/>
                </a:solidFill>
                <a:latin typeface="Dosis ExtraLight"/>
                <a:ea typeface="Dosis ExtraLight"/>
                <a:cs typeface="Dosis ExtraLight"/>
              </a:rPr>
              <a:t>на функционален систем на знаење и </a:t>
            </a:r>
            <a:r>
              <a:rPr lang="mk-MK" sz="2400" dirty="0" smtClean="0">
                <a:solidFill>
                  <a:srgbClr val="92D050"/>
                </a:solidFill>
                <a:latin typeface="Dosis ExtraLight"/>
                <a:ea typeface="Dosis ExtraLight"/>
                <a:cs typeface="Dosis ExtraLight"/>
              </a:rPr>
              <a:t>иновации </a:t>
            </a:r>
            <a:br>
              <a:rPr lang="mk-MK" sz="2400" dirty="0" smtClean="0">
                <a:solidFill>
                  <a:srgbClr val="92D050"/>
                </a:solidFill>
                <a:latin typeface="Dosis ExtraLight"/>
                <a:ea typeface="Dosis ExtraLight"/>
                <a:cs typeface="Dosis ExtraLight"/>
              </a:rPr>
            </a:br>
            <a:r>
              <a:rPr lang="mk-MK" sz="2400" dirty="0" smtClean="0">
                <a:solidFill>
                  <a:srgbClr val="92D050"/>
                </a:solidFill>
                <a:latin typeface="Dosis ExtraLight"/>
                <a:ea typeface="Dosis ExtraLight"/>
                <a:cs typeface="Dosis ExtraLight"/>
              </a:rPr>
              <a:t>во </a:t>
            </a:r>
            <a:r>
              <a:rPr lang="mk-MK" sz="2400" dirty="0">
                <a:solidFill>
                  <a:srgbClr val="92D050"/>
                </a:solidFill>
                <a:latin typeface="Dosis ExtraLight"/>
                <a:ea typeface="Dosis ExtraLight"/>
                <a:cs typeface="Dosis ExtraLight"/>
              </a:rPr>
              <a:t>земјоделството</a:t>
            </a:r>
            <a:endParaRPr lang="en-GB" sz="2400" dirty="0">
              <a:solidFill>
                <a:srgbClr val="92D050"/>
              </a:solidFill>
              <a:latin typeface="Dosis ExtraLight"/>
              <a:ea typeface="Dosis ExtraLight"/>
              <a:cs typeface="Dosis ExtraLight"/>
            </a:endParaRPr>
          </a:p>
        </p:txBody>
      </p:sp>
      <p:sp>
        <p:nvSpPr>
          <p:cNvPr id="4" name="Google Shape;577;p46"/>
          <p:cNvSpPr txBox="1"/>
          <p:nvPr/>
        </p:nvSpPr>
        <p:spPr>
          <a:xfrm>
            <a:off x="1063669" y="3720345"/>
            <a:ext cx="2022663"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mk-MK" sz="1800" b="1" dirty="0" smtClean="0">
                <a:solidFill>
                  <a:schemeClr val="dk1"/>
                </a:solidFill>
                <a:latin typeface="Pontano Sans"/>
                <a:ea typeface="Pontano Sans"/>
                <a:cs typeface="Pontano Sans"/>
                <a:sym typeface="Pontano Sans"/>
              </a:rPr>
              <a:t>Формализирање на одредени структури во системот</a:t>
            </a:r>
            <a:endParaRPr lang="en-US" sz="1600" dirty="0" smtClean="0">
              <a:solidFill>
                <a:schemeClr val="dk2"/>
              </a:solidFill>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endParaRPr lang="mk-MK" sz="1600" dirty="0" smtClean="0">
              <a:solidFill>
                <a:schemeClr val="dk2"/>
              </a:solidFill>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r>
              <a:rPr lang="mk-MK" sz="1600" b="1" dirty="0">
                <a:solidFill>
                  <a:schemeClr val="dk2"/>
                </a:solidFill>
                <a:effectLst>
                  <a:outerShdw blurRad="38100" dist="38100" dir="2700000" algn="tl">
                    <a:srgbClr val="000000">
                      <a:alpha val="43137"/>
                    </a:srgbClr>
                  </a:outerShdw>
                </a:effectLst>
                <a:latin typeface="Pontano Sans"/>
                <a:ea typeface="Pontano Sans"/>
                <a:cs typeface="Pontano Sans"/>
                <a:sym typeface="Pontano Sans"/>
              </a:rPr>
              <a:t>Закони и правилници</a:t>
            </a:r>
            <a:endParaRPr lang="en-US" sz="1600" b="1" dirty="0">
              <a:solidFill>
                <a:schemeClr val="dk2"/>
              </a:solidFill>
              <a:effectLst>
                <a:outerShdw blurRad="38100" dist="38100" dir="2700000" algn="tl">
                  <a:srgbClr val="000000">
                    <a:alpha val="43137"/>
                  </a:srgbClr>
                </a:outerShdw>
              </a:effectLst>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r>
              <a:rPr lang="mk-MK" sz="1600" dirty="0">
                <a:solidFill>
                  <a:schemeClr val="dk2"/>
                </a:solidFill>
                <a:latin typeface="Pontano Sans"/>
                <a:ea typeface="Pontano Sans"/>
                <a:cs typeface="Pontano Sans"/>
                <a:sym typeface="Pontano Sans"/>
              </a:rPr>
              <a:t>Стратегии</a:t>
            </a:r>
            <a:endParaRPr sz="1600" dirty="0">
              <a:solidFill>
                <a:schemeClr val="dk2"/>
              </a:solidFill>
              <a:latin typeface="Pontano Sans"/>
              <a:ea typeface="Pontano Sans"/>
              <a:cs typeface="Pontano Sans"/>
              <a:sym typeface="Pontano Sans"/>
            </a:endParaRPr>
          </a:p>
          <a:p>
            <a:pPr marL="0" lvl="0" indent="0" algn="ctr" rtl="0">
              <a:spcBef>
                <a:spcPts val="400"/>
              </a:spcBef>
              <a:spcAft>
                <a:spcPts val="400"/>
              </a:spcAft>
              <a:buNone/>
            </a:pPr>
            <a:endParaRPr dirty="0">
              <a:latin typeface="Pontano Sans"/>
              <a:ea typeface="Pontano Sans"/>
              <a:cs typeface="Pontano Sans"/>
              <a:sym typeface="Pontano Sans"/>
            </a:endParaRPr>
          </a:p>
        </p:txBody>
      </p:sp>
      <p:sp>
        <p:nvSpPr>
          <p:cNvPr id="12" name="Rectangle 11"/>
          <p:cNvSpPr/>
          <p:nvPr/>
        </p:nvSpPr>
        <p:spPr>
          <a:xfrm>
            <a:off x="1366170" y="3200640"/>
            <a:ext cx="412292" cy="338554"/>
          </a:xfrm>
          <a:prstGeom prst="rect">
            <a:avLst/>
          </a:prstGeom>
        </p:spPr>
        <p:txBody>
          <a:bodyPr wrap="none">
            <a:spAutoFit/>
          </a:bodyPr>
          <a:lstStyle/>
          <a:p>
            <a:r>
              <a:rPr lang="en" sz="1600" dirty="0">
                <a:solidFill>
                  <a:srgbClr val="92D050"/>
                </a:solidFill>
                <a:latin typeface="Barlow Light"/>
                <a:ea typeface="Barlow Light"/>
                <a:cs typeface="Barlow Light"/>
                <a:sym typeface="Barlow Light"/>
              </a:rPr>
              <a:t>01</a:t>
            </a:r>
            <a:endParaRPr lang="en-GB" sz="1600" dirty="0">
              <a:solidFill>
                <a:srgbClr val="92D050"/>
              </a:solidFill>
            </a:endParaRPr>
          </a:p>
        </p:txBody>
      </p:sp>
      <p:sp>
        <p:nvSpPr>
          <p:cNvPr id="13" name="Google Shape;577;p46"/>
          <p:cNvSpPr txBox="1"/>
          <p:nvPr/>
        </p:nvSpPr>
        <p:spPr>
          <a:xfrm>
            <a:off x="3305410" y="2352241"/>
            <a:ext cx="2752489"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mk-MK" sz="1800" b="1" dirty="0" smtClean="0">
                <a:solidFill>
                  <a:schemeClr val="dk1"/>
                </a:solidFill>
                <a:latin typeface="Pontano Sans"/>
                <a:ea typeface="Pontano Sans"/>
                <a:cs typeface="Pontano Sans"/>
                <a:sym typeface="Pontano Sans"/>
              </a:rPr>
              <a:t>Зајакнување на капацитетите на системот</a:t>
            </a:r>
            <a:endParaRPr lang="en" sz="1600" dirty="0" smtClean="0">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endParaRPr lang="en-US" sz="1600" dirty="0" smtClean="0">
              <a:solidFill>
                <a:schemeClr val="dk2"/>
              </a:solidFill>
              <a:latin typeface="Pontano Sans"/>
              <a:ea typeface="Pontano Sans"/>
              <a:cs typeface="Pontano Sans"/>
              <a:sym typeface="Pontano Sans"/>
            </a:endParaRPr>
          </a:p>
          <a:p>
            <a:pPr marL="285750" indent="-285750" algn="ctr">
              <a:buFont typeface="Wingdings" panose="05000000000000000000" pitchFamily="2" charset="2"/>
              <a:buChar char="§"/>
            </a:pPr>
            <a:r>
              <a:rPr lang="mk-MK" sz="1600" b="1" dirty="0">
                <a:solidFill>
                  <a:schemeClr val="dk2"/>
                </a:solidFill>
                <a:effectLst>
                  <a:outerShdw blurRad="38100" dist="38100" dir="2700000" algn="tl">
                    <a:srgbClr val="000000">
                      <a:alpha val="43137"/>
                    </a:srgbClr>
                  </a:outerShdw>
                </a:effectLst>
                <a:latin typeface="Pontano Sans"/>
                <a:ea typeface="Pontano Sans"/>
                <a:cs typeface="Pontano Sans"/>
                <a:sym typeface="Pontano Sans"/>
              </a:rPr>
              <a:t>Воведување образование за </a:t>
            </a:r>
            <a:r>
              <a:rPr lang="mk-MK" sz="1600" b="1" dirty="0" smtClean="0">
                <a:solidFill>
                  <a:schemeClr val="dk2"/>
                </a:solidFill>
                <a:effectLst>
                  <a:outerShdw blurRad="38100" dist="38100" dir="2700000" algn="tl">
                    <a:srgbClr val="000000">
                      <a:alpha val="43137"/>
                    </a:srgbClr>
                  </a:outerShdw>
                </a:effectLst>
                <a:latin typeface="Pontano Sans"/>
                <a:ea typeface="Pontano Sans"/>
                <a:cs typeface="Pontano Sans"/>
                <a:sym typeface="Pontano Sans"/>
              </a:rPr>
              <a:t>советници / советодавци</a:t>
            </a:r>
            <a:endParaRPr lang="en-US" sz="1600" b="1" dirty="0">
              <a:solidFill>
                <a:schemeClr val="dk2"/>
              </a:solidFill>
              <a:effectLst>
                <a:outerShdw blurRad="38100" dist="38100" dir="2700000" algn="tl">
                  <a:srgbClr val="000000">
                    <a:alpha val="43137"/>
                  </a:srgbClr>
                </a:outerShdw>
              </a:effectLst>
              <a:latin typeface="Pontano Sans"/>
              <a:ea typeface="Pontano Sans"/>
              <a:cs typeface="Pontano Sans"/>
              <a:sym typeface="Pontano Sans"/>
            </a:endParaRPr>
          </a:p>
          <a:p>
            <a:pPr marL="285750" indent="-285750" algn="ctr">
              <a:buFont typeface="Wingdings" panose="05000000000000000000" pitchFamily="2" charset="2"/>
              <a:buChar char="§"/>
            </a:pPr>
            <a:r>
              <a:rPr lang="mk-MK" sz="1600" dirty="0">
                <a:solidFill>
                  <a:schemeClr val="dk2"/>
                </a:solidFill>
                <a:latin typeface="Pontano Sans"/>
                <a:ea typeface="Pontano Sans"/>
                <a:cs typeface="Pontano Sans"/>
                <a:sym typeface="Pontano Sans"/>
              </a:rPr>
              <a:t>Обука на вработени во јавна администрација</a:t>
            </a:r>
          </a:p>
          <a:p>
            <a:pPr marL="285750" indent="-285750" algn="ctr">
              <a:buFont typeface="Wingdings" panose="05000000000000000000" pitchFamily="2" charset="2"/>
              <a:buChar char="§"/>
            </a:pPr>
            <a:r>
              <a:rPr lang="mk-MK" sz="1600" dirty="0" smtClean="0">
                <a:solidFill>
                  <a:schemeClr val="dk2"/>
                </a:solidFill>
                <a:latin typeface="Pontano Sans"/>
                <a:ea typeface="Pontano Sans"/>
                <a:cs typeface="Pontano Sans"/>
                <a:sym typeface="Pontano Sans"/>
              </a:rPr>
              <a:t>Зајакнување на капацитетите </a:t>
            </a:r>
            <a:r>
              <a:rPr lang="mk-MK" sz="1600" dirty="0">
                <a:solidFill>
                  <a:schemeClr val="dk2"/>
                </a:solidFill>
                <a:latin typeface="Pontano Sans"/>
                <a:ea typeface="Pontano Sans"/>
                <a:cs typeface="Pontano Sans"/>
                <a:sym typeface="Pontano Sans"/>
              </a:rPr>
              <a:t>на научно-истражувачката и образовната дејност</a:t>
            </a:r>
            <a:endParaRPr lang="en-US" sz="1600" dirty="0">
              <a:solidFill>
                <a:schemeClr val="dk2"/>
              </a:solidFill>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r>
              <a:rPr lang="mk-MK" sz="1600" dirty="0">
                <a:solidFill>
                  <a:schemeClr val="dk2"/>
                </a:solidFill>
                <a:latin typeface="Pontano Sans"/>
                <a:ea typeface="Pontano Sans"/>
                <a:cs typeface="Pontano Sans"/>
                <a:sym typeface="Pontano Sans"/>
              </a:rPr>
              <a:t>Зајакнување на организациите во земјоделството</a:t>
            </a:r>
            <a:endParaRPr sz="1600" dirty="0">
              <a:solidFill>
                <a:schemeClr val="dk2"/>
              </a:solidFill>
              <a:latin typeface="Pontano Sans"/>
              <a:ea typeface="Pontano Sans"/>
              <a:cs typeface="Pontano Sans"/>
              <a:sym typeface="Pontano Sans"/>
            </a:endParaRPr>
          </a:p>
          <a:p>
            <a:pPr marL="0" lvl="0" indent="0" algn="ctr" rtl="0">
              <a:spcBef>
                <a:spcPts val="400"/>
              </a:spcBef>
              <a:spcAft>
                <a:spcPts val="400"/>
              </a:spcAft>
              <a:buNone/>
            </a:pPr>
            <a:endParaRPr dirty="0">
              <a:latin typeface="Pontano Sans"/>
              <a:ea typeface="Pontano Sans"/>
              <a:cs typeface="Pontano Sans"/>
              <a:sym typeface="Pontano Sans"/>
            </a:endParaRPr>
          </a:p>
        </p:txBody>
      </p:sp>
      <p:sp>
        <p:nvSpPr>
          <p:cNvPr id="14" name="Rectangle 13"/>
          <p:cNvSpPr/>
          <p:nvPr/>
        </p:nvSpPr>
        <p:spPr>
          <a:xfrm>
            <a:off x="4061852" y="2021694"/>
            <a:ext cx="412292" cy="338554"/>
          </a:xfrm>
          <a:prstGeom prst="rect">
            <a:avLst/>
          </a:prstGeom>
        </p:spPr>
        <p:txBody>
          <a:bodyPr wrap="square">
            <a:spAutoFit/>
          </a:bodyPr>
          <a:lstStyle/>
          <a:p>
            <a:r>
              <a:rPr lang="en" sz="1600" dirty="0" smtClean="0">
                <a:solidFill>
                  <a:srgbClr val="92D050"/>
                </a:solidFill>
                <a:latin typeface="Barlow Light"/>
                <a:ea typeface="Barlow Light"/>
                <a:cs typeface="Barlow Light"/>
                <a:sym typeface="Barlow Light"/>
              </a:rPr>
              <a:t>02</a:t>
            </a:r>
            <a:endParaRPr lang="en-GB" sz="1600" dirty="0">
              <a:solidFill>
                <a:srgbClr val="92D050"/>
              </a:solidFill>
            </a:endParaRPr>
          </a:p>
        </p:txBody>
      </p:sp>
      <p:grpSp>
        <p:nvGrpSpPr>
          <p:cNvPr id="22" name="Google Shape;944;p49"/>
          <p:cNvGrpSpPr/>
          <p:nvPr/>
        </p:nvGrpSpPr>
        <p:grpSpPr>
          <a:xfrm>
            <a:off x="10226157" y="1424820"/>
            <a:ext cx="1016649" cy="942854"/>
            <a:chOff x="5241175" y="4959100"/>
            <a:chExt cx="539775" cy="517775"/>
          </a:xfrm>
        </p:grpSpPr>
        <p:sp>
          <p:nvSpPr>
            <p:cNvPr id="23" name="Google Shape;945;p4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46;p4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7;p4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8;p4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9;p4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0;p4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577;p46"/>
          <p:cNvSpPr txBox="1"/>
          <p:nvPr/>
        </p:nvSpPr>
        <p:spPr>
          <a:xfrm>
            <a:off x="6448059" y="3743065"/>
            <a:ext cx="255742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mk-MK" sz="1800" b="1" dirty="0" smtClean="0">
                <a:solidFill>
                  <a:schemeClr val="dk1"/>
                </a:solidFill>
                <a:latin typeface="Pontano Sans"/>
                <a:ea typeface="Pontano Sans"/>
                <a:cs typeface="Pontano Sans"/>
                <a:sym typeface="Pontano Sans"/>
              </a:rPr>
              <a:t>Воведување на нови структури во системот</a:t>
            </a:r>
            <a:r>
              <a:rPr lang="en" sz="1800" dirty="0">
                <a:latin typeface="Pontano Sans"/>
                <a:ea typeface="Pontano Sans"/>
                <a:cs typeface="Pontano Sans"/>
                <a:sym typeface="Pontano Sans"/>
              </a:rPr>
              <a:t/>
            </a:r>
            <a:br>
              <a:rPr lang="en" sz="1800" dirty="0">
                <a:latin typeface="Pontano Sans"/>
                <a:ea typeface="Pontano Sans"/>
                <a:cs typeface="Pontano Sans"/>
                <a:sym typeface="Pontano Sans"/>
              </a:rPr>
            </a:br>
            <a:endParaRPr lang="en" sz="1600" dirty="0" smtClean="0">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r>
              <a:rPr lang="mk-MK" sz="1600" b="1" dirty="0" smtClean="0">
                <a:solidFill>
                  <a:schemeClr val="dk2"/>
                </a:solidFill>
                <a:latin typeface="Pontano Sans"/>
                <a:ea typeface="Pontano Sans"/>
                <a:cs typeface="Pontano Sans"/>
                <a:sym typeface="Pontano Sans"/>
              </a:rPr>
              <a:t>Приватни советодавни услуги</a:t>
            </a:r>
            <a:endParaRPr lang="en-US" sz="1600" b="1" dirty="0" smtClean="0">
              <a:solidFill>
                <a:schemeClr val="dk2"/>
              </a:solidFill>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r>
              <a:rPr lang="mk-MK" sz="1600" dirty="0" smtClean="0">
                <a:solidFill>
                  <a:schemeClr val="dk2"/>
                </a:solidFill>
                <a:latin typeface="Pontano Sans"/>
                <a:ea typeface="Pontano Sans"/>
                <a:cs typeface="Pontano Sans"/>
                <a:sym typeface="Pontano Sans"/>
              </a:rPr>
              <a:t>Бизнис инкубатори</a:t>
            </a:r>
            <a:endParaRPr lang="en-US" sz="1600" dirty="0" smtClean="0">
              <a:solidFill>
                <a:schemeClr val="dk2"/>
              </a:solidFill>
              <a:latin typeface="Pontano Sans"/>
              <a:ea typeface="Pontano Sans"/>
              <a:cs typeface="Pontano Sans"/>
              <a:sym typeface="Pontano Sans"/>
            </a:endParaRPr>
          </a:p>
          <a:p>
            <a:pPr marL="285750" indent="-285750" algn="ctr">
              <a:buFont typeface="Wingdings" panose="05000000000000000000" pitchFamily="2" charset="2"/>
              <a:buChar char="§"/>
            </a:pPr>
            <a:r>
              <a:rPr lang="mk-MK" sz="1600" dirty="0" smtClean="0">
                <a:solidFill>
                  <a:schemeClr val="dk2"/>
                </a:solidFill>
                <a:latin typeface="Pontano Sans"/>
                <a:ea typeface="Pontano Sans"/>
                <a:cs typeface="Pontano Sans"/>
                <a:sym typeface="Pontano Sans"/>
              </a:rPr>
              <a:t>Центри / хабови за иновации</a:t>
            </a:r>
            <a:endParaRPr lang="en-US" sz="1600" dirty="0" smtClean="0">
              <a:solidFill>
                <a:schemeClr val="dk2"/>
              </a:solidFill>
              <a:latin typeface="Pontano Sans"/>
              <a:ea typeface="Pontano Sans"/>
              <a:cs typeface="Pontano Sans"/>
              <a:sym typeface="Pontano Sans"/>
            </a:endParaRPr>
          </a:p>
        </p:txBody>
      </p:sp>
      <p:sp>
        <p:nvSpPr>
          <p:cNvPr id="30" name="Rectangle 29"/>
          <p:cNvSpPr/>
          <p:nvPr/>
        </p:nvSpPr>
        <p:spPr>
          <a:xfrm>
            <a:off x="6824369" y="3246649"/>
            <a:ext cx="412292" cy="338554"/>
          </a:xfrm>
          <a:prstGeom prst="rect">
            <a:avLst/>
          </a:prstGeom>
        </p:spPr>
        <p:txBody>
          <a:bodyPr wrap="none">
            <a:spAutoFit/>
          </a:bodyPr>
          <a:lstStyle/>
          <a:p>
            <a:r>
              <a:rPr lang="en" sz="1600" dirty="0" smtClean="0">
                <a:solidFill>
                  <a:srgbClr val="92D050"/>
                </a:solidFill>
                <a:latin typeface="Barlow Light"/>
                <a:ea typeface="Barlow Light"/>
                <a:cs typeface="Barlow Light"/>
                <a:sym typeface="Barlow Light"/>
              </a:rPr>
              <a:t>03</a:t>
            </a:r>
            <a:endParaRPr lang="en-GB" sz="1600" dirty="0">
              <a:solidFill>
                <a:srgbClr val="92D050"/>
              </a:solidFill>
            </a:endParaRPr>
          </a:p>
        </p:txBody>
      </p:sp>
      <p:sp>
        <p:nvSpPr>
          <p:cNvPr id="31" name="Google Shape;577;p46"/>
          <p:cNvSpPr txBox="1"/>
          <p:nvPr/>
        </p:nvSpPr>
        <p:spPr>
          <a:xfrm>
            <a:off x="9203494" y="2568697"/>
            <a:ext cx="2720282"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mk-MK" sz="1800" b="1" dirty="0" smtClean="0">
                <a:solidFill>
                  <a:schemeClr val="dk1"/>
                </a:solidFill>
                <a:latin typeface="Pontano Sans"/>
                <a:ea typeface="Pontano Sans"/>
                <a:cs typeface="Pontano Sans"/>
                <a:sym typeface="Pontano Sans"/>
              </a:rPr>
              <a:t>Создавање на функционална соработка меѓу учесниците во системот</a:t>
            </a:r>
            <a:endParaRPr lang="en" sz="1600" dirty="0" smtClean="0">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endParaRPr lang="en-US" sz="1600" dirty="0" smtClean="0">
              <a:solidFill>
                <a:schemeClr val="dk2"/>
              </a:solidFill>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r>
              <a:rPr lang="mk-MK" sz="1600" b="1" dirty="0" smtClean="0">
                <a:solidFill>
                  <a:schemeClr val="dk2"/>
                </a:solidFill>
                <a:latin typeface="Pontano Sans"/>
                <a:ea typeface="Pontano Sans"/>
                <a:cs typeface="Pontano Sans"/>
                <a:sym typeface="Pontano Sans"/>
              </a:rPr>
              <a:t>Координативно тело</a:t>
            </a:r>
            <a:endParaRPr lang="en-US" sz="1600" b="1" dirty="0" smtClean="0">
              <a:solidFill>
                <a:schemeClr val="dk2"/>
              </a:solidFill>
              <a:latin typeface="Pontano Sans"/>
              <a:ea typeface="Pontano Sans"/>
              <a:cs typeface="Pontano Sans"/>
              <a:sym typeface="Pontano Sans"/>
            </a:endParaRPr>
          </a:p>
          <a:p>
            <a:pPr marL="285750" lvl="0" indent="-285750" algn="ctr" rtl="0">
              <a:spcBef>
                <a:spcPts val="0"/>
              </a:spcBef>
              <a:spcAft>
                <a:spcPts val="0"/>
              </a:spcAft>
              <a:buFont typeface="Wingdings" panose="05000000000000000000" pitchFamily="2" charset="2"/>
              <a:buChar char="§"/>
            </a:pPr>
            <a:r>
              <a:rPr lang="mk-MK" sz="1600" b="1" dirty="0" smtClean="0">
                <a:solidFill>
                  <a:srgbClr val="FFC000"/>
                </a:solidFill>
                <a:latin typeface="Pontano Sans"/>
                <a:ea typeface="Pontano Sans"/>
                <a:cs typeface="Pontano Sans"/>
                <a:sym typeface="Pontano Sans"/>
              </a:rPr>
              <a:t>Групи за пренос на знаење и создавање на иновации</a:t>
            </a:r>
            <a:endParaRPr b="1" dirty="0">
              <a:solidFill>
                <a:srgbClr val="FFC000"/>
              </a:solidFill>
              <a:latin typeface="Pontano Sans"/>
              <a:ea typeface="Pontano Sans"/>
              <a:cs typeface="Pontano Sans"/>
              <a:sym typeface="Pontano Sans"/>
            </a:endParaRPr>
          </a:p>
        </p:txBody>
      </p:sp>
      <p:sp>
        <p:nvSpPr>
          <p:cNvPr id="32" name="Rectangle 31"/>
          <p:cNvSpPr/>
          <p:nvPr/>
        </p:nvSpPr>
        <p:spPr>
          <a:xfrm>
            <a:off x="9812112" y="2101940"/>
            <a:ext cx="412292" cy="338554"/>
          </a:xfrm>
          <a:prstGeom prst="rect">
            <a:avLst/>
          </a:prstGeom>
        </p:spPr>
        <p:txBody>
          <a:bodyPr wrap="none">
            <a:spAutoFit/>
          </a:bodyPr>
          <a:lstStyle/>
          <a:p>
            <a:r>
              <a:rPr lang="en" sz="1600" dirty="0" smtClean="0">
                <a:solidFill>
                  <a:srgbClr val="92D050"/>
                </a:solidFill>
                <a:latin typeface="Barlow Light"/>
                <a:ea typeface="Barlow Light"/>
                <a:cs typeface="Barlow Light"/>
                <a:sym typeface="Barlow Light"/>
              </a:rPr>
              <a:t>04</a:t>
            </a:r>
            <a:endParaRPr lang="en-GB" sz="1600" dirty="0">
              <a:solidFill>
                <a:srgbClr val="92D050"/>
              </a:solidFill>
            </a:endParaRPr>
          </a:p>
        </p:txBody>
      </p:sp>
      <p:grpSp>
        <p:nvGrpSpPr>
          <p:cNvPr id="34" name="Google Shape;770;p49"/>
          <p:cNvGrpSpPr/>
          <p:nvPr/>
        </p:nvGrpSpPr>
        <p:grpSpPr>
          <a:xfrm>
            <a:off x="1865334" y="2732068"/>
            <a:ext cx="661760" cy="666662"/>
            <a:chOff x="1922075" y="1629000"/>
            <a:chExt cx="437200" cy="437200"/>
          </a:xfrm>
        </p:grpSpPr>
        <p:sp>
          <p:nvSpPr>
            <p:cNvPr id="35" name="Google Shape;771;p4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72;p49"/>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ectangle 36"/>
          <p:cNvSpPr/>
          <p:nvPr/>
        </p:nvSpPr>
        <p:spPr>
          <a:xfrm>
            <a:off x="4177053" y="1376706"/>
            <a:ext cx="1031051" cy="1107996"/>
          </a:xfrm>
          <a:prstGeom prst="rect">
            <a:avLst/>
          </a:prstGeom>
        </p:spPr>
        <p:txBody>
          <a:bodyPr wrap="none">
            <a:spAutoFit/>
          </a:bodyPr>
          <a:lstStyle/>
          <a:p>
            <a:r>
              <a:rPr lang="en" sz="6600" dirty="0">
                <a:solidFill>
                  <a:srgbClr val="484F56"/>
                </a:solidFill>
                <a:latin typeface="Pontano Sans"/>
                <a:ea typeface="Pontano Sans"/>
                <a:cs typeface="Pontano Sans"/>
                <a:sym typeface="Pontano Sans"/>
              </a:rPr>
              <a:t>🔨</a:t>
            </a:r>
            <a:endParaRPr lang="en-GB" sz="6600" dirty="0"/>
          </a:p>
        </p:txBody>
      </p:sp>
      <p:grpSp>
        <p:nvGrpSpPr>
          <p:cNvPr id="38" name="Google Shape;1359;p50"/>
          <p:cNvGrpSpPr/>
          <p:nvPr/>
        </p:nvGrpSpPr>
        <p:grpSpPr>
          <a:xfrm>
            <a:off x="7310549" y="2459622"/>
            <a:ext cx="923733" cy="980854"/>
            <a:chOff x="8095060" y="5664590"/>
            <a:chExt cx="497404" cy="594389"/>
          </a:xfrm>
        </p:grpSpPr>
        <p:grpSp>
          <p:nvGrpSpPr>
            <p:cNvPr id="39" name="Google Shape;1360;p50"/>
            <p:cNvGrpSpPr/>
            <p:nvPr/>
          </p:nvGrpSpPr>
          <p:grpSpPr>
            <a:xfrm>
              <a:off x="8095060" y="5969027"/>
              <a:ext cx="497404" cy="289951"/>
              <a:chOff x="8095060" y="5969027"/>
              <a:chExt cx="497404" cy="289951"/>
            </a:xfrm>
          </p:grpSpPr>
          <p:sp>
            <p:nvSpPr>
              <p:cNvPr id="52" name="Google Shape;1361;p50"/>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3" name="Google Shape;1362;p50"/>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4" name="Google Shape;1363;p50"/>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0" name="Google Shape;1364;p50"/>
            <p:cNvGrpSpPr/>
            <p:nvPr/>
          </p:nvGrpSpPr>
          <p:grpSpPr>
            <a:xfrm>
              <a:off x="8095060" y="5867832"/>
              <a:ext cx="497404" cy="289312"/>
              <a:chOff x="8095060" y="5867832"/>
              <a:chExt cx="497404" cy="289312"/>
            </a:xfrm>
          </p:grpSpPr>
          <p:sp>
            <p:nvSpPr>
              <p:cNvPr id="49" name="Google Shape;1365;p50"/>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0" name="Google Shape;1366;p50"/>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1" name="Google Shape;1367;p50"/>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1" name="Google Shape;1368;p50"/>
            <p:cNvGrpSpPr/>
            <p:nvPr/>
          </p:nvGrpSpPr>
          <p:grpSpPr>
            <a:xfrm>
              <a:off x="8095060" y="5765998"/>
              <a:ext cx="497404" cy="289312"/>
              <a:chOff x="8095060" y="5765998"/>
              <a:chExt cx="497404" cy="289312"/>
            </a:xfrm>
          </p:grpSpPr>
          <p:sp>
            <p:nvSpPr>
              <p:cNvPr id="46" name="Google Shape;1369;p50"/>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7" name="Google Shape;1370;p50"/>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8" name="Google Shape;1371;p50"/>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2" name="Google Shape;1372;p50"/>
            <p:cNvGrpSpPr/>
            <p:nvPr/>
          </p:nvGrpSpPr>
          <p:grpSpPr>
            <a:xfrm>
              <a:off x="8095060" y="5664590"/>
              <a:ext cx="497404" cy="290164"/>
              <a:chOff x="8095060" y="5664590"/>
              <a:chExt cx="497404" cy="290164"/>
            </a:xfrm>
          </p:grpSpPr>
          <p:sp>
            <p:nvSpPr>
              <p:cNvPr id="43" name="Google Shape;1373;p50"/>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374;p50"/>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5" name="Google Shape;1375;p50"/>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13006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29" grpId="0"/>
      <p:bldP spid="30" grpId="0"/>
      <p:bldP spid="31" grpId="0"/>
      <p:bldP spid="32"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15675</TotalTime>
  <Words>2735</Words>
  <Application>Microsoft Office PowerPoint</Application>
  <PresentationFormat>Widescreen</PresentationFormat>
  <Paragraphs>396</Paragraphs>
  <Slides>14</Slides>
  <Notes>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14</vt:i4>
      </vt:variant>
    </vt:vector>
  </HeadingPairs>
  <TitlesOfParts>
    <vt:vector size="32" baseType="lpstr">
      <vt:lpstr>ＭＳ Ｐゴシック</vt:lpstr>
      <vt:lpstr>Arial</vt:lpstr>
      <vt:lpstr>Arial Black</vt:lpstr>
      <vt:lpstr>Arial Narrow</vt:lpstr>
      <vt:lpstr>Bahnschrift Condensed</vt:lpstr>
      <vt:lpstr>Barlow Light</vt:lpstr>
      <vt:lpstr>Calibri</vt:lpstr>
      <vt:lpstr>Calibri Light</vt:lpstr>
      <vt:lpstr>Cambria</vt:lpstr>
      <vt:lpstr>Candara Light</vt:lpstr>
      <vt:lpstr>Dosis ExtraLight</vt:lpstr>
      <vt:lpstr>Karla</vt:lpstr>
      <vt:lpstr>Montserrat</vt:lpstr>
      <vt:lpstr>Pontano Sans</vt:lpstr>
      <vt:lpstr>Times New Roman</vt:lpstr>
      <vt:lpstr>Tw Cen MT</vt:lpstr>
      <vt:lpstr>Wingdings</vt:lpstr>
      <vt:lpstr>Office Theme</vt:lpstr>
      <vt:lpstr>Систем на знаење и иновации во земјоделството    Agriculture Knowledge and Innovation System – AKIS</vt:lpstr>
      <vt:lpstr>PowerPoint Presentation</vt:lpstr>
      <vt:lpstr>Историски развој на АКИС-концептот</vt:lpstr>
      <vt:lpstr>АКИС во новиот програмски период на ЗЗП</vt:lpstr>
      <vt:lpstr>Примери од други земји  (European Commission, 2019)</vt:lpstr>
      <vt:lpstr>Почетни активности за АКИС во РСМ</vt:lpstr>
      <vt:lpstr>Мапa на  националниот  систем на знаење и иновации во  земјоделството </vt:lpstr>
      <vt:lpstr>Патоказ: Градење на функционален систем на знаење и иновации во земјоделството</vt:lpstr>
      <vt:lpstr>Акциски план: Стратегиски цели и активности  Градење на функционален систем на знаење и иновации  во земјоделството</vt:lpstr>
      <vt:lpstr>PowerPoint Presentation</vt:lpstr>
      <vt:lpstr>PowerPoint Presentation</vt:lpstr>
      <vt:lpstr>PowerPoint Presentation</vt:lpstr>
      <vt:lpstr>Завршни согледувања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 Pavloska - Gjorgjieska</dc:creator>
  <cp:lastModifiedBy>Ana Simonovska</cp:lastModifiedBy>
  <cp:revision>234</cp:revision>
  <dcterms:created xsi:type="dcterms:W3CDTF">2022-03-14T12:52:37Z</dcterms:created>
  <dcterms:modified xsi:type="dcterms:W3CDTF">2024-03-05T09:14:26Z</dcterms:modified>
</cp:coreProperties>
</file>