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60" r:id="rId4"/>
    <p:sldId id="261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1" autoAdjust="0"/>
    <p:restoredTop sz="94660"/>
  </p:normalViewPr>
  <p:slideViewPr>
    <p:cSldViewPr snapToGrid="0">
      <p:cViewPr varScale="1">
        <p:scale>
          <a:sx n="78" d="100"/>
          <a:sy n="78" d="100"/>
        </p:scale>
        <p:origin x="7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7566A0E-526F-4CDD-88A8-06FD7F8B855B}" type="datetimeFigureOut">
              <a:rPr lang="mk-MK" smtClean="0"/>
              <a:t>09.09.2024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mk-MK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EF98EEC6-0273-47F3-AC4F-31355B46D2F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70610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6A0E-526F-4CDD-88A8-06FD7F8B855B}" type="datetimeFigureOut">
              <a:rPr lang="mk-MK" smtClean="0"/>
              <a:t>09.09.2024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EEC6-0273-47F3-AC4F-31355B46D2F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08745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6A0E-526F-4CDD-88A8-06FD7F8B855B}" type="datetimeFigureOut">
              <a:rPr lang="mk-MK" smtClean="0"/>
              <a:t>09.09.2024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EEC6-0273-47F3-AC4F-31355B46D2F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525281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6A0E-526F-4CDD-88A8-06FD7F8B855B}" type="datetimeFigureOut">
              <a:rPr lang="mk-MK" smtClean="0"/>
              <a:t>09.09.2024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EEC6-0273-47F3-AC4F-31355B46D2F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62187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6A0E-526F-4CDD-88A8-06FD7F8B855B}" type="datetimeFigureOut">
              <a:rPr lang="mk-MK" smtClean="0"/>
              <a:t>09.09.2024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EEC6-0273-47F3-AC4F-31355B46D2F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749503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6A0E-526F-4CDD-88A8-06FD7F8B855B}" type="datetimeFigureOut">
              <a:rPr lang="mk-MK" smtClean="0"/>
              <a:t>09.09.2024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EEC6-0273-47F3-AC4F-31355B46D2F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893957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6A0E-526F-4CDD-88A8-06FD7F8B855B}" type="datetimeFigureOut">
              <a:rPr lang="mk-MK" smtClean="0"/>
              <a:t>09.09.2024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EEC6-0273-47F3-AC4F-31355B46D2F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049198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6A0E-526F-4CDD-88A8-06FD7F8B855B}" type="datetimeFigureOut">
              <a:rPr lang="mk-MK" smtClean="0"/>
              <a:t>09.09.2024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EEC6-0273-47F3-AC4F-31355B46D2F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144796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6A0E-526F-4CDD-88A8-06FD7F8B855B}" type="datetimeFigureOut">
              <a:rPr lang="mk-MK" smtClean="0"/>
              <a:t>09.09.2024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EEC6-0273-47F3-AC4F-31355B46D2F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16813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6A0E-526F-4CDD-88A8-06FD7F8B855B}" type="datetimeFigureOut">
              <a:rPr lang="mk-MK" smtClean="0"/>
              <a:t>09.09.2024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EEC6-0273-47F3-AC4F-31355B46D2F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68844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6A0E-526F-4CDD-88A8-06FD7F8B855B}" type="datetimeFigureOut">
              <a:rPr lang="mk-MK" smtClean="0"/>
              <a:t>09.09.2024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EEC6-0273-47F3-AC4F-31355B46D2F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95593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6A0E-526F-4CDD-88A8-06FD7F8B855B}" type="datetimeFigureOut">
              <a:rPr lang="mk-MK" smtClean="0"/>
              <a:t>09.09.2024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EEC6-0273-47F3-AC4F-31355B46D2F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67618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6A0E-526F-4CDD-88A8-06FD7F8B855B}" type="datetimeFigureOut">
              <a:rPr lang="mk-MK" smtClean="0"/>
              <a:t>09.09.2024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EEC6-0273-47F3-AC4F-31355B46D2F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74418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6A0E-526F-4CDD-88A8-06FD7F8B855B}" type="datetimeFigureOut">
              <a:rPr lang="mk-MK" smtClean="0"/>
              <a:t>09.09.2024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EEC6-0273-47F3-AC4F-31355B46D2F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8189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6A0E-526F-4CDD-88A8-06FD7F8B855B}" type="datetimeFigureOut">
              <a:rPr lang="mk-MK" smtClean="0"/>
              <a:t>09.09.2024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EEC6-0273-47F3-AC4F-31355B46D2F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9336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6A0E-526F-4CDD-88A8-06FD7F8B855B}" type="datetimeFigureOut">
              <a:rPr lang="mk-MK" smtClean="0"/>
              <a:t>09.09.2024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EEC6-0273-47F3-AC4F-31355B46D2F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02921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6A0E-526F-4CDD-88A8-06FD7F8B855B}" type="datetimeFigureOut">
              <a:rPr lang="mk-MK" smtClean="0"/>
              <a:t>09.09.2024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EEC6-0273-47F3-AC4F-31355B46D2F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48590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7566A0E-526F-4CDD-88A8-06FD7F8B855B}" type="datetimeFigureOut">
              <a:rPr lang="mk-MK" smtClean="0"/>
              <a:t>09.09.2024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mk-MK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F98EEC6-0273-47F3-AC4F-31355B46D2F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59354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300F6-ED9A-1912-6BFC-2DAF8385FC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i="0" dirty="0">
                <a:solidFill>
                  <a:schemeClr val="bg1"/>
                </a:solidFill>
                <a:effectLst/>
                <a:latin typeface="Google Sans"/>
              </a:rPr>
              <a:t>Податоци на кои им веруваме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Google Sans"/>
              </a:rPr>
              <a:t>: Предуслов за посилна економија и ефикасна борба со корупцијата</a:t>
            </a:r>
            <a:br>
              <a:rPr lang="en-US" sz="4000" b="0" i="0" dirty="0">
                <a:solidFill>
                  <a:schemeClr val="bg1"/>
                </a:solidFill>
                <a:effectLst/>
                <a:latin typeface="Google Sans"/>
              </a:rPr>
            </a:br>
            <a:endParaRPr lang="mk-MK" sz="4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917ED-61CD-5AC1-ECC5-F03ACC6A42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Национална конвенција за Европската Унија во Република Северна Македонија</a:t>
            </a:r>
            <a:endParaRPr lang="en-US" b="0" i="0" dirty="0"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</a:rPr>
              <a:t>10.9.2024</a:t>
            </a:r>
            <a:endParaRPr lang="mk-M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3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F80DC90-89B0-6CC8-C7A5-2359647D1A60}"/>
              </a:ext>
            </a:extLst>
          </p:cNvPr>
          <p:cNvSpPr/>
          <p:nvPr/>
        </p:nvSpPr>
        <p:spPr>
          <a:xfrm>
            <a:off x="3382296" y="196646"/>
            <a:ext cx="4473678" cy="349045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</a:t>
            </a:r>
            <a:r>
              <a:rPr lang="mk-MK" sz="2400" dirty="0">
                <a:solidFill>
                  <a:schemeClr val="tx1"/>
                </a:solidFill>
              </a:rPr>
              <a:t>Лесно е да се лаже со податоци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mk-MK" sz="2400" dirty="0">
                <a:solidFill>
                  <a:schemeClr val="tx1"/>
                </a:solidFill>
              </a:rPr>
              <a:t>статистика), ама полесно е да се лаже без нив.</a:t>
            </a:r>
            <a:r>
              <a:rPr lang="en-US" sz="2400" dirty="0">
                <a:solidFill>
                  <a:schemeClr val="tx1"/>
                </a:solidFill>
              </a:rPr>
              <a:t>”</a:t>
            </a:r>
            <a:endParaRPr lang="mk-MK" sz="2400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214ED59-9912-7877-BC8F-E52C452E5500}"/>
              </a:ext>
            </a:extLst>
          </p:cNvPr>
          <p:cNvSpPr/>
          <p:nvPr/>
        </p:nvSpPr>
        <p:spPr>
          <a:xfrm>
            <a:off x="1499419" y="2748117"/>
            <a:ext cx="4473678" cy="3490452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</a:t>
            </a:r>
            <a:r>
              <a:rPr lang="mk-MK" sz="2400" dirty="0">
                <a:solidFill>
                  <a:schemeClr val="tx1"/>
                </a:solidFill>
              </a:rPr>
              <a:t>Тоа што не можеш да го измериш, не можеш да го подобриш!</a:t>
            </a:r>
            <a:r>
              <a:rPr lang="en-US" sz="2400" dirty="0">
                <a:solidFill>
                  <a:schemeClr val="tx1"/>
                </a:solidFill>
              </a:rPr>
              <a:t>”</a:t>
            </a:r>
            <a:endParaRPr lang="mk-MK" sz="24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A88A6AE-2CFF-9FA7-6D38-B7B39929B792}"/>
              </a:ext>
            </a:extLst>
          </p:cNvPr>
          <p:cNvSpPr/>
          <p:nvPr/>
        </p:nvSpPr>
        <p:spPr>
          <a:xfrm>
            <a:off x="5338916" y="2748117"/>
            <a:ext cx="4473678" cy="349045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</a:t>
            </a:r>
            <a:r>
              <a:rPr lang="mk-MK" sz="2400" dirty="0">
                <a:solidFill>
                  <a:schemeClr val="tx1"/>
                </a:solidFill>
              </a:rPr>
              <a:t>Алгоритмите ги користат нашите слабости против нас</a:t>
            </a:r>
            <a:r>
              <a:rPr lang="en-US" sz="2400" dirty="0">
                <a:solidFill>
                  <a:schemeClr val="tx1"/>
                </a:solidFill>
              </a:rPr>
              <a:t>”</a:t>
            </a:r>
            <a:endParaRPr lang="mk-MK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38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A4A41-869E-6781-0FD4-E7751311C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“</a:t>
            </a:r>
            <a:r>
              <a:rPr lang="mk-MK" sz="3600" dirty="0">
                <a:solidFill>
                  <a:schemeClr val="bg1"/>
                </a:solidFill>
              </a:rPr>
              <a:t>Лесно е да се лаже со податоци, ама полесно е да се лаже без нив</a:t>
            </a:r>
            <a:r>
              <a:rPr lang="en-US" sz="3600" dirty="0">
                <a:solidFill>
                  <a:schemeClr val="bg1"/>
                </a:solidFill>
              </a:rPr>
              <a:t>”</a:t>
            </a:r>
            <a:endParaRPr lang="mk-MK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C684B-BFEA-9BE6-6488-E953C77EF7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mk-MK" dirty="0"/>
              <a:t>Објавување на сите договори и анекси</a:t>
            </a:r>
          </a:p>
          <a:p>
            <a:r>
              <a:rPr lang="mk-MK" dirty="0"/>
              <a:t>Објавување на превземените, а неплатени обврски на сите институции</a:t>
            </a:r>
          </a:p>
          <a:p>
            <a:r>
              <a:rPr lang="mk-MK" dirty="0"/>
              <a:t>Објавување на сите трансакции од Трезорот на Министерството за финансии</a:t>
            </a:r>
          </a:p>
          <a:p>
            <a:r>
              <a:rPr lang="mk-MK" dirty="0"/>
              <a:t>Извештаи во отворен формат</a:t>
            </a:r>
          </a:p>
          <a:p>
            <a:r>
              <a:rPr lang="mk-MK" dirty="0"/>
              <a:t>...</a:t>
            </a:r>
          </a:p>
          <a:p>
            <a:r>
              <a:rPr lang="mk-MK" dirty="0"/>
              <a:t>+ финансиска писменост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6E972-91C4-DAA6-EBBB-C567C5B5D8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mk-MK" b="1" dirty="0">
                <a:solidFill>
                  <a:srgbClr val="92D050"/>
                </a:solidFill>
              </a:rPr>
              <a:t>Што понатаму?</a:t>
            </a:r>
          </a:p>
          <a:p>
            <a:r>
              <a:rPr lang="mk-MK" dirty="0">
                <a:solidFill>
                  <a:schemeClr val="tx1"/>
                </a:solidFill>
              </a:rPr>
              <a:t>Консолидиран биланс на состојба на јавниот сектор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mk-MK" dirty="0">
                <a:solidFill>
                  <a:schemeClr val="tx1"/>
                </a:solidFill>
              </a:rPr>
              <a:t>Истиснување на кеш плаќањата и податоци за сите трансакции</a:t>
            </a:r>
          </a:p>
          <a:p>
            <a:r>
              <a:rPr lang="mk-MK" dirty="0">
                <a:solidFill>
                  <a:schemeClr val="tx1"/>
                </a:solidFill>
              </a:rPr>
              <a:t>Можност за пребарување на сите фирми (домашни и странски) кои добиваат пари од државата</a:t>
            </a:r>
          </a:p>
          <a:p>
            <a:r>
              <a:rPr lang="mk-MK" dirty="0">
                <a:solidFill>
                  <a:schemeClr val="tx1"/>
                </a:solidFill>
              </a:rPr>
              <a:t>Објавување на годишните даночни пријави</a:t>
            </a:r>
          </a:p>
          <a:p>
            <a:r>
              <a:rPr lang="mk-MK" dirty="0">
                <a:solidFill>
                  <a:schemeClr val="tx1"/>
                </a:solidFill>
              </a:rPr>
              <a:t>...</a:t>
            </a:r>
          </a:p>
          <a:p>
            <a:endParaRPr lang="mk-MK" dirty="0">
              <a:solidFill>
                <a:schemeClr val="tx1"/>
              </a:solidFill>
            </a:endParaRPr>
          </a:p>
          <a:p>
            <a:endParaRPr lang="mk-M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0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A4A41-869E-6781-0FD4-E7751311C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“</a:t>
            </a:r>
            <a:r>
              <a:rPr lang="mk-MK" sz="3600" dirty="0">
                <a:solidFill>
                  <a:schemeClr val="bg1"/>
                </a:solidFill>
              </a:rPr>
              <a:t>Тоа што не можеш да го измериш, не можеш да го подобриш!</a:t>
            </a:r>
            <a:r>
              <a:rPr lang="en-US" sz="3600" dirty="0">
                <a:solidFill>
                  <a:schemeClr val="bg1"/>
                </a:solidFill>
              </a:rPr>
              <a:t>”</a:t>
            </a:r>
            <a:endParaRPr lang="mk-MK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C684B-BFEA-9BE6-6488-E953C77EF7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mk-MK" dirty="0"/>
              <a:t>Менаџмент</a:t>
            </a:r>
            <a:r>
              <a:rPr lang="en-US" dirty="0"/>
              <a:t>: key performance indicators</a:t>
            </a:r>
            <a:endParaRPr lang="mk-M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6E972-91C4-DAA6-EBBB-C567C5B5D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825500"/>
          </a:xfrm>
        </p:spPr>
        <p:txBody>
          <a:bodyPr>
            <a:normAutofit fontScale="85000" lnSpcReduction="20000"/>
          </a:bodyPr>
          <a:lstStyle/>
          <a:p>
            <a:r>
              <a:rPr lang="mk-MK" dirty="0">
                <a:solidFill>
                  <a:schemeClr val="tx1"/>
                </a:solidFill>
              </a:rPr>
              <a:t>Индекс за перцепција на корупцијата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mk-MK" dirty="0">
                <a:solidFill>
                  <a:schemeClr val="tx1"/>
                </a:solidFill>
              </a:rPr>
              <a:t>ранк под 50. (76/180)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mk-MK" dirty="0">
              <a:solidFill>
                <a:schemeClr val="tx1"/>
              </a:solidFill>
            </a:endParaRPr>
          </a:p>
          <a:p>
            <a:endParaRPr lang="mk-MK" dirty="0">
              <a:solidFill>
                <a:schemeClr val="tx1"/>
              </a:solidFill>
            </a:endParaRPr>
          </a:p>
        </p:txBody>
      </p:sp>
      <p:pic>
        <p:nvPicPr>
          <p:cNvPr id="1026" name="Picture 2" descr="News: Elon Musk to join Twitter's board of directors — People Matters Global">
            <a:extLst>
              <a:ext uri="{FF2B5EF4-FFF2-40B4-BE49-F238E27FC236}">
                <a16:creationId xmlns:a16="http://schemas.microsoft.com/office/drawing/2014/main" id="{0866FDB5-FE68-964D-59BF-D65401367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4" b="21505"/>
          <a:stretch/>
        </p:blipFill>
        <p:spPr bwMode="auto">
          <a:xfrm>
            <a:off x="1331935" y="3726700"/>
            <a:ext cx="3992756" cy="229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279DE8-B319-718F-D103-16A496EA73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436" t="32688" r="25242" b="20143"/>
          <a:stretch/>
        </p:blipFill>
        <p:spPr>
          <a:xfrm>
            <a:off x="6600366" y="3122835"/>
            <a:ext cx="4662105" cy="2458066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76E3918-24FF-C992-5BD9-31858FE636F9}"/>
              </a:ext>
            </a:extLst>
          </p:cNvPr>
          <p:cNvSpPr txBox="1">
            <a:spLocks/>
          </p:cNvSpPr>
          <p:nvPr/>
        </p:nvSpPr>
        <p:spPr>
          <a:xfrm>
            <a:off x="6208712" y="5884332"/>
            <a:ext cx="4825159" cy="825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+ Political economy behind (</a:t>
            </a:r>
            <a:r>
              <a:rPr lang="mk-MK" dirty="0">
                <a:solidFill>
                  <a:schemeClr val="tx1"/>
                </a:solidFill>
              </a:rPr>
              <a:t>моќните интересени групи</a:t>
            </a:r>
            <a:r>
              <a:rPr lang="en-US" dirty="0">
                <a:solidFill>
                  <a:schemeClr val="tx1"/>
                </a:solidFill>
              </a:rPr>
              <a:t>; </a:t>
            </a:r>
            <a:r>
              <a:rPr lang="mk-MK" dirty="0">
                <a:solidFill>
                  <a:schemeClr val="tx1"/>
                </a:solidFill>
              </a:rPr>
              <a:t>пр. </a:t>
            </a:r>
            <a:r>
              <a:rPr lang="en-US" dirty="0">
                <a:solidFill>
                  <a:schemeClr val="tx1"/>
                </a:solidFill>
              </a:rPr>
              <a:t>Doing business)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mk-MK" dirty="0">
              <a:solidFill>
                <a:schemeClr val="tx1"/>
              </a:solidFill>
            </a:endParaRPr>
          </a:p>
          <a:p>
            <a:endParaRPr lang="mk-M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4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40A10-BB07-5874-D2A0-E39076EBD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3600" dirty="0">
                <a:solidFill>
                  <a:schemeClr val="bg1"/>
                </a:solidFill>
              </a:rPr>
              <a:t>Алгоритмите ги користат нашите слабости против нас</a:t>
            </a:r>
            <a:endParaRPr lang="mk-MK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DA1BF0-3553-5C39-7254-445F9A0375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532" t="27813" r="50000" b="38351"/>
          <a:stretch/>
        </p:blipFill>
        <p:spPr>
          <a:xfrm>
            <a:off x="1071715" y="3057832"/>
            <a:ext cx="4080387" cy="232041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4C836B-949F-4885-AFC6-9441D7C01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2859139"/>
            <a:ext cx="4825159" cy="3416300"/>
          </a:xfrm>
        </p:spPr>
        <p:txBody>
          <a:bodyPr/>
          <a:lstStyle/>
          <a:p>
            <a:r>
              <a:rPr lang="mk-MK" dirty="0"/>
              <a:t>2010.</a:t>
            </a:r>
            <a:r>
              <a:rPr lang="en-US" dirty="0"/>
              <a:t>: </a:t>
            </a:r>
            <a:r>
              <a:rPr lang="mk-MK" dirty="0"/>
              <a:t>алгоритми кои го земаат нашето внимание</a:t>
            </a:r>
          </a:p>
          <a:p>
            <a:r>
              <a:rPr lang="en-US" dirty="0"/>
              <a:t>AI: </a:t>
            </a:r>
            <a:r>
              <a:rPr lang="mk-MK" dirty="0"/>
              <a:t>слики, видеа</a:t>
            </a:r>
            <a:r>
              <a:rPr lang="en-US" dirty="0"/>
              <a:t>… </a:t>
            </a:r>
            <a:endParaRPr lang="mk-MK" dirty="0"/>
          </a:p>
          <a:p>
            <a:endParaRPr lang="mk-MK" dirty="0"/>
          </a:p>
          <a:p>
            <a:r>
              <a:rPr lang="mk-MK" dirty="0"/>
              <a:t>Потреба за поголема активност на институциите</a:t>
            </a:r>
          </a:p>
          <a:p>
            <a:r>
              <a:rPr lang="mk-MK" dirty="0"/>
              <a:t>+ квалитет на вработените</a:t>
            </a:r>
          </a:p>
        </p:txBody>
      </p:sp>
    </p:spTree>
    <p:extLst>
      <p:ext uri="{BB962C8B-B14F-4D97-AF65-F5344CB8AC3E}">
        <p14:creationId xmlns:p14="http://schemas.microsoft.com/office/powerpoint/2010/main" val="2713276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137</TotalTime>
  <Words>246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Century Gothic</vt:lpstr>
      <vt:lpstr>Google Sans</vt:lpstr>
      <vt:lpstr>Times New Roman</vt:lpstr>
      <vt:lpstr>Wingdings 3</vt:lpstr>
      <vt:lpstr>Ion Boardroom</vt:lpstr>
      <vt:lpstr>Податоци на кои им веруваме: Предуслов за посилна економија и ефикасна борба со корупцијата </vt:lpstr>
      <vt:lpstr>PowerPoint Presentation</vt:lpstr>
      <vt:lpstr>“Лесно е да се лаже со податоци, ама полесно е да се лаже без нив”</vt:lpstr>
      <vt:lpstr>“Тоа што не можеш да го измериш, не можеш да го подобриш!”</vt:lpstr>
      <vt:lpstr>Алгоритмите ги користат нашите слабости против нас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Dragan Tevdovski</dc:creator>
  <cp:lastModifiedBy>Dragan Tevdovski</cp:lastModifiedBy>
  <cp:revision>1</cp:revision>
  <dcterms:created xsi:type="dcterms:W3CDTF">2024-09-09T17:43:36Z</dcterms:created>
  <dcterms:modified xsi:type="dcterms:W3CDTF">2024-09-09T20:00:51Z</dcterms:modified>
</cp:coreProperties>
</file>