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60" r:id="rId5"/>
    <p:sldId id="265" r:id="rId6"/>
    <p:sldId id="261" r:id="rId7"/>
    <p:sldId id="262" r:id="rId8"/>
    <p:sldId id="267" r:id="rId9"/>
    <p:sldId id="264" r:id="rId10"/>
    <p:sldId id="266" r:id="rId11"/>
    <p:sldId id="259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_rok_programu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Oznámené environmentálne trestné činy</c:v>
                </c:pt>
              </c:strCache>
            </c:strRef>
          </c:tx>
          <c:invertIfNegative val="0"/>
          <c:cat>
            <c:numRef>
              <c:f>Hárok1!$A$2:$A$7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Hárok1!$B$2:$B$7</c:f>
              <c:numCache>
                <c:formatCode>General</c:formatCode>
                <c:ptCount val="6"/>
                <c:pt idx="0">
                  <c:v>2482</c:v>
                </c:pt>
                <c:pt idx="1">
                  <c:v>2485</c:v>
                </c:pt>
                <c:pt idx="2">
                  <c:v>2478</c:v>
                </c:pt>
                <c:pt idx="3">
                  <c:v>3294</c:v>
                </c:pt>
                <c:pt idx="4">
                  <c:v>3421</c:v>
                </c:pt>
                <c:pt idx="5">
                  <c:v>3865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EB-48C7-A539-A89A969A99B0}"/>
            </c:ext>
          </c:extLst>
        </c:ser>
        <c:ser>
          <c:idx val="1"/>
          <c:order val="1"/>
          <c:tx>
            <c:strRef>
              <c:f>Hárok1!$C$1</c:f>
              <c:strCache>
                <c:ptCount val="1"/>
                <c:pt idx="0">
                  <c:v>Začaté trestné stíhanie</c:v>
                </c:pt>
              </c:strCache>
            </c:strRef>
          </c:tx>
          <c:invertIfNegative val="0"/>
          <c:cat>
            <c:numRef>
              <c:f>Hárok1!$A$2:$A$7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Hárok1!$C$2:$C$7</c:f>
              <c:numCache>
                <c:formatCode>General</c:formatCode>
                <c:ptCount val="6"/>
                <c:pt idx="0">
                  <c:v>1573</c:v>
                </c:pt>
                <c:pt idx="1">
                  <c:v>1570</c:v>
                </c:pt>
                <c:pt idx="2">
                  <c:v>1429</c:v>
                </c:pt>
                <c:pt idx="3">
                  <c:v>1589</c:v>
                </c:pt>
                <c:pt idx="4">
                  <c:v>1800</c:v>
                </c:pt>
                <c:pt idx="5">
                  <c:v>1852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EB-48C7-A539-A89A969A99B0}"/>
            </c:ext>
          </c:extLst>
        </c:ser>
        <c:ser>
          <c:idx val="2"/>
          <c:order val="2"/>
          <c:tx>
            <c:strRef>
              <c:f>Hárok1!$D$1</c:f>
              <c:strCache>
                <c:ptCount val="1"/>
                <c:pt idx="0">
                  <c:v>Objasnené (vznesené obvinenie)</c:v>
                </c:pt>
              </c:strCache>
            </c:strRef>
          </c:tx>
          <c:invertIfNegative val="0"/>
          <c:cat>
            <c:numRef>
              <c:f>Hárok1!$A$2:$A$7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Hárok1!$D$2:$D$7</c:f>
              <c:numCache>
                <c:formatCode>General</c:formatCode>
                <c:ptCount val="6"/>
                <c:pt idx="0">
                  <c:v>1006</c:v>
                </c:pt>
                <c:pt idx="1">
                  <c:v>1016</c:v>
                </c:pt>
                <c:pt idx="2">
                  <c:v>872</c:v>
                </c:pt>
                <c:pt idx="3">
                  <c:v>940</c:v>
                </c:pt>
                <c:pt idx="4">
                  <c:v>1003</c:v>
                </c:pt>
                <c:pt idx="5">
                  <c:v>1081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EB-48C7-A539-A89A969A9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38976"/>
        <c:axId val="48240512"/>
      </c:barChart>
      <c:catAx>
        <c:axId val="4823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8240512"/>
        <c:crosses val="autoZero"/>
        <c:auto val="1"/>
        <c:lblAlgn val="ctr"/>
        <c:lblOffset val="100"/>
        <c:noMultiLvlLbl val="0"/>
      </c:catAx>
      <c:valAx>
        <c:axId val="48240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8238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reeningnow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?uri=CELEX:32008L0099" TargetMode="External"/><Relationship Id="rId2" Type="http://schemas.openxmlformats.org/officeDocument/2006/relationships/hyperlink" Target="https://eur-lex.europa.eu/legal-content/EN/TXT/?uri=CELEX:32024L120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ario.kern@minv.s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300" dirty="0"/>
              <a:t>Fifth session of Working group 5 Environment (Chapter 27) Skopje, </a:t>
            </a:r>
            <a:r>
              <a:rPr lang="en-US" sz="4300" dirty="0" smtClean="0"/>
              <a:t>26</a:t>
            </a:r>
            <a:r>
              <a:rPr lang="sk-SK" sz="4300" dirty="0" smtClean="0"/>
              <a:t> </a:t>
            </a:r>
            <a:r>
              <a:rPr lang="en-US" sz="4300" dirty="0" smtClean="0"/>
              <a:t>June </a:t>
            </a:r>
            <a:r>
              <a:rPr lang="en-US" sz="4300" dirty="0"/>
              <a:t>2024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4955" y="4777379"/>
            <a:ext cx="8825658" cy="1351415"/>
          </a:xfrm>
        </p:spPr>
        <p:txBody>
          <a:bodyPr>
            <a:normAutofit fontScale="85000" lnSpcReduction="20000"/>
          </a:bodyPr>
          <a:lstStyle/>
          <a:p>
            <a:endParaRPr lang="sk-SK" dirty="0" smtClean="0"/>
          </a:p>
          <a:p>
            <a:r>
              <a:rPr lang="sk-SK" cap="none" dirty="0"/>
              <a:t>Norbert</a:t>
            </a:r>
            <a:r>
              <a:rPr lang="sk-SK" dirty="0" smtClean="0"/>
              <a:t> KURILLA, SLOVAKIA</a:t>
            </a:r>
          </a:p>
          <a:p>
            <a:r>
              <a:rPr lang="sk-SK" cap="none" dirty="0" err="1" smtClean="0">
                <a:latin typeface="+mn-lt"/>
              </a:rPr>
              <a:t>Green</a:t>
            </a:r>
            <a:r>
              <a:rPr lang="sk-SK" cap="none" dirty="0" smtClean="0">
                <a:latin typeface="+mn-lt"/>
              </a:rPr>
              <a:t> </a:t>
            </a:r>
            <a:r>
              <a:rPr lang="en-US" cap="none" dirty="0" smtClean="0">
                <a:latin typeface="+mn-lt"/>
              </a:rPr>
              <a:t>T</a:t>
            </a:r>
            <a:r>
              <a:rPr lang="sk-SK" cap="none" dirty="0" err="1" smtClean="0">
                <a:latin typeface="+mn-lt"/>
              </a:rPr>
              <a:t>ransition</a:t>
            </a:r>
            <a:r>
              <a:rPr lang="sk-SK" cap="none" dirty="0" smtClean="0">
                <a:latin typeface="+mn-lt"/>
              </a:rPr>
              <a:t> </a:t>
            </a:r>
            <a:r>
              <a:rPr lang="en-US" cap="none" dirty="0" smtClean="0">
                <a:latin typeface="+mn-lt"/>
              </a:rPr>
              <a:t>&amp;</a:t>
            </a:r>
            <a:r>
              <a:rPr lang="sk-SK" cap="none" dirty="0" smtClean="0">
                <a:latin typeface="+mn-lt"/>
              </a:rPr>
              <a:t> </a:t>
            </a:r>
            <a:r>
              <a:rPr lang="en-US" cap="none" dirty="0" err="1">
                <a:latin typeface="+mn-lt"/>
              </a:rPr>
              <a:t>S</a:t>
            </a:r>
            <a:r>
              <a:rPr lang="sk-SK" cap="none" dirty="0" err="1" smtClean="0">
                <a:latin typeface="+mn-lt"/>
              </a:rPr>
              <a:t>ustainability</a:t>
            </a:r>
            <a:r>
              <a:rPr lang="sk-SK" cap="none" dirty="0" smtClean="0">
                <a:latin typeface="+mn-lt"/>
              </a:rPr>
              <a:t> </a:t>
            </a:r>
            <a:r>
              <a:rPr lang="sk-SK" cap="none" dirty="0" err="1" smtClean="0">
                <a:latin typeface="+mn-lt"/>
              </a:rPr>
              <a:t>Advisor</a:t>
            </a:r>
            <a:endParaRPr lang="sk-SK" cap="none" dirty="0" smtClean="0">
              <a:latin typeface="+mn-lt"/>
            </a:endParaRPr>
          </a:p>
          <a:p>
            <a:r>
              <a:rPr lang="sk-SK" cap="none" dirty="0" err="1" smtClean="0">
                <a:latin typeface="+mn-lt"/>
                <a:hlinkClick r:id="rId2"/>
              </a:rPr>
              <a:t>greeningnow</a:t>
            </a:r>
            <a:r>
              <a:rPr lang="en-US" cap="none" dirty="0" smtClean="0">
                <a:latin typeface="+mn-lt"/>
                <a:hlinkClick r:id="rId2"/>
              </a:rPr>
              <a:t>@gmail.com</a:t>
            </a:r>
            <a:r>
              <a:rPr lang="en-US" cap="none" dirty="0" smtClean="0">
                <a:latin typeface="+mn-lt"/>
              </a:rPr>
              <a:t>, +421 905 886 987</a:t>
            </a:r>
            <a:endParaRPr lang="en-US" cap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2038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authorities in charge of environmental crime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277484" y="2241604"/>
            <a:ext cx="8946541" cy="4195481"/>
          </a:xfrm>
        </p:spPr>
        <p:txBody>
          <a:bodyPr/>
          <a:lstStyle/>
          <a:p>
            <a:r>
              <a:rPr lang="en-US" dirty="0" smtClean="0"/>
              <a:t>Regional authorities in charge of environment matters </a:t>
            </a:r>
          </a:p>
          <a:p>
            <a:r>
              <a:rPr lang="en-US" dirty="0" smtClean="0"/>
              <a:t>District authorities </a:t>
            </a:r>
            <a:r>
              <a:rPr lang="en-US" dirty="0"/>
              <a:t>in charge of environment matters </a:t>
            </a:r>
            <a:endParaRPr lang="en-US" dirty="0" smtClean="0"/>
          </a:p>
          <a:p>
            <a:r>
              <a:rPr lang="en-US" dirty="0" smtClean="0"/>
              <a:t>Local and District Police Units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10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European</a:t>
            </a:r>
            <a:r>
              <a:rPr lang="sk-SK" dirty="0" smtClean="0"/>
              <a:t> </a:t>
            </a:r>
            <a:r>
              <a:rPr lang="sk-SK" dirty="0" err="1" smtClean="0"/>
              <a:t>Commission´s</a:t>
            </a:r>
            <a:r>
              <a:rPr lang="sk-SK" dirty="0" smtClean="0"/>
              <a:t> </a:t>
            </a:r>
            <a:r>
              <a:rPr lang="sk-SK" dirty="0" err="1" smtClean="0"/>
              <a:t>recommendations</a:t>
            </a:r>
            <a:r>
              <a:rPr lang="sk-SK" dirty="0" smtClean="0"/>
              <a:t> November 2023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civil society engagement in priority areas and consultation activities</a:t>
            </a:r>
            <a:r>
              <a:rPr lang="sk-SK" dirty="0"/>
              <a:t> (</a:t>
            </a:r>
            <a:r>
              <a:rPr lang="sk-SK" dirty="0" err="1"/>
              <a:t>Council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Cooperation</a:t>
            </a:r>
            <a:r>
              <a:rPr lang="sk-SK" dirty="0"/>
              <a:t> </a:t>
            </a:r>
            <a:r>
              <a:rPr lang="sk-SK" dirty="0" err="1"/>
              <a:t>resume</a:t>
            </a:r>
            <a:r>
              <a:rPr lang="sk-SK" dirty="0"/>
              <a:t>?)</a:t>
            </a:r>
          </a:p>
          <a:p>
            <a:r>
              <a:rPr lang="en-US" dirty="0"/>
              <a:t>needs to accelerate implementation of the Economic and Investment Plan and of the Green Agenda for the Western </a:t>
            </a:r>
            <a:r>
              <a:rPr lang="en-US" dirty="0" smtClean="0"/>
              <a:t>Balkans</a:t>
            </a:r>
            <a:endParaRPr lang="en-US" dirty="0"/>
          </a:p>
          <a:p>
            <a:r>
              <a:rPr lang="en-US" dirty="0" smtClean="0"/>
              <a:t>implement </a:t>
            </a:r>
            <a:r>
              <a:rPr lang="en-US" dirty="0"/>
              <a:t>concrete measures to reduce air pollution at local and national level and to reduce point and diffuse pollution of freshwater resources; </a:t>
            </a:r>
            <a:endParaRPr lang="sk-SK" dirty="0"/>
          </a:p>
          <a:p>
            <a:r>
              <a:rPr lang="en-US" dirty="0" smtClean="0"/>
              <a:t>make </a:t>
            </a:r>
            <a:r>
              <a:rPr lang="en-US" dirty="0"/>
              <a:t>operational the regional waste management system in the eastern and north-eastern regions; implement the Paris Agreement, including by adopting a Climate Law, consistent with the EU 2030 framework, and by adopting the national adaptation </a:t>
            </a:r>
            <a:r>
              <a:rPr lang="en-US" dirty="0" smtClean="0"/>
              <a:t>plan.</a:t>
            </a:r>
            <a:endParaRPr lang="sk-SK" dirty="0"/>
          </a:p>
          <a:p>
            <a:r>
              <a:rPr lang="en-US" dirty="0" smtClean="0"/>
              <a:t>strengthen </a:t>
            </a:r>
            <a:r>
              <a:rPr lang="en-US" dirty="0" err="1"/>
              <a:t>significanly</a:t>
            </a:r>
            <a:r>
              <a:rPr lang="en-US" dirty="0"/>
              <a:t> the administrative and inspection cap</a:t>
            </a:r>
          </a:p>
        </p:txBody>
      </p:sp>
    </p:spTree>
    <p:extLst>
      <p:ext uri="{BB962C8B-B14F-4D97-AF65-F5344CB8AC3E}">
        <p14:creationId xmlns:p14="http://schemas.microsoft.com/office/powerpoint/2010/main" val="3718569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Questions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discussions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3100" i="1" dirty="0" smtClean="0"/>
              <a:t>We </a:t>
            </a:r>
            <a:r>
              <a:rPr lang="en-US" sz="3100" i="1" dirty="0"/>
              <a:t>would like the experts to update us as to how this felony is defined in his/her national legislation</a:t>
            </a:r>
            <a:r>
              <a:rPr lang="en-US" sz="3100" i="1" dirty="0" smtClean="0"/>
              <a:t>?</a:t>
            </a:r>
            <a:endParaRPr lang="sk-SK" sz="3100" i="1" dirty="0" smtClean="0"/>
          </a:p>
          <a:p>
            <a:pPr marL="457200" indent="-457200">
              <a:buAutoNum type="arabicPeriod"/>
            </a:pPr>
            <a:r>
              <a:rPr lang="en-US" sz="3100" i="1" dirty="0"/>
              <a:t>Are there specialized judges and courts for environmental crime in </a:t>
            </a:r>
            <a:r>
              <a:rPr lang="en-US" sz="3100" i="1" dirty="0" smtClean="0"/>
              <a:t>Slovakia?</a:t>
            </a:r>
            <a:endParaRPr lang="en-US" sz="3100" i="1" dirty="0"/>
          </a:p>
        </p:txBody>
      </p:sp>
    </p:spTree>
    <p:extLst>
      <p:ext uri="{BB962C8B-B14F-4D97-AF65-F5344CB8AC3E}">
        <p14:creationId xmlns:p14="http://schemas.microsoft.com/office/powerpoint/2010/main" val="248442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Environmental</a:t>
            </a:r>
            <a:r>
              <a:rPr lang="sk-SK" dirty="0" smtClean="0"/>
              <a:t> </a:t>
            </a:r>
            <a:r>
              <a:rPr lang="sk-SK" dirty="0" err="1"/>
              <a:t>j</a:t>
            </a:r>
            <a:r>
              <a:rPr lang="sk-SK" dirty="0" err="1" smtClean="0"/>
              <a:t>ustice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all</a:t>
            </a:r>
            <a:r>
              <a:rPr lang="sk-SK" dirty="0" smtClean="0"/>
              <a:t> – </a:t>
            </a:r>
            <a:br>
              <a:rPr lang="sk-SK" dirty="0" smtClean="0"/>
            </a:br>
            <a:r>
              <a:rPr lang="sk-SK" dirty="0" err="1" smtClean="0"/>
              <a:t>an</a:t>
            </a:r>
            <a:r>
              <a:rPr lang="sk-SK" dirty="0" smtClean="0"/>
              <a:t> </a:t>
            </a:r>
            <a:r>
              <a:rPr lang="sk-SK" dirty="0" err="1" smtClean="0"/>
              <a:t>example</a:t>
            </a:r>
            <a:r>
              <a:rPr lang="sk-SK" dirty="0" smtClean="0"/>
              <a:t> </a:t>
            </a:r>
            <a:r>
              <a:rPr lang="sk-SK" dirty="0" err="1" smtClean="0"/>
              <a:t>from</a:t>
            </a:r>
            <a:r>
              <a:rPr lang="sk-SK" dirty="0" smtClean="0"/>
              <a:t> Slovakia</a:t>
            </a:r>
            <a:br>
              <a:rPr lang="sk-SK" dirty="0" smtClean="0"/>
            </a:b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setting</a:t>
            </a:r>
            <a:r>
              <a:rPr lang="sk-SK" dirty="0" smtClean="0"/>
              <a:t> </a:t>
            </a:r>
            <a:r>
              <a:rPr lang="sk-SK" dirty="0" err="1" smtClean="0"/>
              <a:t>up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right</a:t>
            </a:r>
            <a:r>
              <a:rPr lang="sk-SK" dirty="0" smtClean="0"/>
              <a:t> </a:t>
            </a:r>
            <a:r>
              <a:rPr lang="sk-SK" dirty="0" err="1" smtClean="0"/>
              <a:t>mechanism</a:t>
            </a:r>
            <a:r>
              <a:rPr lang="sk-SK" dirty="0" smtClean="0"/>
              <a:t> and transparent </a:t>
            </a:r>
            <a:r>
              <a:rPr lang="sk-SK" dirty="0" err="1" smtClean="0"/>
              <a:t>process</a:t>
            </a:r>
            <a:r>
              <a:rPr lang="sk-SK" dirty="0" smtClean="0"/>
              <a:t> (</a:t>
            </a:r>
            <a:r>
              <a:rPr lang="sk-SK" dirty="0" err="1" smtClean="0"/>
              <a:t>e.g</a:t>
            </a:r>
            <a:r>
              <a:rPr lang="sk-SK" dirty="0" smtClean="0"/>
              <a:t>. </a:t>
            </a:r>
            <a:r>
              <a:rPr lang="sk-SK" dirty="0" err="1" smtClean="0"/>
              <a:t>working</a:t>
            </a:r>
            <a:r>
              <a:rPr lang="sk-SK" dirty="0" smtClean="0"/>
              <a:t> </a:t>
            </a:r>
            <a:r>
              <a:rPr lang="sk-SK" dirty="0" err="1" smtClean="0"/>
              <a:t>groups</a:t>
            </a:r>
            <a:r>
              <a:rPr lang="sk-SK" dirty="0" smtClean="0"/>
              <a:t>, </a:t>
            </a:r>
            <a:r>
              <a:rPr lang="sk-SK" dirty="0" err="1" smtClean="0"/>
              <a:t>interministerial</a:t>
            </a:r>
            <a:r>
              <a:rPr lang="sk-SK" dirty="0" smtClean="0"/>
              <a:t> </a:t>
            </a:r>
            <a:r>
              <a:rPr lang="sk-SK" dirty="0" err="1" smtClean="0"/>
              <a:t>conslutations</a:t>
            </a:r>
            <a:r>
              <a:rPr lang="sk-SK" dirty="0" smtClean="0"/>
              <a:t>, </a:t>
            </a:r>
            <a:r>
              <a:rPr lang="sk-SK" dirty="0" err="1" smtClean="0"/>
              <a:t>academia</a:t>
            </a:r>
            <a:r>
              <a:rPr lang="sk-SK" dirty="0" smtClean="0"/>
              <a:t>, </a:t>
            </a:r>
            <a:r>
              <a:rPr lang="sk-SK" dirty="0" err="1" smtClean="0"/>
              <a:t>experts</a:t>
            </a:r>
            <a:r>
              <a:rPr lang="en-US" dirty="0" smtClean="0"/>
              <a:t>, NGOs</a:t>
            </a:r>
            <a:r>
              <a:rPr lang="sk-SK" dirty="0" smtClean="0"/>
              <a:t>)</a:t>
            </a:r>
          </a:p>
          <a:p>
            <a:r>
              <a:rPr lang="en-US" dirty="0"/>
              <a:t>lack of consultations and poor planning of the legislative </a:t>
            </a:r>
            <a:r>
              <a:rPr lang="en-US" dirty="0" smtClean="0"/>
              <a:t>tasks</a:t>
            </a:r>
            <a:r>
              <a:rPr lang="sk-SK" dirty="0" smtClean="0"/>
              <a:t> </a:t>
            </a:r>
            <a:r>
              <a:rPr lang="sk-SK" dirty="0" err="1" smtClean="0"/>
              <a:t>will</a:t>
            </a:r>
            <a:r>
              <a:rPr lang="sk-SK" dirty="0" smtClean="0"/>
              <a:t> </a:t>
            </a:r>
            <a:r>
              <a:rPr lang="en-US" dirty="0" smtClean="0"/>
              <a:t>decrease the acceptance of achieved </a:t>
            </a:r>
            <a:r>
              <a:rPr lang="sk-SK" dirty="0" err="1" smtClean="0"/>
              <a:t>results</a:t>
            </a:r>
            <a:endParaRPr lang="sk-SK" dirty="0" smtClean="0"/>
          </a:p>
          <a:p>
            <a:r>
              <a:rPr lang="en-US" dirty="0"/>
              <a:t>short-cut</a:t>
            </a:r>
            <a:r>
              <a:rPr lang="sk-SK" dirty="0"/>
              <a:t>s </a:t>
            </a:r>
            <a:r>
              <a:rPr lang="en-US" dirty="0" smtClean="0"/>
              <a:t>are not </a:t>
            </a:r>
            <a:r>
              <a:rPr lang="sk-SK" dirty="0" err="1" smtClean="0"/>
              <a:t>recommended</a:t>
            </a:r>
            <a:r>
              <a:rPr lang="en-US" dirty="0" smtClean="0"/>
              <a:t> </a:t>
            </a:r>
            <a:r>
              <a:rPr lang="sk-SK" dirty="0" smtClean="0"/>
              <a:t>in</a:t>
            </a:r>
            <a:r>
              <a:rPr lang="en-US" dirty="0" smtClean="0"/>
              <a:t> </a:t>
            </a:r>
            <a:r>
              <a:rPr lang="en-US" dirty="0"/>
              <a:t>public debate on </a:t>
            </a:r>
            <a:r>
              <a:rPr lang="en-US" dirty="0" smtClean="0"/>
              <a:t>important issues</a:t>
            </a:r>
          </a:p>
          <a:p>
            <a:r>
              <a:rPr lang="en-US" dirty="0" smtClean="0"/>
              <a:t>rules-based, systemic and inclusive approach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Even after 20+ years of the EU accession there are still problems occurring in Slovakia. Political parties and forces do not always respect principles of open and fair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81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dirty="0"/>
              <a:t>EU </a:t>
            </a:r>
            <a:r>
              <a:rPr lang="en-US" sz="2300" dirty="0">
                <a:solidFill>
                  <a:schemeClr val="bg1"/>
                </a:solidFill>
                <a:hlinkClick r:id="rId2"/>
              </a:rPr>
              <a:t>Environmental Crime Directive</a:t>
            </a:r>
            <a:r>
              <a:rPr lang="en-US" sz="2300" dirty="0"/>
              <a:t> </a:t>
            </a:r>
            <a:r>
              <a:rPr lang="en-US" sz="2300" dirty="0" smtClean="0"/>
              <a:t>entered </a:t>
            </a:r>
            <a:r>
              <a:rPr lang="en-US" sz="2300" dirty="0"/>
              <a:t>into force on 20 May 2024, supporting the protection of the environment through criminal law and replacing </a:t>
            </a:r>
            <a:r>
              <a:rPr lang="en-US" sz="2300" dirty="0" smtClean="0">
                <a:hlinkClick r:id="rId3"/>
              </a:rPr>
              <a:t>2008 </a:t>
            </a:r>
            <a:r>
              <a:rPr lang="en-US" sz="2300" dirty="0">
                <a:hlinkClick r:id="rId3"/>
              </a:rPr>
              <a:t>Environmental Crime Directive</a:t>
            </a:r>
            <a:r>
              <a:rPr lang="en-US" sz="2300" dirty="0"/>
              <a:t>.</a:t>
            </a:r>
            <a:r>
              <a:rPr lang="en-US" sz="2300" dirty="0"/>
              <a:t/>
            </a:r>
            <a:br>
              <a:rPr lang="en-US" sz="2300" dirty="0"/>
            </a:br>
            <a:endParaRPr lang="en-US" sz="23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04293" y="1606247"/>
            <a:ext cx="8946541" cy="4472819"/>
          </a:xfrm>
        </p:spPr>
        <p:txBody>
          <a:bodyPr>
            <a:noAutofit/>
          </a:bodyPr>
          <a:lstStyle/>
          <a:p>
            <a:r>
              <a:rPr lang="en-US" sz="1600" dirty="0" smtClean="0"/>
              <a:t>establishes </a:t>
            </a:r>
            <a:r>
              <a:rPr lang="en-US" sz="1600" dirty="0"/>
              <a:t>minimum rules with regards to the definition of criminal offences and penalties in order to protect the environment more effectively, as well as measures to prevent and combat environmental crime</a:t>
            </a:r>
            <a:r>
              <a:rPr lang="en-US" sz="1600" dirty="0" smtClean="0"/>
              <a:t>.</a:t>
            </a:r>
          </a:p>
          <a:p>
            <a:r>
              <a:rPr lang="en-US" sz="1600" b="1" dirty="0" smtClean="0"/>
              <a:t>Offences</a:t>
            </a:r>
            <a:r>
              <a:rPr lang="en-US" sz="1600" b="1" dirty="0"/>
              <a:t>: </a:t>
            </a:r>
            <a:r>
              <a:rPr lang="en-US" sz="1600" dirty="0" smtClean="0"/>
              <a:t>comprehensive </a:t>
            </a:r>
            <a:r>
              <a:rPr lang="en-US" sz="1600" dirty="0"/>
              <a:t>up-to-date list of conducts to be established as criminal offences in the national legal order of Member States. </a:t>
            </a:r>
            <a:r>
              <a:rPr lang="en-US" sz="1600" dirty="0"/>
              <a:t>(</a:t>
            </a:r>
            <a:r>
              <a:rPr lang="en-US" sz="1600" dirty="0" smtClean="0"/>
              <a:t>unlawful </a:t>
            </a:r>
            <a:r>
              <a:rPr lang="en-US" sz="1600" dirty="0"/>
              <a:t>ship </a:t>
            </a:r>
            <a:r>
              <a:rPr lang="en-US" sz="1600" dirty="0" smtClean="0"/>
              <a:t>recycling, water extraction, serious </a:t>
            </a:r>
            <a:r>
              <a:rPr lang="en-US" sz="1600" dirty="0"/>
              <a:t>breaches of EU chemicals and mercury </a:t>
            </a:r>
            <a:r>
              <a:rPr lang="en-US" sz="1600" dirty="0" smtClean="0"/>
              <a:t>legislation,  placing </a:t>
            </a:r>
            <a:r>
              <a:rPr lang="en-US" sz="1600" dirty="0"/>
              <a:t>on the market and export of relevant commodities and products in breach of the Union Anti-Deforestation Regulation.</a:t>
            </a:r>
          </a:p>
          <a:p>
            <a:r>
              <a:rPr lang="en-US" sz="1600" b="1" dirty="0"/>
              <a:t>Qualified offences: </a:t>
            </a:r>
            <a:r>
              <a:rPr lang="en-US" sz="1600" dirty="0" smtClean="0"/>
              <a:t> </a:t>
            </a:r>
            <a:r>
              <a:rPr lang="en-US" sz="1600" dirty="0"/>
              <a:t>qualified offences shall be subject to more severe penalties for natural and legal persons than the ones for the other offences.</a:t>
            </a:r>
          </a:p>
          <a:p>
            <a:r>
              <a:rPr lang="en-US" sz="1600" b="1" dirty="0"/>
              <a:t>Penalties:</a:t>
            </a:r>
            <a:r>
              <a:rPr lang="en-US" sz="1600" dirty="0"/>
              <a:t> The Directive establishes a graduated system of minimum-maximum imprisonment penalties and, for legal persons, introduces two alternative fining methods based on fixed amounts between €24 and €40 million and the total annual worldwide </a:t>
            </a:r>
            <a:r>
              <a:rPr lang="en-US" sz="1600" dirty="0" smtClean="0"/>
              <a:t>turnover</a:t>
            </a:r>
            <a:endParaRPr lang="en-US" sz="1600" dirty="0"/>
          </a:p>
          <a:p>
            <a:r>
              <a:rPr lang="en-US" sz="1600" b="1" dirty="0"/>
              <a:t>Enforcement: </a:t>
            </a:r>
            <a:r>
              <a:rPr lang="en-US" sz="1600" dirty="0" smtClean="0"/>
              <a:t>improve </a:t>
            </a:r>
            <a:r>
              <a:rPr lang="en-US" sz="1600" dirty="0"/>
              <a:t>the effectiveness of all actors, such as investigators and police officers, along the enforcement chain to combat environmental crime, for example through sufficient resources, </a:t>
            </a:r>
            <a:r>
              <a:rPr lang="en-US" sz="1600" dirty="0" err="1"/>
              <a:t>specialised</a:t>
            </a:r>
            <a:r>
              <a:rPr lang="en-US" sz="1600" dirty="0"/>
              <a:t> training, cooperation </a:t>
            </a:r>
            <a:r>
              <a:rPr lang="en-US" sz="1600" dirty="0" smtClean="0"/>
              <a:t>mechanisms</a:t>
            </a:r>
          </a:p>
          <a:p>
            <a:r>
              <a:rPr lang="en-US" sz="1600" b="1" dirty="0"/>
              <a:t>E</a:t>
            </a:r>
            <a:r>
              <a:rPr lang="en-US" sz="1600" b="1" dirty="0" smtClean="0"/>
              <a:t>nvironmental </a:t>
            </a:r>
            <a:r>
              <a:rPr lang="en-US" sz="1600" b="1" dirty="0"/>
              <a:t>defenders and </a:t>
            </a:r>
            <a:r>
              <a:rPr lang="en-US" sz="1600" b="1" dirty="0" smtClean="0"/>
              <a:t>more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41663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800" y="452718"/>
            <a:ext cx="9238034" cy="989034"/>
          </a:xfrm>
        </p:spPr>
        <p:txBody>
          <a:bodyPr/>
          <a:lstStyle/>
          <a:p>
            <a:r>
              <a:rPr lang="sk-SK" dirty="0" err="1" smtClean="0"/>
              <a:t>Environmetal</a:t>
            </a:r>
            <a:r>
              <a:rPr lang="sk-SK" dirty="0" smtClean="0"/>
              <a:t> </a:t>
            </a:r>
            <a:r>
              <a:rPr lang="en-US" dirty="0" smtClean="0"/>
              <a:t>Felony / </a:t>
            </a:r>
            <a:r>
              <a:rPr lang="sk-SK" dirty="0" err="1" smtClean="0"/>
              <a:t>Crime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12800" y="1441752"/>
            <a:ext cx="9618133" cy="490582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Environmental crime is defined in 3 </a:t>
            </a:r>
            <a:r>
              <a:rPr lang="en-US" dirty="0" smtClean="0"/>
              <a:t>categories (felony provisions in Criminal Law and Criminal Code):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Misdemeanor – administrative </a:t>
            </a:r>
            <a:r>
              <a:rPr lang="en-US" dirty="0" smtClean="0"/>
              <a:t>procedure (Ministry of Environment)</a:t>
            </a:r>
            <a:endParaRPr lang="en-US" dirty="0"/>
          </a:p>
          <a:p>
            <a:pPr marL="457200" indent="-457200">
              <a:buFont typeface="Wingdings 3" charset="2"/>
              <a:buAutoNum type="arabicPeriod"/>
            </a:pPr>
            <a:r>
              <a:rPr lang="en-US" dirty="0"/>
              <a:t>Offence (below 266 EUR) – administrative </a:t>
            </a:r>
            <a:r>
              <a:rPr lang="en-US" dirty="0" smtClean="0"/>
              <a:t>procedure </a:t>
            </a:r>
            <a:r>
              <a:rPr lang="en-US" dirty="0"/>
              <a:t>(Ministry of Environment</a:t>
            </a:r>
            <a:r>
              <a:rPr lang="en-US" dirty="0" smtClean="0"/>
              <a:t>)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Felony / Crime </a:t>
            </a:r>
            <a:r>
              <a:rPr lang="en-US" dirty="0" smtClean="0"/>
              <a:t>(damage above </a:t>
            </a:r>
            <a:r>
              <a:rPr lang="en-US" dirty="0"/>
              <a:t>266 EUR) – judicial </a:t>
            </a:r>
            <a:r>
              <a:rPr lang="en-US" dirty="0" smtClean="0"/>
              <a:t>procedure (Ministry of Interior + Police, Ministry of Justice)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k-SK" dirty="0" err="1" smtClean="0"/>
              <a:t>Environmental</a:t>
            </a:r>
            <a:r>
              <a:rPr lang="sk-SK" dirty="0" smtClean="0"/>
              <a:t> Police</a:t>
            </a:r>
            <a:r>
              <a:rPr lang="en-US" dirty="0" smtClean="0"/>
              <a:t> </a:t>
            </a:r>
            <a:r>
              <a:rPr lang="en-US" dirty="0" smtClean="0"/>
              <a:t>(started in 2002, fully operational </a:t>
            </a:r>
            <a:r>
              <a:rPr lang="en-US" dirty="0" smtClean="0"/>
              <a:t>in 2022, nowadays </a:t>
            </a:r>
            <a:r>
              <a:rPr lang="en-US" dirty="0" smtClean="0"/>
              <a:t>around </a:t>
            </a:r>
            <a:r>
              <a:rPr lang="en-US" dirty="0" smtClean="0"/>
              <a:t>200 specialized policemen):</a:t>
            </a:r>
            <a:endParaRPr lang="en-US" dirty="0"/>
          </a:p>
          <a:p>
            <a:r>
              <a:rPr lang="en-US" u="sng" dirty="0" smtClean="0"/>
              <a:t>National</a:t>
            </a:r>
            <a:r>
              <a:rPr lang="en-US" dirty="0" smtClean="0"/>
              <a:t> </a:t>
            </a:r>
            <a:r>
              <a:rPr lang="sk-SK" dirty="0" err="1" smtClean="0"/>
              <a:t>Specific</a:t>
            </a:r>
            <a:r>
              <a:rPr lang="sk-SK" dirty="0" smtClean="0"/>
              <a:t> </a:t>
            </a:r>
            <a:r>
              <a:rPr lang="sk-SK" dirty="0" err="1" smtClean="0"/>
              <a:t>Environment</a:t>
            </a:r>
            <a:r>
              <a:rPr lang="en-US" dirty="0" smtClean="0"/>
              <a:t>al Crime</a:t>
            </a:r>
            <a:r>
              <a:rPr lang="sk-SK" dirty="0" smtClean="0"/>
              <a:t> </a:t>
            </a:r>
            <a:r>
              <a:rPr lang="sk-SK" dirty="0" err="1" smtClean="0"/>
              <a:t>Unit</a:t>
            </a:r>
            <a:r>
              <a:rPr lang="sk-SK" dirty="0" smtClean="0"/>
              <a:t> </a:t>
            </a:r>
            <a:r>
              <a:rPr lang="en-US" dirty="0" smtClean="0"/>
              <a:t>in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Police </a:t>
            </a:r>
            <a:r>
              <a:rPr lang="sk-SK" dirty="0" err="1" smtClean="0"/>
              <a:t>Presidium</a:t>
            </a:r>
            <a:r>
              <a:rPr lang="en-US" dirty="0"/>
              <a:t> </a:t>
            </a:r>
            <a:r>
              <a:rPr lang="en-US" dirty="0" smtClean="0"/>
              <a:t>and small environment  department at the Ministry of Interior</a:t>
            </a:r>
            <a:r>
              <a:rPr lang="en-US" dirty="0"/>
              <a:t> </a:t>
            </a:r>
            <a:r>
              <a:rPr lang="en-US" dirty="0" smtClean="0"/>
              <a:t>/ Chief Environmental Policeman </a:t>
            </a:r>
            <a:r>
              <a:rPr lang="en-US" dirty="0" err="1" smtClean="0"/>
              <a:t>plk</a:t>
            </a:r>
            <a:r>
              <a:rPr lang="en-US" dirty="0"/>
              <a:t>. </a:t>
            </a:r>
            <a:r>
              <a:rPr lang="en-US" dirty="0" err="1"/>
              <a:t>Ing</a:t>
            </a:r>
            <a:r>
              <a:rPr lang="en-US" dirty="0"/>
              <a:t>. </a:t>
            </a:r>
            <a:r>
              <a:rPr lang="en-US" dirty="0" err="1"/>
              <a:t>Mário</a:t>
            </a:r>
            <a:r>
              <a:rPr lang="en-US" dirty="0"/>
              <a:t> </a:t>
            </a:r>
            <a:r>
              <a:rPr lang="en-US" dirty="0" smtClean="0"/>
              <a:t>Kern</a:t>
            </a:r>
            <a:r>
              <a:rPr lang="sk-SK" dirty="0" smtClean="0"/>
              <a:t>,</a:t>
            </a:r>
            <a:r>
              <a:rPr lang="en-US" dirty="0" smtClean="0"/>
              <a:t> Mobile: </a:t>
            </a:r>
            <a:r>
              <a:rPr lang="en-US" dirty="0"/>
              <a:t>+421 905 265 302 e-mail.: </a:t>
            </a:r>
            <a:r>
              <a:rPr lang="en-US" dirty="0" smtClean="0">
                <a:hlinkClick r:id="rId2"/>
              </a:rPr>
              <a:t>mario.kern@minv.sk</a:t>
            </a:r>
            <a:r>
              <a:rPr lang="en-US" dirty="0" smtClean="0"/>
              <a:t> </a:t>
            </a:r>
            <a:endParaRPr lang="en-US" dirty="0"/>
          </a:p>
          <a:p>
            <a:r>
              <a:rPr lang="sk-SK" u="sng" dirty="0" err="1" smtClean="0"/>
              <a:t>Regional</a:t>
            </a:r>
            <a:r>
              <a:rPr lang="sk-SK" dirty="0" smtClean="0"/>
              <a:t> Police </a:t>
            </a:r>
            <a:r>
              <a:rPr lang="sk-SK" dirty="0" err="1" smtClean="0"/>
              <a:t>Directorate</a:t>
            </a:r>
            <a:r>
              <a:rPr lang="sk-SK" dirty="0" smtClean="0"/>
              <a:t> (8 </a:t>
            </a:r>
            <a:r>
              <a:rPr lang="sk-SK" dirty="0" err="1" smtClean="0"/>
              <a:t>main</a:t>
            </a:r>
            <a:r>
              <a:rPr lang="sk-SK" dirty="0" smtClean="0"/>
              <a:t> </a:t>
            </a:r>
            <a:r>
              <a:rPr lang="sk-SK" dirty="0" err="1" smtClean="0"/>
              <a:t>regions</a:t>
            </a:r>
            <a:r>
              <a:rPr lang="sk-SK" dirty="0" smtClean="0"/>
              <a:t>)</a:t>
            </a:r>
          </a:p>
          <a:p>
            <a:r>
              <a:rPr lang="sk-SK" u="sng" dirty="0" err="1" smtClean="0"/>
              <a:t>District</a:t>
            </a:r>
            <a:r>
              <a:rPr lang="sk-SK" dirty="0" smtClean="0"/>
              <a:t> Police </a:t>
            </a:r>
            <a:r>
              <a:rPr lang="sk-SK" dirty="0" err="1" smtClean="0"/>
              <a:t>Directorate</a:t>
            </a:r>
            <a:r>
              <a:rPr lang="sk-SK" dirty="0" smtClean="0"/>
              <a:t> (79 </a:t>
            </a:r>
            <a:r>
              <a:rPr lang="sk-SK" dirty="0" err="1" smtClean="0"/>
              <a:t>district</a:t>
            </a:r>
            <a:r>
              <a:rPr lang="en-US" dirty="0" smtClean="0"/>
              <a:t>s</a:t>
            </a:r>
            <a:r>
              <a:rPr lang="sk-SK" dirty="0" smtClean="0"/>
              <a:t>)</a:t>
            </a:r>
          </a:p>
          <a:p>
            <a:r>
              <a:rPr lang="sk-SK" u="sng" dirty="0" err="1" smtClean="0"/>
              <a:t>Municipal</a:t>
            </a:r>
            <a:r>
              <a:rPr lang="sk-SK" dirty="0" smtClean="0"/>
              <a:t> (City) Police </a:t>
            </a:r>
            <a:r>
              <a:rPr lang="sk-SK" dirty="0" err="1" smtClean="0"/>
              <a:t>Directorate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Environment</a:t>
            </a:r>
            <a:r>
              <a:rPr lang="en-US" dirty="0"/>
              <a:t>al Crime</a:t>
            </a:r>
            <a:r>
              <a:rPr lang="sk-SK" dirty="0"/>
              <a:t> </a:t>
            </a:r>
            <a:r>
              <a:rPr lang="sk-SK" dirty="0" err="1"/>
              <a:t>Unit</a:t>
            </a:r>
            <a:r>
              <a:rPr lang="sk-SK" dirty="0"/>
              <a:t> </a:t>
            </a:r>
            <a:r>
              <a:rPr lang="en-US" dirty="0"/>
              <a:t>in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Police </a:t>
            </a:r>
            <a:r>
              <a:rPr lang="sk-SK" dirty="0" err="1"/>
              <a:t>Presidium</a:t>
            </a:r>
            <a:r>
              <a:rPr lang="en-US" dirty="0"/>
              <a:t> </a:t>
            </a:r>
            <a:r>
              <a:rPr lang="en-US" dirty="0" smtClean="0"/>
              <a:t>+ Ministry of Interior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Environmental Police consists of the Headquarters, where the investigation department, the operational department and the analytical and technical support department are located, and 7 regional </a:t>
            </a:r>
            <a:r>
              <a:rPr lang="en-US" dirty="0" smtClean="0"/>
              <a:t>departments</a:t>
            </a:r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specialized police unit has </a:t>
            </a:r>
            <a:r>
              <a:rPr lang="en-US" dirty="0" smtClean="0"/>
              <a:t>around 200 </a:t>
            </a:r>
            <a:r>
              <a:rPr lang="en-US" dirty="0"/>
              <a:t>police officers, and they are police officers of the criminal police service, who carry out operative-search activities and investigations of all environmental crimes and crimes related to the illegal handling of chemical, biological, radioactive and nuclear </a:t>
            </a:r>
            <a:r>
              <a:rPr lang="en-US" dirty="0" smtClean="0"/>
              <a:t>materials </a:t>
            </a:r>
            <a:r>
              <a:rPr lang="en-US" dirty="0"/>
              <a:t>throughout the territory of the Slovak Republic.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units of the Police </a:t>
            </a:r>
            <a:r>
              <a:rPr lang="en-US" dirty="0" smtClean="0"/>
              <a:t>provide </a:t>
            </a:r>
            <a:r>
              <a:rPr lang="en-US" dirty="0"/>
              <a:t>cooperation to the Environmental Police </a:t>
            </a:r>
            <a:endParaRPr lang="en-US" dirty="0" smtClean="0"/>
          </a:p>
          <a:p>
            <a:r>
              <a:rPr lang="en-US" dirty="0" smtClean="0"/>
              <a:t>Police </a:t>
            </a:r>
            <a:r>
              <a:rPr lang="en-US" dirty="0"/>
              <a:t>department carries out specialized technical and professional activities in the area of ​​combating </a:t>
            </a:r>
            <a:r>
              <a:rPr lang="en-US" dirty="0" smtClean="0"/>
              <a:t>threats, is </a:t>
            </a:r>
            <a:r>
              <a:rPr lang="en-US" dirty="0"/>
              <a:t>the international contact point for the fight against environmental crime and criminal </a:t>
            </a:r>
            <a:r>
              <a:rPr lang="en-US" dirty="0" smtClean="0"/>
              <a:t>activity, </a:t>
            </a:r>
            <a:r>
              <a:rPr lang="en-US" dirty="0"/>
              <a:t>including activities within the framework of international investigation teams. </a:t>
            </a:r>
            <a:endParaRPr lang="en-US" dirty="0" smtClean="0"/>
          </a:p>
          <a:p>
            <a:r>
              <a:rPr lang="en-US" dirty="0" smtClean="0"/>
              <a:t>Ensures </a:t>
            </a:r>
            <a:r>
              <a:rPr lang="en-US" dirty="0"/>
              <a:t>to the necessary extent interdepartmental cooperation, education, training and prevention in the entrusted section of security.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9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635" y="326927"/>
            <a:ext cx="9404723" cy="1400530"/>
          </a:xfrm>
        </p:spPr>
        <p:txBody>
          <a:bodyPr/>
          <a:lstStyle/>
          <a:p>
            <a:r>
              <a:rPr lang="sk-SK" sz="3200" dirty="0" err="1"/>
              <a:t>Criminal</a:t>
            </a:r>
            <a:r>
              <a:rPr lang="sk-SK" sz="3200" dirty="0"/>
              <a:t> </a:t>
            </a:r>
            <a:r>
              <a:rPr lang="sk-SK" sz="3200" dirty="0" err="1"/>
              <a:t>action</a:t>
            </a:r>
            <a:r>
              <a:rPr lang="sk-SK" sz="3200" dirty="0"/>
              <a:t> </a:t>
            </a:r>
            <a:r>
              <a:rPr lang="sk-SK" sz="3200" dirty="0" err="1"/>
              <a:t>against</a:t>
            </a:r>
            <a:r>
              <a:rPr lang="sk-SK" sz="3200" dirty="0"/>
              <a:t> </a:t>
            </a:r>
            <a:r>
              <a:rPr lang="sk-SK" sz="3200" dirty="0" err="1"/>
              <a:t>the</a:t>
            </a:r>
            <a:r>
              <a:rPr lang="sk-SK" sz="3200" dirty="0"/>
              <a:t> </a:t>
            </a:r>
            <a:r>
              <a:rPr lang="sk-SK" sz="3200" dirty="0" err="1" smtClean="0"/>
              <a:t>Environment</a:t>
            </a:r>
            <a:r>
              <a:rPr lang="sk-SK" sz="3200" dirty="0" smtClean="0"/>
              <a:t> (</a:t>
            </a:r>
            <a:r>
              <a:rPr lang="en-US" sz="3200" dirty="0" smtClean="0"/>
              <a:t>provisions</a:t>
            </a:r>
            <a:r>
              <a:rPr lang="sk-SK" sz="3200" dirty="0" smtClean="0"/>
              <a:t> in </a:t>
            </a:r>
            <a:r>
              <a:rPr lang="sk-SK" sz="3200" dirty="0" err="1" smtClean="0"/>
              <a:t>Criminal</a:t>
            </a:r>
            <a:r>
              <a:rPr lang="sk-SK" sz="3200" dirty="0" smtClean="0"/>
              <a:t> </a:t>
            </a:r>
            <a:r>
              <a:rPr lang="sk-SK" sz="3200" dirty="0" err="1" smtClean="0"/>
              <a:t>Law</a:t>
            </a:r>
            <a:r>
              <a:rPr lang="sk-SK" sz="3200" dirty="0" smtClean="0"/>
              <a:t> 300/2005 as </a:t>
            </a:r>
            <a:r>
              <a:rPr lang="sk-SK" sz="3200" dirty="0" err="1" smtClean="0"/>
              <a:t>ammended</a:t>
            </a:r>
            <a:r>
              <a:rPr lang="sk-SK" sz="3200" dirty="0" smtClean="0"/>
              <a:t> by </a:t>
            </a:r>
            <a:r>
              <a:rPr lang="sk-SK" sz="3200" dirty="0" err="1" smtClean="0"/>
              <a:t>the</a:t>
            </a:r>
            <a:r>
              <a:rPr lang="sk-SK" sz="3200" dirty="0" smtClean="0"/>
              <a:t> </a:t>
            </a:r>
            <a:r>
              <a:rPr lang="sk-SK" sz="3200" dirty="0" err="1" smtClean="0"/>
              <a:t>law</a:t>
            </a:r>
            <a:r>
              <a:rPr lang="sk-SK" sz="3200" dirty="0" smtClean="0"/>
              <a:t> 47/2024)</a:t>
            </a:r>
            <a:endParaRPr lang="en-US" sz="32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000" dirty="0"/>
              <a:t>§ 300 and § 301 – Endangerment and damage to the environment</a:t>
            </a:r>
          </a:p>
          <a:p>
            <a:r>
              <a:rPr lang="en-US" sz="5000" dirty="0"/>
              <a:t>§ 302 – Unauthorized disposal of waste</a:t>
            </a:r>
          </a:p>
          <a:p>
            <a:r>
              <a:rPr lang="en-US" sz="5000" dirty="0"/>
              <a:t>§ 302a - Unauthorized discharge of pollutants</a:t>
            </a:r>
          </a:p>
          <a:p>
            <a:r>
              <a:rPr lang="en-US" sz="5000" dirty="0"/>
              <a:t>§ 303 and § 304 – Violation of water and air protection</a:t>
            </a:r>
          </a:p>
          <a:p>
            <a:r>
              <a:rPr lang="en-US" sz="5000" dirty="0"/>
              <a:t>§ 304a – Unauthorized production and handling of ozone-depleting </a:t>
            </a:r>
            <a:r>
              <a:rPr lang="en-US" sz="5000" dirty="0" smtClean="0"/>
              <a:t>substances</a:t>
            </a:r>
            <a:r>
              <a:rPr lang="sk-SK" sz="5000" dirty="0" smtClean="0"/>
              <a:t> </a:t>
            </a:r>
            <a:r>
              <a:rPr lang="en-US" sz="5000" dirty="0" smtClean="0"/>
              <a:t>layer</a:t>
            </a:r>
            <a:endParaRPr lang="en-US" sz="5000" dirty="0"/>
          </a:p>
          <a:p>
            <a:r>
              <a:rPr lang="en-US" sz="5000" dirty="0"/>
              <a:t>§ 305 – Violation of the protection of plants and animals</a:t>
            </a:r>
          </a:p>
          <a:p>
            <a:r>
              <a:rPr lang="en-US" sz="5000" dirty="0"/>
              <a:t>§ 306 - Violation of tree and canopy protection</a:t>
            </a:r>
          </a:p>
          <a:p>
            <a:r>
              <a:rPr lang="en-US" sz="5000" dirty="0"/>
              <a:t>§ 307 and § 308 – Spread of infectious disease of animals and plants</a:t>
            </a:r>
          </a:p>
          <a:p>
            <a:r>
              <a:rPr lang="en-US" sz="5000" dirty="0"/>
              <a:t>§ 309 – Escape of organisms</a:t>
            </a:r>
          </a:p>
          <a:p>
            <a:r>
              <a:rPr lang="en-US" sz="5000" dirty="0"/>
              <a:t>§ 310 – Poaching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519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Criminal</a:t>
            </a:r>
            <a:r>
              <a:rPr lang="sk-SK" dirty="0" smtClean="0"/>
              <a:t> </a:t>
            </a:r>
            <a:r>
              <a:rPr lang="sk-SK" dirty="0" err="1"/>
              <a:t>a</a:t>
            </a:r>
            <a:r>
              <a:rPr lang="sk-SK" dirty="0" err="1" smtClean="0"/>
              <a:t>ction</a:t>
            </a:r>
            <a:r>
              <a:rPr lang="sk-SK" dirty="0" smtClean="0"/>
              <a:t> </a:t>
            </a:r>
            <a:r>
              <a:rPr lang="sk-SK" dirty="0" err="1" smtClean="0"/>
              <a:t>against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Environment</a:t>
            </a:r>
            <a:r>
              <a:rPr lang="sk-SK" dirty="0" smtClean="0"/>
              <a:t> (</a:t>
            </a:r>
            <a:r>
              <a:rPr lang="sk-SK" dirty="0" err="1" smtClean="0"/>
              <a:t>Criminal</a:t>
            </a:r>
            <a:r>
              <a:rPr lang="sk-SK" dirty="0" smtClean="0"/>
              <a:t> </a:t>
            </a:r>
            <a:r>
              <a:rPr lang="sk-SK" dirty="0" err="1" smtClean="0"/>
              <a:t>Law</a:t>
            </a:r>
            <a:r>
              <a:rPr lang="sk-SK" dirty="0" smtClean="0"/>
              <a:t>)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§ 212 - Theft</a:t>
            </a:r>
          </a:p>
          <a:p>
            <a:r>
              <a:rPr lang="en-US" dirty="0"/>
              <a:t>§ 298 and § 299 - Unauthorized production and possession of nuclear materials,</a:t>
            </a:r>
          </a:p>
          <a:p>
            <a:r>
              <a:rPr lang="en-US" dirty="0"/>
              <a:t>radioactive substances, high-risk chemical substances and high-risk</a:t>
            </a:r>
          </a:p>
          <a:p>
            <a:r>
              <a:rPr lang="en-US" dirty="0"/>
              <a:t>biological agents and toxins</a:t>
            </a:r>
          </a:p>
          <a:p>
            <a:r>
              <a:rPr lang="en-US" dirty="0"/>
              <a:t>§168 and §169 – Endangering health by harmful food and other objects</a:t>
            </a:r>
          </a:p>
          <a:p>
            <a:r>
              <a:rPr lang="en-US" dirty="0"/>
              <a:t>§ 299a - Unauthorized construction</a:t>
            </a:r>
          </a:p>
          <a:p>
            <a:r>
              <a:rPr lang="en-US" dirty="0"/>
              <a:t>§ 378 - Cruelty to animals</a:t>
            </a:r>
          </a:p>
          <a:p>
            <a:r>
              <a:rPr lang="en-US" dirty="0"/>
              <a:t>§ 378a - Neglect of animal care</a:t>
            </a:r>
            <a:endParaRPr lang="sk-S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178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Environmental crimes overview</a:t>
            </a:r>
            <a:br>
              <a:rPr lang="en-US" sz="3200" dirty="0" smtClean="0"/>
            </a:br>
            <a:r>
              <a:rPr lang="en-US" sz="3200" dirty="0" err="1" smtClean="0"/>
              <a:t>cca</a:t>
            </a:r>
            <a:r>
              <a:rPr lang="en-US" sz="3200" dirty="0" smtClean="0"/>
              <a:t>. 60% of cases are</a:t>
            </a:r>
            <a:r>
              <a:rPr lang="sk-SK" sz="3200" dirty="0" smtClean="0"/>
              <a:t> </a:t>
            </a:r>
            <a:r>
              <a:rPr lang="sk-SK" sz="3200" dirty="0" err="1" smtClean="0"/>
              <a:t>initiated</a:t>
            </a:r>
            <a:r>
              <a:rPr lang="sk-SK" sz="3200" dirty="0" smtClean="0"/>
              <a:t>/cl</a:t>
            </a:r>
            <a:r>
              <a:rPr lang="en-US" sz="3200" dirty="0" smtClean="0"/>
              <a:t>eared</a:t>
            </a:r>
            <a:endParaRPr lang="en-US" sz="3200" dirty="0"/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0015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Slovak Inspectorate of the Environment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Slovak Inspectorate of the Environment </a:t>
            </a:r>
            <a:r>
              <a:rPr lang="en-US" dirty="0" smtClean="0"/>
              <a:t>is </a:t>
            </a:r>
            <a:r>
              <a:rPr lang="en-US" dirty="0"/>
              <a:t>a specialized supervisory authority providing for the state supervision and imposing fines on the matters concerning environment protection and carrying out the municipal administration in the field of integrated pollution prevention </a:t>
            </a:r>
            <a:r>
              <a:rPr lang="en-US" dirty="0" smtClean="0"/>
              <a:t>and</a:t>
            </a:r>
            <a:r>
              <a:rPr lang="sk-SK" dirty="0" smtClean="0"/>
              <a:t> </a:t>
            </a:r>
            <a:r>
              <a:rPr lang="sk-SK" dirty="0" err="1" smtClean="0"/>
              <a:t>control</a:t>
            </a:r>
            <a:endParaRPr lang="en-US" dirty="0" smtClean="0"/>
          </a:p>
          <a:p>
            <a:r>
              <a:rPr lang="en-US" dirty="0" err="1" smtClean="0"/>
              <a:t>Headquaters</a:t>
            </a:r>
            <a:r>
              <a:rPr lang="en-US" dirty="0" smtClean="0"/>
              <a:t> + 4 regional offices</a:t>
            </a:r>
            <a:endParaRPr lang="en-US" dirty="0" smtClean="0"/>
          </a:p>
          <a:p>
            <a:r>
              <a:rPr lang="en-US" dirty="0" smtClean="0"/>
              <a:t>If the damage on environment exceeds 266 EUR, it is investigated and managed in collaboration with </a:t>
            </a:r>
            <a:r>
              <a:rPr lang="en-US" dirty="0" smtClean="0"/>
              <a:t>the Specialized Environmental Police </a:t>
            </a:r>
            <a:r>
              <a:rPr lang="en-US" dirty="0" smtClean="0"/>
              <a:t>and other enforcement </a:t>
            </a:r>
            <a:r>
              <a:rPr lang="en-US" dirty="0" smtClean="0"/>
              <a:t>bodies</a:t>
            </a:r>
          </a:p>
          <a:p>
            <a:r>
              <a:rPr lang="en-US" dirty="0" smtClean="0"/>
              <a:t>Effectiveness is improving but still a long way to go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11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308</TotalTime>
  <Words>926</Words>
  <Application>Microsoft Office PowerPoint</Application>
  <PresentationFormat>Širokouhlá</PresentationFormat>
  <Paragraphs>75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Ión</vt:lpstr>
      <vt:lpstr>Fifth session of Working group 5 Environment (Chapter 27) Skopje, 26 June 2024</vt:lpstr>
      <vt:lpstr>Environmental justice for all –  an example from Slovakia </vt:lpstr>
      <vt:lpstr>EU Environmental Crime Directive entered into force on 20 May 2024, supporting the protection of the environment through criminal law and replacing 2008 Environmental Crime Directive. </vt:lpstr>
      <vt:lpstr>Environmetal Felony / Crime</vt:lpstr>
      <vt:lpstr>Environmental Crime Unit in the Police Presidium + Ministry of Interior</vt:lpstr>
      <vt:lpstr>Criminal action against the Environment (provisions in Criminal Law 300/2005 as ammended by the law 47/2024)</vt:lpstr>
      <vt:lpstr>Criminal action against the Environment (Criminal Law)</vt:lpstr>
      <vt:lpstr>Environmental crimes overview cca. 60% of cases are initiated/cleared</vt:lpstr>
      <vt:lpstr>Slovak Inspectorate of the Environment</vt:lpstr>
      <vt:lpstr>Local authorities in charge of environmental crime</vt:lpstr>
      <vt:lpstr>European Commission´s recommendations November 2023</vt:lpstr>
      <vt:lpstr>Questions for discussions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session of Working group 5 Environment (Chapter 27) Skopje, 26 of June 2024</dc:title>
  <dc:creator>Admin</dc:creator>
  <cp:lastModifiedBy>Admin</cp:lastModifiedBy>
  <cp:revision>33</cp:revision>
  <dcterms:created xsi:type="dcterms:W3CDTF">2024-06-24T08:09:30Z</dcterms:created>
  <dcterms:modified xsi:type="dcterms:W3CDTF">2024-06-26T07:02:00Z</dcterms:modified>
</cp:coreProperties>
</file>