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9" r:id="rId2"/>
    <p:sldId id="264" r:id="rId3"/>
    <p:sldId id="267" r:id="rId4"/>
    <p:sldId id="256" r:id="rId5"/>
    <p:sldId id="263" r:id="rId6"/>
    <p:sldId id="268" r:id="rId7"/>
    <p:sldId id="300" r:id="rId8"/>
    <p:sldId id="270" r:id="rId9"/>
    <p:sldId id="265" r:id="rId10"/>
    <p:sldId id="276" r:id="rId11"/>
    <p:sldId id="271" r:id="rId12"/>
    <p:sldId id="275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B4D3"/>
    <a:srgbClr val="8FC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32"/>
    <p:restoredTop sz="94830"/>
  </p:normalViewPr>
  <p:slideViewPr>
    <p:cSldViewPr snapToGrid="0" snapToObjects="1">
      <p:cViewPr varScale="1">
        <p:scale>
          <a:sx n="121" d="100"/>
          <a:sy n="121" d="100"/>
        </p:scale>
        <p:origin x="20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A5F75-C1F7-6F4D-B16A-CF23D258700C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4FA80-CE7A-CE4D-8056-1A29CED991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0251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16530D-BC3A-914F-97C8-23B39FD0078E}" type="slidenum">
              <a:rPr lang="fr-FR"/>
              <a:pPr/>
              <a:t>1</a:t>
            </a:fld>
            <a:endParaRPr lang="fr-FR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97025"/>
            <a:ext cx="7583488" cy="1679575"/>
          </a:xfrm>
        </p:spPr>
        <p:txBody>
          <a:bodyPr anchor="b" anchorCtr="0"/>
          <a:lstStyle>
            <a:lvl1pPr>
              <a:defRPr sz="54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276600"/>
            <a:ext cx="7583487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7892" y="838200"/>
            <a:ext cx="3474720" cy="45720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25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3" y="1371600"/>
            <a:ext cx="7583488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2743200"/>
            <a:ext cx="4114800" cy="28194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65760" indent="-365760">
              <a:defRPr/>
            </a:lvl1pPr>
            <a:lvl2pPr marL="731520" indent="-365760">
              <a:defRPr/>
            </a:lvl2pPr>
            <a:lvl3pPr marL="1097280" indent="-365760">
              <a:defRPr/>
            </a:lvl3pPr>
            <a:lvl4pPr marL="1463040" indent="-365760">
              <a:defRPr/>
            </a:lvl4pPr>
            <a:lvl5pPr marL="1828800" indent="-365760">
              <a:defRPr/>
            </a:lvl5pPr>
            <a:lvl6pPr marL="2194560" indent="-365760">
              <a:defRPr/>
            </a:lvl6pPr>
            <a:lvl7pPr marL="2560320" indent="-365760">
              <a:defRPr/>
            </a:lvl7pPr>
            <a:lvl8pPr marL="2926080" indent="-365760">
              <a:defRPr/>
            </a:lvl8pPr>
            <a:lvl9pPr marL="3291840" indent="-365760">
              <a:defRPr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838200"/>
            <a:ext cx="1676400" cy="5053013"/>
          </a:xfrm>
        </p:spPr>
        <p:txBody>
          <a:bodyPr vert="eaVert"/>
          <a:lstStyle>
            <a:lvl1pPr>
              <a:defRPr sz="36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0"/>
            <a:ext cx="6019800" cy="505301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Tex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812" y="3254188"/>
            <a:ext cx="7580376" cy="168536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400" b="1" kern="120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457200"/>
            <a:ext cx="4114800" cy="27432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1812" y="4953000"/>
            <a:ext cx="7580376" cy="9144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450" y="1627188"/>
            <a:ext cx="7580376" cy="1682496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44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450" y="3309411"/>
            <a:ext cx="7580376" cy="1755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Wingdings" pitchFamily="2" charset="2"/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6788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6216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216" y="2174875"/>
            <a:ext cx="3529584" cy="3716338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tabLst/>
              <a:defRPr sz="1800"/>
            </a:lvl6pPr>
            <a:lvl7pPr marL="1603375" indent="-231775">
              <a:tabLst/>
              <a:defRPr sz="1800"/>
            </a:lvl7pPr>
            <a:lvl8pPr marL="1828800" indent="-231775">
              <a:tabLst/>
              <a:defRPr sz="1800"/>
            </a:lvl8pPr>
            <a:lvl9pPr marL="2060575" indent="-231775">
              <a:tabLst/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529584" cy="3716338"/>
          </a:xfrm>
        </p:spPr>
        <p:txBody>
          <a:bodyPr>
            <a:noAutofit/>
          </a:bodyPr>
          <a:lstStyle>
            <a:lvl1pPr marL="2317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89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9144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1461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13716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16033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18288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0605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92" y="838200"/>
            <a:ext cx="3474720" cy="4572000"/>
          </a:xfrm>
        </p:spPr>
        <p:txBody>
          <a:bodyPr>
            <a:normAutofit/>
          </a:bodyPr>
          <a:lstStyle>
            <a:lvl1pPr marL="282575" indent="-282575">
              <a:defRPr sz="2400"/>
            </a:lvl1pPr>
            <a:lvl2pPr marL="573088" indent="-282575">
              <a:defRPr sz="2200"/>
            </a:lvl2pPr>
            <a:lvl3pPr marL="855663" indent="-282575">
              <a:defRPr sz="20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ext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675" y="1600200"/>
            <a:ext cx="7232650" cy="4291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E6143BFE-AE1F-9749-8640-085FBE7DD865}" type="datetimeFigureOut">
              <a:rPr lang="fr-FR" smtClean="0"/>
              <a:t>02/02/2025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172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721F415E-9350-7C46-9762-60632766F99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ct val="95000"/>
        </a:lnSpc>
        <a:spcBef>
          <a:spcPct val="0"/>
        </a:spcBef>
        <a:buNone/>
        <a:defRPr sz="4800" b="1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spcAft>
          <a:spcPts val="0"/>
        </a:spcAft>
        <a:buSzPct val="90000"/>
        <a:buFont typeface="Wingdings" pitchFamily="2" charset="2"/>
        <a:buChar char=""/>
        <a:defRPr sz="24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22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20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dirty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630994" y="3952371"/>
            <a:ext cx="6043224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old" charset="0"/>
                <a:ea typeface="ＭＳ 明朝" charset="0"/>
                <a:cs typeface="ＭＳ 明朝" charset="0"/>
              </a:rPr>
              <a:t>Management préventif </a:t>
            </a:r>
          </a:p>
          <a:p>
            <a:pPr algn="ctr"/>
            <a:r>
              <a:rPr lang="fr-F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old" charset="0"/>
                <a:ea typeface="ＭＳ 明朝" charset="0"/>
                <a:cs typeface="ＭＳ 明朝" charset="0"/>
              </a:rPr>
              <a:t>des comportements déviants: </a:t>
            </a:r>
          </a:p>
          <a:p>
            <a:pPr algn="ctr"/>
            <a:endParaRPr lang="fr-FR" sz="3200" b="1" dirty="0">
              <a:solidFill>
                <a:schemeClr val="tx1">
                  <a:lumMod val="85000"/>
                  <a:lumOff val="15000"/>
                </a:schemeClr>
              </a:solidFill>
              <a:latin typeface="Arial Bold" charset="0"/>
              <a:ea typeface="ＭＳ 明朝" charset="0"/>
              <a:cs typeface="ＭＳ 明朝" charset="0"/>
            </a:endParaRPr>
          </a:p>
          <a:p>
            <a:pPr algn="ctr"/>
            <a:r>
              <a:rPr lang="fr-F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old" charset="0"/>
                <a:ea typeface="ＭＳ 明朝" charset="0"/>
                <a:cs typeface="ＭＳ 明朝" charset="0"/>
              </a:rPr>
              <a:t>Le cas de la corruption </a:t>
            </a:r>
          </a:p>
          <a:p>
            <a:pPr algn="ctr"/>
            <a:r>
              <a:rPr lang="fr-F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old" charset="0"/>
                <a:ea typeface="ＭＳ 明朝" charset="0"/>
                <a:cs typeface="ＭＳ 明朝" charset="0"/>
              </a:rPr>
              <a:t>en milieu professionnel</a:t>
            </a:r>
            <a:endParaRPr lang="fr-FR" sz="3200" dirty="0">
              <a:solidFill>
                <a:schemeClr val="tx1">
                  <a:lumMod val="85000"/>
                  <a:lumOff val="15000"/>
                </a:schemeClr>
              </a:solidFill>
              <a:latin typeface="Arial Bold" charset="0"/>
              <a:ea typeface="ＭＳ 明朝" charset="0"/>
              <a:cs typeface="ＭＳ 明朝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7501930" y="810937"/>
            <a:ext cx="13546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sz="1400" b="1">
                <a:solidFill>
                  <a:schemeClr val="bg1"/>
                </a:solidFill>
                <a:latin typeface="Arial Bold" charset="0"/>
              </a:rPr>
              <a:t>Jean-Pierre Neveu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55681C2-4583-274F-8419-A49F50818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4532" y="1"/>
            <a:ext cx="1929468" cy="810936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1943F676-8EC6-2F4C-A63B-9086FADE63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183" y="276838"/>
            <a:ext cx="4618763" cy="339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591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02789" y="447308"/>
            <a:ext cx="5938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 Bold" charset="0"/>
                <a:ea typeface="ＭＳ 明朝" charset="0"/>
                <a:cs typeface="ＭＳ 明朝" charset="0"/>
              </a:rPr>
              <a:t>IMPLICATIONS  ET SUGESTIONS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7F14E8-2749-6E4E-B03C-3A6E7F7A0567}"/>
              </a:ext>
            </a:extLst>
          </p:cNvPr>
          <p:cNvSpPr txBox="1"/>
          <p:nvPr/>
        </p:nvSpPr>
        <p:spPr>
          <a:xfrm>
            <a:off x="499506" y="1470271"/>
            <a:ext cx="837215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b="1" dirty="0"/>
          </a:p>
          <a:p>
            <a:pPr algn="ctr"/>
            <a:endParaRPr lang="fr-FR" b="1" dirty="0"/>
          </a:p>
          <a:p>
            <a:pPr algn="ctr"/>
            <a:r>
              <a:rPr lang="fr-FR" sz="2000" b="1" dirty="0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Les personnes sont conscientes de ce qu’elles font</a:t>
            </a:r>
          </a:p>
          <a:p>
            <a:pPr algn="ctr"/>
            <a:r>
              <a:rPr lang="fr-FR" sz="2000" b="1" dirty="0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Elles sont rationnelles</a:t>
            </a:r>
          </a:p>
          <a:p>
            <a:pPr algn="ctr"/>
            <a:endParaRPr lang="fr-FR" dirty="0"/>
          </a:p>
          <a:p>
            <a:pPr algn="ctr"/>
            <a:endParaRPr lang="fr-FR" b="1" i="1" dirty="0"/>
          </a:p>
          <a:p>
            <a:pPr algn="ctr"/>
            <a:r>
              <a:rPr lang="fr-FR" sz="2000" b="1" i="1" dirty="0">
                <a:solidFill>
                  <a:schemeClr val="accent3">
                    <a:lumMod val="50000"/>
                  </a:schemeClr>
                </a:solidFill>
              </a:rPr>
              <a:t>Alors n’en faites pas une affaire personnelle: </a:t>
            </a:r>
          </a:p>
          <a:p>
            <a:pPr algn="ctr"/>
            <a:endParaRPr lang="fr-FR" sz="2000" b="1" i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fr-FR" sz="20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fr-FR" sz="2000" b="1" dirty="0">
                <a:solidFill>
                  <a:schemeClr val="bg1"/>
                </a:solidFill>
              </a:rPr>
              <a:t>Gérez les conditions de travail EN PREMIER</a:t>
            </a:r>
          </a:p>
          <a:p>
            <a:pPr marL="342900" indent="-342900" algn="ctr">
              <a:buFontTx/>
              <a:buChar char="-"/>
            </a:pPr>
            <a:endParaRPr lang="fr-FR" sz="2000" b="1" dirty="0">
              <a:solidFill>
                <a:schemeClr val="bg1"/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fr-FR" sz="2000" b="1" dirty="0">
                <a:solidFill>
                  <a:schemeClr val="bg1"/>
                </a:solidFill>
              </a:rPr>
              <a:t>Evitez de gérer par la honte et la culpabilisation</a:t>
            </a:r>
          </a:p>
          <a:p>
            <a:pPr marL="342900" indent="-342900" algn="ctr">
              <a:buFontTx/>
              <a:buChar char="-"/>
            </a:pPr>
            <a:endParaRPr lang="fr-FR" sz="2000" b="1" dirty="0">
              <a:solidFill>
                <a:schemeClr val="bg1"/>
              </a:solidFill>
            </a:endParaRP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- Faites envie plutôt que peur. Motivez !</a:t>
            </a:r>
          </a:p>
        </p:txBody>
      </p:sp>
    </p:spTree>
    <p:extLst>
      <p:ext uri="{BB962C8B-B14F-4D97-AF65-F5344CB8AC3E}">
        <p14:creationId xmlns:p14="http://schemas.microsoft.com/office/powerpoint/2010/main" val="1944129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172" y="1596692"/>
            <a:ext cx="8271641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>
              <a:solidFill>
                <a:schemeClr val="accent3">
                  <a:lumMod val="75000"/>
                </a:schemeClr>
              </a:solidFill>
              <a:latin typeface="Arial"/>
              <a:cs typeface="Arial"/>
            </a:endParaRPr>
          </a:p>
          <a:p>
            <a:endParaRPr lang="en-US" sz="3600" b="1" dirty="0">
              <a:solidFill>
                <a:schemeClr val="accent3">
                  <a:lumMod val="75000"/>
                </a:schemeClr>
              </a:solidFill>
              <a:latin typeface="Arial"/>
              <a:cs typeface="Arial"/>
            </a:endParaRPr>
          </a:p>
          <a:p>
            <a:r>
              <a:rPr lang="en-US" sz="3600" b="1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MERCI POUR VOTRE ATTENTION</a:t>
            </a:r>
          </a:p>
          <a:p>
            <a:endParaRPr lang="en-US" sz="2400" b="1" dirty="0">
              <a:latin typeface="Arial"/>
              <a:cs typeface="Arial"/>
            </a:endParaRPr>
          </a:p>
          <a:p>
            <a:pPr algn="ctr"/>
            <a:r>
              <a:rPr lang="en-US" b="1" dirty="0" err="1">
                <a:latin typeface="Arial"/>
                <a:cs typeface="Arial"/>
              </a:rPr>
              <a:t>jp.neveu@univ-pau.fr</a:t>
            </a:r>
            <a:endParaRPr lang="fr-FR" sz="2400" b="1" dirty="0">
              <a:latin typeface="Arial"/>
              <a:cs typeface="Arial"/>
            </a:endParaRPr>
          </a:p>
          <a:p>
            <a:pPr algn="ctr"/>
            <a:endParaRPr lang="fr-FR" sz="2400" b="1" dirty="0">
              <a:latin typeface="Arial"/>
              <a:cs typeface="Arial"/>
            </a:endParaRPr>
          </a:p>
          <a:p>
            <a:pPr algn="ctr"/>
            <a:endParaRPr lang="fr-FR" sz="2400" b="1" dirty="0">
              <a:latin typeface="Arial"/>
              <a:cs typeface="Arial"/>
            </a:endParaRPr>
          </a:p>
          <a:p>
            <a:pPr algn="ctr"/>
            <a:endParaRPr lang="fr-FR" sz="24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6191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7CF76D87-688A-8545-90A1-70E17E55A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209934"/>
              </p:ext>
            </p:extLst>
          </p:nvPr>
        </p:nvGraphicFramePr>
        <p:xfrm>
          <a:off x="195943" y="936171"/>
          <a:ext cx="8741228" cy="49638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4143">
                  <a:extLst>
                    <a:ext uri="{9D8B030D-6E8A-4147-A177-3AD203B41FA5}">
                      <a16:colId xmlns:a16="http://schemas.microsoft.com/office/drawing/2014/main" val="3610661423"/>
                    </a:ext>
                  </a:extLst>
                </a:gridCol>
                <a:gridCol w="725693">
                  <a:extLst>
                    <a:ext uri="{9D8B030D-6E8A-4147-A177-3AD203B41FA5}">
                      <a16:colId xmlns:a16="http://schemas.microsoft.com/office/drawing/2014/main" val="3667249605"/>
                    </a:ext>
                  </a:extLst>
                </a:gridCol>
                <a:gridCol w="726424">
                  <a:extLst>
                    <a:ext uri="{9D8B030D-6E8A-4147-A177-3AD203B41FA5}">
                      <a16:colId xmlns:a16="http://schemas.microsoft.com/office/drawing/2014/main" val="2885870514"/>
                    </a:ext>
                  </a:extLst>
                </a:gridCol>
                <a:gridCol w="725693">
                  <a:extLst>
                    <a:ext uri="{9D8B030D-6E8A-4147-A177-3AD203B41FA5}">
                      <a16:colId xmlns:a16="http://schemas.microsoft.com/office/drawing/2014/main" val="1327997710"/>
                    </a:ext>
                  </a:extLst>
                </a:gridCol>
                <a:gridCol w="833961">
                  <a:extLst>
                    <a:ext uri="{9D8B030D-6E8A-4147-A177-3AD203B41FA5}">
                      <a16:colId xmlns:a16="http://schemas.microsoft.com/office/drawing/2014/main" val="4075229961"/>
                    </a:ext>
                  </a:extLst>
                </a:gridCol>
                <a:gridCol w="725693">
                  <a:extLst>
                    <a:ext uri="{9D8B030D-6E8A-4147-A177-3AD203B41FA5}">
                      <a16:colId xmlns:a16="http://schemas.microsoft.com/office/drawing/2014/main" val="214098024"/>
                    </a:ext>
                  </a:extLst>
                </a:gridCol>
                <a:gridCol w="725693">
                  <a:extLst>
                    <a:ext uri="{9D8B030D-6E8A-4147-A177-3AD203B41FA5}">
                      <a16:colId xmlns:a16="http://schemas.microsoft.com/office/drawing/2014/main" val="1657415821"/>
                    </a:ext>
                  </a:extLst>
                </a:gridCol>
                <a:gridCol w="726424">
                  <a:extLst>
                    <a:ext uri="{9D8B030D-6E8A-4147-A177-3AD203B41FA5}">
                      <a16:colId xmlns:a16="http://schemas.microsoft.com/office/drawing/2014/main" val="291116567"/>
                    </a:ext>
                  </a:extLst>
                </a:gridCol>
                <a:gridCol w="673752">
                  <a:extLst>
                    <a:ext uri="{9D8B030D-6E8A-4147-A177-3AD203B41FA5}">
                      <a16:colId xmlns:a16="http://schemas.microsoft.com/office/drawing/2014/main" val="3287106881"/>
                    </a:ext>
                  </a:extLst>
                </a:gridCol>
                <a:gridCol w="673752">
                  <a:extLst>
                    <a:ext uri="{9D8B030D-6E8A-4147-A177-3AD203B41FA5}">
                      <a16:colId xmlns:a16="http://schemas.microsoft.com/office/drawing/2014/main" val="3745131441"/>
                    </a:ext>
                  </a:extLst>
                </a:gridCol>
              </a:tblGrid>
              <a:tr h="651664">
                <a:tc gridSpan="10"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Table 1:  Descriptive Statistics and Variable Inter-Correlations / Sample (n = 575)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751057"/>
                  </a:ext>
                </a:extLst>
              </a:tr>
              <a:tr h="5091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Variables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Mean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SD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extLst>
                  <a:ext uri="{0D108BD9-81ED-4DB2-BD59-A6C34878D82A}">
                    <a16:rowId xmlns:a16="http://schemas.microsoft.com/office/drawing/2014/main" val="131193131"/>
                  </a:ext>
                </a:extLst>
              </a:tr>
              <a:tr h="4093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Age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39.05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10.51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extLst>
                  <a:ext uri="{0D108BD9-81ED-4DB2-BD59-A6C34878D82A}">
                    <a16:rowId xmlns:a16="http://schemas.microsoft.com/office/drawing/2014/main" val="3689766065"/>
                  </a:ext>
                </a:extLst>
              </a:tr>
              <a:tr h="4093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 Distributive Justice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3.49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.88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(.81)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extLst>
                  <a:ext uri="{0D108BD9-81ED-4DB2-BD59-A6C34878D82A}">
                    <a16:rowId xmlns:a16="http://schemas.microsoft.com/office/drawing/2014/main" val="2217765009"/>
                  </a:ext>
                </a:extLst>
              </a:tr>
              <a:tr h="4093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 Procedural Justice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3.10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.90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.52**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(.87)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extLst>
                  <a:ext uri="{0D108BD9-81ED-4DB2-BD59-A6C34878D82A}">
                    <a16:rowId xmlns:a16="http://schemas.microsoft.com/office/drawing/2014/main" val="3904388011"/>
                  </a:ext>
                </a:extLst>
              </a:tr>
              <a:tr h="4093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 Sense of Mastery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3.77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.67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.39**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.38**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(.76)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extLst>
                  <a:ext uri="{0D108BD9-81ED-4DB2-BD59-A6C34878D82A}">
                    <a16:rowId xmlns:a16="http://schemas.microsoft.com/office/drawing/2014/main" val="2926397199"/>
                  </a:ext>
                </a:extLst>
              </a:tr>
              <a:tr h="4093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 Workplace Corruption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1.95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.61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-.27**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-.17**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-.19**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(.70)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extLst>
                  <a:ext uri="{0D108BD9-81ED-4DB2-BD59-A6C34878D82A}">
                    <a16:rowId xmlns:a16="http://schemas.microsoft.com/office/drawing/2014/main" val="2420633480"/>
                  </a:ext>
                </a:extLst>
              </a:tr>
              <a:tr h="4157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5. Interpersonal Trust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3.50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.66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.54**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   .69**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.45**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-.21**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(.87)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extLst>
                  <a:ext uri="{0D108BD9-81ED-4DB2-BD59-A6C34878D82A}">
                    <a16:rowId xmlns:a16="http://schemas.microsoft.com/office/drawing/2014/main" val="1565419378"/>
                  </a:ext>
                </a:extLst>
              </a:tr>
              <a:tr h="4157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6. Reward Deviance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2.22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1.10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-.31**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-.29**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-.22**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.87**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-.29**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(.72)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extLst>
                  <a:ext uri="{0D108BD9-81ED-4DB2-BD59-A6C34878D82A}">
                    <a16:rowId xmlns:a16="http://schemas.microsoft.com/office/drawing/2014/main" val="1513113418"/>
                  </a:ext>
                </a:extLst>
              </a:tr>
              <a:tr h="4157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7. Property Deviance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1.32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.59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-.14**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-.042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-.17**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.56**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-.06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.19**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(.68)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extLst>
                  <a:ext uri="{0D108BD9-81ED-4DB2-BD59-A6C34878D82A}">
                    <a16:rowId xmlns:a16="http://schemas.microsoft.com/office/drawing/2014/main" val="816622676"/>
                  </a:ext>
                </a:extLst>
              </a:tr>
              <a:tr h="509138">
                <a:tc gridSpan="10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** p&lt; 0.01;*p&lt;0.05; Reliability coefficients alpha on diagonal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5421" marR="65421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312913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13A68E1E-1251-B248-8F6A-049718C09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832" y="2393832"/>
            <a:ext cx="11051249" cy="873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5006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61D4979-A551-F94A-99D7-464B64C971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5455"/>
              </p:ext>
            </p:extLst>
          </p:nvPr>
        </p:nvGraphicFramePr>
        <p:xfrm>
          <a:off x="457200" y="544286"/>
          <a:ext cx="8011886" cy="54537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384">
                  <a:extLst>
                    <a:ext uri="{9D8B030D-6E8A-4147-A177-3AD203B41FA5}">
                      <a16:colId xmlns:a16="http://schemas.microsoft.com/office/drawing/2014/main" val="382202979"/>
                    </a:ext>
                  </a:extLst>
                </a:gridCol>
                <a:gridCol w="2429124">
                  <a:extLst>
                    <a:ext uri="{9D8B030D-6E8A-4147-A177-3AD203B41FA5}">
                      <a16:colId xmlns:a16="http://schemas.microsoft.com/office/drawing/2014/main" val="1930437397"/>
                    </a:ext>
                  </a:extLst>
                </a:gridCol>
                <a:gridCol w="592722">
                  <a:extLst>
                    <a:ext uri="{9D8B030D-6E8A-4147-A177-3AD203B41FA5}">
                      <a16:colId xmlns:a16="http://schemas.microsoft.com/office/drawing/2014/main" val="2017817190"/>
                    </a:ext>
                  </a:extLst>
                </a:gridCol>
                <a:gridCol w="823270">
                  <a:extLst>
                    <a:ext uri="{9D8B030D-6E8A-4147-A177-3AD203B41FA5}">
                      <a16:colId xmlns:a16="http://schemas.microsoft.com/office/drawing/2014/main" val="2922485652"/>
                    </a:ext>
                  </a:extLst>
                </a:gridCol>
                <a:gridCol w="564802">
                  <a:extLst>
                    <a:ext uri="{9D8B030D-6E8A-4147-A177-3AD203B41FA5}">
                      <a16:colId xmlns:a16="http://schemas.microsoft.com/office/drawing/2014/main" val="3518018194"/>
                    </a:ext>
                  </a:extLst>
                </a:gridCol>
                <a:gridCol w="678879">
                  <a:extLst>
                    <a:ext uri="{9D8B030D-6E8A-4147-A177-3AD203B41FA5}">
                      <a16:colId xmlns:a16="http://schemas.microsoft.com/office/drawing/2014/main" val="2002783426"/>
                    </a:ext>
                  </a:extLst>
                </a:gridCol>
                <a:gridCol w="565598">
                  <a:extLst>
                    <a:ext uri="{9D8B030D-6E8A-4147-A177-3AD203B41FA5}">
                      <a16:colId xmlns:a16="http://schemas.microsoft.com/office/drawing/2014/main" val="2992381809"/>
                    </a:ext>
                  </a:extLst>
                </a:gridCol>
                <a:gridCol w="564802">
                  <a:extLst>
                    <a:ext uri="{9D8B030D-6E8A-4147-A177-3AD203B41FA5}">
                      <a16:colId xmlns:a16="http://schemas.microsoft.com/office/drawing/2014/main" val="2826783920"/>
                    </a:ext>
                  </a:extLst>
                </a:gridCol>
                <a:gridCol w="678879">
                  <a:extLst>
                    <a:ext uri="{9D8B030D-6E8A-4147-A177-3AD203B41FA5}">
                      <a16:colId xmlns:a16="http://schemas.microsoft.com/office/drawing/2014/main" val="1631378441"/>
                    </a:ext>
                  </a:extLst>
                </a:gridCol>
                <a:gridCol w="909426">
                  <a:extLst>
                    <a:ext uri="{9D8B030D-6E8A-4147-A177-3AD203B41FA5}">
                      <a16:colId xmlns:a16="http://schemas.microsoft.com/office/drawing/2014/main" val="3409743433"/>
                    </a:ext>
                  </a:extLst>
                </a:gridCol>
              </a:tblGrid>
              <a:tr h="1347248">
                <a:tc gridSpan="10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Table 2: Measurement and Structural Model Fit</a:t>
                      </a:r>
                      <a:endParaRPr lang="fr-FR" sz="12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390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330818"/>
                  </a:ext>
                </a:extLst>
              </a:tr>
              <a:tr h="735924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Model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df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c</a:t>
                      </a:r>
                      <a:r>
                        <a:rPr lang="fr-FR" sz="1100" baseline="30000">
                          <a:effectLst/>
                        </a:rPr>
                        <a:t>2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GFI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AGFI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CFI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NFI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RMR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RMSEA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384081"/>
                  </a:ext>
                </a:extLst>
              </a:tr>
              <a:tr h="6847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Measurement Model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260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582.12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.93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.91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.95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.92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.080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.046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0954838"/>
                  </a:ext>
                </a:extLst>
              </a:tr>
              <a:tr h="6847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Structural Model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FR" sz="1100">
                          <a:effectLst/>
                        </a:rPr>
                        <a:t>178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FR" sz="1100">
                          <a:effectLst/>
                        </a:rPr>
                        <a:t>374.31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FR" sz="1100">
                          <a:effectLst/>
                        </a:rPr>
                        <a:t>.94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FR" sz="1100">
                          <a:effectLst/>
                        </a:rPr>
                        <a:t>.93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FR" sz="1100">
                          <a:effectLst/>
                        </a:rPr>
                        <a:t>.97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FR" sz="1100">
                          <a:effectLst/>
                        </a:rPr>
                        <a:t>.94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FR" sz="1100">
                          <a:effectLst/>
                        </a:rPr>
                        <a:t>.077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FR" sz="1100">
                          <a:effectLst/>
                        </a:rPr>
                        <a:t>.044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7152536"/>
                  </a:ext>
                </a:extLst>
              </a:tr>
              <a:tr h="20009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Structural Model of Workplace Corruption Scale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12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42.30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.98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.95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.97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.97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.042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.066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3155671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2C1D0C78-B8A8-C643-9784-8CEF10141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9703" y="2726688"/>
            <a:ext cx="11496639" cy="1211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0838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2C1D0C78-B8A8-C643-9784-8CEF10141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9703" y="2726688"/>
            <a:ext cx="11496639" cy="1211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347AEB7-648A-BB4A-B7E7-CBC4C6E159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874065"/>
              </p:ext>
            </p:extLst>
          </p:nvPr>
        </p:nvGraphicFramePr>
        <p:xfrm>
          <a:off x="0" y="794657"/>
          <a:ext cx="8654143" cy="5573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693">
                  <a:extLst>
                    <a:ext uri="{9D8B030D-6E8A-4147-A177-3AD203B41FA5}">
                      <a16:colId xmlns:a16="http://schemas.microsoft.com/office/drawing/2014/main" val="3101764413"/>
                    </a:ext>
                  </a:extLst>
                </a:gridCol>
                <a:gridCol w="2037560">
                  <a:extLst>
                    <a:ext uri="{9D8B030D-6E8A-4147-A177-3AD203B41FA5}">
                      <a16:colId xmlns:a16="http://schemas.microsoft.com/office/drawing/2014/main" val="3283278496"/>
                    </a:ext>
                  </a:extLst>
                </a:gridCol>
                <a:gridCol w="965439">
                  <a:extLst>
                    <a:ext uri="{9D8B030D-6E8A-4147-A177-3AD203B41FA5}">
                      <a16:colId xmlns:a16="http://schemas.microsoft.com/office/drawing/2014/main" val="320638983"/>
                    </a:ext>
                  </a:extLst>
                </a:gridCol>
                <a:gridCol w="664307">
                  <a:extLst>
                    <a:ext uri="{9D8B030D-6E8A-4147-A177-3AD203B41FA5}">
                      <a16:colId xmlns:a16="http://schemas.microsoft.com/office/drawing/2014/main" val="3345809397"/>
                    </a:ext>
                  </a:extLst>
                </a:gridCol>
                <a:gridCol w="111979">
                  <a:extLst>
                    <a:ext uri="{9D8B030D-6E8A-4147-A177-3AD203B41FA5}">
                      <a16:colId xmlns:a16="http://schemas.microsoft.com/office/drawing/2014/main" val="580883301"/>
                    </a:ext>
                  </a:extLst>
                </a:gridCol>
                <a:gridCol w="111979">
                  <a:extLst>
                    <a:ext uri="{9D8B030D-6E8A-4147-A177-3AD203B41FA5}">
                      <a16:colId xmlns:a16="http://schemas.microsoft.com/office/drawing/2014/main" val="4058894194"/>
                    </a:ext>
                  </a:extLst>
                </a:gridCol>
                <a:gridCol w="1072121">
                  <a:extLst>
                    <a:ext uri="{9D8B030D-6E8A-4147-A177-3AD203B41FA5}">
                      <a16:colId xmlns:a16="http://schemas.microsoft.com/office/drawing/2014/main" val="3630584780"/>
                    </a:ext>
                  </a:extLst>
                </a:gridCol>
                <a:gridCol w="862539">
                  <a:extLst>
                    <a:ext uri="{9D8B030D-6E8A-4147-A177-3AD203B41FA5}">
                      <a16:colId xmlns:a16="http://schemas.microsoft.com/office/drawing/2014/main" val="1523491130"/>
                    </a:ext>
                  </a:extLst>
                </a:gridCol>
                <a:gridCol w="806549">
                  <a:extLst>
                    <a:ext uri="{9D8B030D-6E8A-4147-A177-3AD203B41FA5}">
                      <a16:colId xmlns:a16="http://schemas.microsoft.com/office/drawing/2014/main" val="1346838845"/>
                    </a:ext>
                  </a:extLst>
                </a:gridCol>
                <a:gridCol w="111979">
                  <a:extLst>
                    <a:ext uri="{9D8B030D-6E8A-4147-A177-3AD203B41FA5}">
                      <a16:colId xmlns:a16="http://schemas.microsoft.com/office/drawing/2014/main" val="2663367694"/>
                    </a:ext>
                  </a:extLst>
                </a:gridCol>
                <a:gridCol w="894316">
                  <a:extLst>
                    <a:ext uri="{9D8B030D-6E8A-4147-A177-3AD203B41FA5}">
                      <a16:colId xmlns:a16="http://schemas.microsoft.com/office/drawing/2014/main" val="2619188165"/>
                    </a:ext>
                  </a:extLst>
                </a:gridCol>
                <a:gridCol w="821682">
                  <a:extLst>
                    <a:ext uri="{9D8B030D-6E8A-4147-A177-3AD203B41FA5}">
                      <a16:colId xmlns:a16="http://schemas.microsoft.com/office/drawing/2014/main" val="1734193231"/>
                    </a:ext>
                  </a:extLst>
                </a:gridCol>
              </a:tblGrid>
              <a:tr h="459800">
                <a:tc gridSpan="12">
                  <a:txBody>
                    <a:bodyPr/>
                    <a:lstStyle/>
                    <a:p>
                      <a:pPr marR="708660"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Table 3: Mediation and Moderated Mediation Results for Workplace Corruption</a:t>
                      </a:r>
                      <a:endParaRPr lang="fr-FR" sz="1200" dirty="0">
                        <a:effectLst/>
                      </a:endParaRPr>
                    </a:p>
                    <a:p>
                      <a:pPr indent="62992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236701"/>
                  </a:ext>
                </a:extLst>
              </a:tr>
              <a:tr h="919600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Predictor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Model 1 </a:t>
                      </a:r>
                      <a:endParaRPr lang="fr-FR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(Direct effect)</a:t>
                      </a:r>
                      <a:endParaRPr lang="fr-FR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Workplace corruption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Model 2</a:t>
                      </a:r>
                      <a:endParaRPr lang="fr-FR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(Mediation)</a:t>
                      </a:r>
                      <a:endParaRPr lang="fr-FR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Trust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Model 3</a:t>
                      </a:r>
                      <a:endParaRPr lang="fr-FR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(Moderated Mediation)</a:t>
                      </a:r>
                      <a:endParaRPr lang="fr-FR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Workplace Corruption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758002"/>
                  </a:ext>
                </a:extLst>
              </a:tr>
              <a:tr h="22990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extLst>
                  <a:ext uri="{0D108BD9-81ED-4DB2-BD59-A6C34878D82A}">
                    <a16:rowId xmlns:a16="http://schemas.microsoft.com/office/drawing/2014/main" val="3300687279"/>
                  </a:ext>
                </a:extLst>
              </a:tr>
              <a:tr h="22990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ß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ß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Coeff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marR="114300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extLst>
                  <a:ext uri="{0D108BD9-81ED-4DB2-BD59-A6C34878D82A}">
                    <a16:rowId xmlns:a16="http://schemas.microsoft.com/office/drawing/2014/main" val="2050994025"/>
                  </a:ext>
                </a:extLst>
              </a:tr>
              <a:tr h="229900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Independent variables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extLst>
                  <a:ext uri="{0D108BD9-81ED-4DB2-BD59-A6C34878D82A}">
                    <a16:rowId xmlns:a16="http://schemas.microsoft.com/office/drawing/2014/main" val="1187063667"/>
                  </a:ext>
                </a:extLst>
              </a:tr>
              <a:tr h="2299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Distributive Justice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-.30***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.07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.16***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.04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extLst>
                  <a:ext uri="{0D108BD9-81ED-4DB2-BD59-A6C34878D82A}">
                    <a16:rowId xmlns:a16="http://schemas.microsoft.com/office/drawing/2014/main" val="62895728"/>
                  </a:ext>
                </a:extLst>
              </a:tr>
              <a:tr h="2299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Procedural Justice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-.28*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.15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.79***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.03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extLst>
                  <a:ext uri="{0D108BD9-81ED-4DB2-BD59-A6C34878D82A}">
                    <a16:rowId xmlns:a16="http://schemas.microsoft.com/office/drawing/2014/main" val="3008909109"/>
                  </a:ext>
                </a:extLst>
              </a:tr>
              <a:tr h="2299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Trust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-.07**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.03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extLst>
                  <a:ext uri="{0D108BD9-81ED-4DB2-BD59-A6C34878D82A}">
                    <a16:rowId xmlns:a16="http://schemas.microsoft.com/office/drawing/2014/main" val="4198502274"/>
                  </a:ext>
                </a:extLst>
              </a:tr>
              <a:tr h="6897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Trust x Sense of Mastery</a:t>
                      </a:r>
                      <a:endParaRPr lang="fr-FR" sz="1200">
                        <a:effectLst/>
                      </a:endParaRPr>
                    </a:p>
                    <a:p>
                      <a:pPr marL="32385"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-.11***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.03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-3.48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extLst>
                  <a:ext uri="{0D108BD9-81ED-4DB2-BD59-A6C34878D82A}">
                    <a16:rowId xmlns:a16="http://schemas.microsoft.com/office/drawing/2014/main" val="3842123459"/>
                  </a:ext>
                </a:extLst>
              </a:tr>
              <a:tr h="229900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ModelR</a:t>
                      </a:r>
                      <a:r>
                        <a:rPr lang="en-US" sz="1200" baseline="30000">
                          <a:effectLst/>
                        </a:rPr>
                        <a:t>2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extLst>
                  <a:ext uri="{0D108BD9-81ED-4DB2-BD59-A6C34878D82A}">
                    <a16:rowId xmlns:a16="http://schemas.microsoft.com/office/drawing/2014/main" val="1724135076"/>
                  </a:ext>
                </a:extLst>
              </a:tr>
              <a:tr h="2299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Trust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.79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extLst>
                  <a:ext uri="{0D108BD9-81ED-4DB2-BD59-A6C34878D82A}">
                    <a16:rowId xmlns:a16="http://schemas.microsoft.com/office/drawing/2014/main" val="3507481035"/>
                  </a:ext>
                </a:extLst>
              </a:tr>
              <a:tr h="2299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Workplace Corruption (mediation)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.14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extLst>
                  <a:ext uri="{0D108BD9-81ED-4DB2-BD59-A6C34878D82A}">
                    <a16:rowId xmlns:a16="http://schemas.microsoft.com/office/drawing/2014/main" val="2183741226"/>
                  </a:ext>
                </a:extLst>
              </a:tr>
              <a:tr h="4598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Workplace Corruption (moderated-mediation)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.19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extLst>
                  <a:ext uri="{0D108BD9-81ED-4DB2-BD59-A6C34878D82A}">
                    <a16:rowId xmlns:a16="http://schemas.microsoft.com/office/drawing/2014/main" val="2091721301"/>
                  </a:ext>
                </a:extLst>
              </a:tr>
              <a:tr h="243871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337039"/>
                  </a:ext>
                </a:extLst>
              </a:tr>
              <a:tr h="243871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Bootstrap BC (95%)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SIE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LB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UB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rowSpan="3"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920020"/>
                  </a:ext>
                </a:extLst>
              </a:tr>
              <a:tr h="2438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Distributive Justice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-.05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.02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-.08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-.02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001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652874"/>
                  </a:ext>
                </a:extLst>
              </a:tr>
              <a:tr h="2438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Procedural Justice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-.22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.04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-.29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-.15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001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367" marR="67367" marT="0" marB="0"/>
                </a:tc>
                <a:tc gridSpan="3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51393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AFBB86B-7107-8C4B-A591-B53E56603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592" y="1767271"/>
            <a:ext cx="109411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fr-FR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en-US" altLang="fr-FR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*p</a:t>
            </a:r>
            <a:r>
              <a:rPr kumimoji="0" lang="en-US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&lt; .05; </a:t>
            </a:r>
            <a:r>
              <a:rPr kumimoji="0" lang="en-US" altLang="fr-FR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**p</a:t>
            </a:r>
            <a:r>
              <a:rPr kumimoji="0" lang="en-US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&lt; .01; </a:t>
            </a:r>
            <a:r>
              <a:rPr kumimoji="0" lang="en-US" altLang="fr-FR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***p</a:t>
            </a:r>
            <a:r>
              <a:rPr kumimoji="0" lang="en-US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&lt; .001</a:t>
            </a: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2C1D0C78-B8A8-C643-9784-8CEF10141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9703" y="2726688"/>
            <a:ext cx="11496639" cy="1211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B90AA73B-1B57-724C-8F78-F5B4F9670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884444"/>
              </p:ext>
            </p:extLst>
          </p:nvPr>
        </p:nvGraphicFramePr>
        <p:xfrm>
          <a:off x="293914" y="1458686"/>
          <a:ext cx="8490858" cy="43542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8364">
                  <a:extLst>
                    <a:ext uri="{9D8B030D-6E8A-4147-A177-3AD203B41FA5}">
                      <a16:colId xmlns:a16="http://schemas.microsoft.com/office/drawing/2014/main" val="2908779949"/>
                    </a:ext>
                  </a:extLst>
                </a:gridCol>
                <a:gridCol w="710959">
                  <a:extLst>
                    <a:ext uri="{9D8B030D-6E8A-4147-A177-3AD203B41FA5}">
                      <a16:colId xmlns:a16="http://schemas.microsoft.com/office/drawing/2014/main" val="141698141"/>
                    </a:ext>
                  </a:extLst>
                </a:gridCol>
                <a:gridCol w="735474">
                  <a:extLst>
                    <a:ext uri="{9D8B030D-6E8A-4147-A177-3AD203B41FA5}">
                      <a16:colId xmlns:a16="http://schemas.microsoft.com/office/drawing/2014/main" val="3527801125"/>
                    </a:ext>
                  </a:extLst>
                </a:gridCol>
                <a:gridCol w="914181">
                  <a:extLst>
                    <a:ext uri="{9D8B030D-6E8A-4147-A177-3AD203B41FA5}">
                      <a16:colId xmlns:a16="http://schemas.microsoft.com/office/drawing/2014/main" val="4283148592"/>
                    </a:ext>
                  </a:extLst>
                </a:gridCol>
                <a:gridCol w="914828">
                  <a:extLst>
                    <a:ext uri="{9D8B030D-6E8A-4147-A177-3AD203B41FA5}">
                      <a16:colId xmlns:a16="http://schemas.microsoft.com/office/drawing/2014/main" val="4192189501"/>
                    </a:ext>
                  </a:extLst>
                </a:gridCol>
                <a:gridCol w="735474">
                  <a:extLst>
                    <a:ext uri="{9D8B030D-6E8A-4147-A177-3AD203B41FA5}">
                      <a16:colId xmlns:a16="http://schemas.microsoft.com/office/drawing/2014/main" val="2409735806"/>
                    </a:ext>
                  </a:extLst>
                </a:gridCol>
                <a:gridCol w="822569">
                  <a:extLst>
                    <a:ext uri="{9D8B030D-6E8A-4147-A177-3AD203B41FA5}">
                      <a16:colId xmlns:a16="http://schemas.microsoft.com/office/drawing/2014/main" val="1923101705"/>
                    </a:ext>
                  </a:extLst>
                </a:gridCol>
                <a:gridCol w="914828">
                  <a:extLst>
                    <a:ext uri="{9D8B030D-6E8A-4147-A177-3AD203B41FA5}">
                      <a16:colId xmlns:a16="http://schemas.microsoft.com/office/drawing/2014/main" val="4057123842"/>
                    </a:ext>
                  </a:extLst>
                </a:gridCol>
                <a:gridCol w="914181">
                  <a:extLst>
                    <a:ext uri="{9D8B030D-6E8A-4147-A177-3AD203B41FA5}">
                      <a16:colId xmlns:a16="http://schemas.microsoft.com/office/drawing/2014/main" val="2706250823"/>
                    </a:ext>
                  </a:extLst>
                </a:gridCol>
              </a:tblGrid>
              <a:tr h="518637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Table 4: Moderated Mediation Results for Bribery and Property Deviance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552835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Predictors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Bribery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Property deviance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468992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Index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Boot SE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Boot LLCI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Boot ULCI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Index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Boot SE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Boot LLCI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Boot ULCI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extLst>
                  <a:ext uri="{0D108BD9-81ED-4DB2-BD59-A6C34878D82A}">
                    <a16:rowId xmlns:a16="http://schemas.microsoft.com/office/drawing/2014/main" val="1859185400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Independent variables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extLst>
                  <a:ext uri="{0D108BD9-81ED-4DB2-BD59-A6C34878D82A}">
                    <a16:rowId xmlns:a16="http://schemas.microsoft.com/office/drawing/2014/main" val="2436650798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 marL="270510" algn="l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Distributive Justice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-.07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.02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-.12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-.02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extLst>
                  <a:ext uri="{0D108BD9-81ED-4DB2-BD59-A6C34878D82A}">
                    <a16:rowId xmlns:a16="http://schemas.microsoft.com/office/drawing/2014/main" val="2651511509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 marL="270510" algn="l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Distributive Justice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-.04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.01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-.07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-.01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extLst>
                  <a:ext uri="{0D108BD9-81ED-4DB2-BD59-A6C34878D82A}">
                    <a16:rowId xmlns:a16="http://schemas.microsoft.com/office/drawing/2014/main" val="231401929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 marL="270510" algn="l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Procedural Justice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-.10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.04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-.18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-.03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extLst>
                  <a:ext uri="{0D108BD9-81ED-4DB2-BD59-A6C34878D82A}">
                    <a16:rowId xmlns:a16="http://schemas.microsoft.com/office/drawing/2014/main" val="4173929893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 marL="270510" algn="l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Procedural Justice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-.06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.02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-.11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-.01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extLst>
                  <a:ext uri="{0D108BD9-81ED-4DB2-BD59-A6C34878D82A}">
                    <a16:rowId xmlns:a16="http://schemas.microsoft.com/office/drawing/2014/main" val="2529346274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Model R</a:t>
                      </a:r>
                      <a:r>
                        <a:rPr lang="en-US" sz="1000" baseline="30000">
                          <a:effectLst/>
                        </a:rPr>
                        <a:t>2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extLst>
                  <a:ext uri="{0D108BD9-81ED-4DB2-BD59-A6C34878D82A}">
                    <a16:rowId xmlns:a16="http://schemas.microsoft.com/office/drawing/2014/main" val="1929761562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 marL="270510" algn="l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Distributive Justice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.08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.07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extLst>
                  <a:ext uri="{0D108BD9-81ED-4DB2-BD59-A6C34878D82A}">
                    <a16:rowId xmlns:a16="http://schemas.microsoft.com/office/drawing/2014/main" val="3328002226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 marL="270510" algn="l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Procedural Justice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.06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.05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59379" marR="59379" marT="0" marB="0"/>
                </a:tc>
                <a:extLst>
                  <a:ext uri="{0D108BD9-81ED-4DB2-BD59-A6C34878D82A}">
                    <a16:rowId xmlns:a16="http://schemas.microsoft.com/office/drawing/2014/main" val="2245280297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5121FC29-0F1A-944C-B057-60720ED7C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34" y="2319563"/>
            <a:ext cx="10734708" cy="777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94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0169" y="408779"/>
            <a:ext cx="73116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Arial Bold" charset="0"/>
                <a:ea typeface="ＭＳ 明朝" charset="0"/>
                <a:cs typeface="ＭＳ 明朝" charset="0"/>
              </a:rPr>
              <a:t>CORRUPTION: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Arial Bold" charset="0"/>
                <a:ea typeface="ＭＳ 明朝" charset="0"/>
                <a:cs typeface="ＭＳ 明朝" charset="0"/>
              </a:rPr>
              <a:t>Contexte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Arial Bold" charset="0"/>
                <a:ea typeface="ＭＳ 明朝" charset="0"/>
                <a:cs typeface="ＭＳ 明朝" charset="0"/>
              </a:rPr>
              <a:t> et Question</a:t>
            </a: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F753F24-9186-8340-9098-D8C8B184B0E5}"/>
              </a:ext>
            </a:extLst>
          </p:cNvPr>
          <p:cNvSpPr txBox="1"/>
          <p:nvPr/>
        </p:nvSpPr>
        <p:spPr>
          <a:xfrm>
            <a:off x="739698" y="4637735"/>
            <a:ext cx="73318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POURQUOI, </a:t>
            </a:r>
          </a:p>
          <a:p>
            <a:pPr algn="ctr"/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n-GB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pleine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conscience de consequences </a:t>
            </a:r>
            <a:r>
              <a:rPr lang="en-GB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professionnelles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morales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GB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juridiques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désastreuses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</a:p>
          <a:p>
            <a:pPr algn="ctr"/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individus </a:t>
            </a:r>
            <a:r>
              <a:rPr lang="fr-FR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choisiront-ils</a:t>
            </a:r>
            <a:r>
              <a:rPr lang="fr-F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toujours de s’engager dans un comportement corrompu et malveillant ??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026F997-2649-174F-9F97-675F546B4C05}"/>
              </a:ext>
            </a:extLst>
          </p:cNvPr>
          <p:cNvSpPr txBox="1"/>
          <p:nvPr/>
        </p:nvSpPr>
        <p:spPr>
          <a:xfrm>
            <a:off x="671662" y="3993185"/>
            <a:ext cx="1683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>
                <a:solidFill>
                  <a:schemeClr val="tx2">
                    <a:lumMod val="75000"/>
                  </a:schemeClr>
                </a:solidFill>
              </a:rPr>
              <a:t>Néanmoins</a:t>
            </a:r>
            <a:r>
              <a:rPr lang="fr-FR" b="1" i="1" dirty="0"/>
              <a:t>…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C5CF6B8-E18F-814A-94F4-4DE297176E3E}"/>
              </a:ext>
            </a:extLst>
          </p:cNvPr>
          <p:cNvSpPr txBox="1"/>
          <p:nvPr/>
        </p:nvSpPr>
        <p:spPr>
          <a:xfrm>
            <a:off x="163085" y="1827327"/>
            <a:ext cx="8743489" cy="1702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Condamnable et Pénalisante</a:t>
            </a:r>
          </a:p>
          <a:p>
            <a:pPr>
              <a:lnSpc>
                <a:spcPct val="150000"/>
              </a:lnSpc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Coûts externes (Mauvaise attractivité des investissements; marginalisation; …)</a:t>
            </a:r>
          </a:p>
          <a:p>
            <a:pPr>
              <a:lnSpc>
                <a:spcPct val="150000"/>
              </a:lnSpc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Coûts internes ($5 milliards de milliards/an (&gt; PIB du Japon en 2022)</a:t>
            </a:r>
          </a:p>
        </p:txBody>
      </p:sp>
    </p:spTree>
    <p:extLst>
      <p:ext uri="{BB962C8B-B14F-4D97-AF65-F5344CB8AC3E}">
        <p14:creationId xmlns:p14="http://schemas.microsoft.com/office/powerpoint/2010/main" val="384858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404447" y="408779"/>
            <a:ext cx="45368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>
                <a:solidFill>
                  <a:schemeClr val="tx2">
                    <a:lumMod val="75000"/>
                  </a:schemeClr>
                </a:solidFill>
                <a:latin typeface="Arial Bold" charset="0"/>
                <a:ea typeface="ＭＳ 明朝" charset="0"/>
                <a:cs typeface="ＭＳ 明朝" charset="0"/>
              </a:rPr>
              <a:t>CORRUPTION: Enjeux</a:t>
            </a:r>
            <a:endParaRPr lang="fr-FR" sz="32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30339" y="1668057"/>
            <a:ext cx="8085034" cy="2677656"/>
          </a:xfrm>
          <a:prstGeom prst="rect">
            <a:avLst/>
          </a:prstGeom>
          <a:noFill/>
          <a:ln w="28575" cmpd="sng">
            <a:solidFill>
              <a:srgbClr val="88B4D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sz="24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le “comment”</a:t>
            </a:r>
            <a:r>
              <a:rPr lang="fr-FR" sz="2400" b="1" dirty="0">
                <a:latin typeface="Arial"/>
                <a:cs typeface="Arial"/>
              </a:rPr>
              <a:t> </a:t>
            </a:r>
          </a:p>
          <a:p>
            <a:pPr algn="ctr"/>
            <a:r>
              <a:rPr lang="fr-FR" sz="2400" b="1" dirty="0">
                <a:latin typeface="Arial"/>
                <a:cs typeface="Arial"/>
              </a:rPr>
              <a:t>Un enjeu pour corriger un dysfonctionnement </a:t>
            </a:r>
          </a:p>
          <a:p>
            <a:pPr algn="ctr"/>
            <a:endParaRPr lang="fr-FR" sz="2400" b="1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endParaRPr lang="fr-FR" sz="2400" b="1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r>
              <a:rPr lang="fr-FR" sz="2400" b="1" dirty="0" err="1">
                <a:solidFill>
                  <a:schemeClr val="bg1"/>
                </a:solidFill>
                <a:latin typeface="Arial"/>
                <a:cs typeface="Arial"/>
              </a:rPr>
              <a:t>Répareration</a:t>
            </a:r>
            <a:r>
              <a:rPr lang="fr-FR" sz="2400" b="1" dirty="0">
                <a:solidFill>
                  <a:schemeClr val="bg1"/>
                </a:solidFill>
                <a:latin typeface="Arial"/>
                <a:cs typeface="Arial"/>
              </a:rPr>
              <a:t> de pertes 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  <a:latin typeface="Arial"/>
                <a:cs typeface="Arial"/>
              </a:rPr>
              <a:t>financières, stratégiques, juridiques, d’image, </a:t>
            </a:r>
          </a:p>
          <a:p>
            <a:pPr marL="285750" indent="-285750">
              <a:buFontTx/>
              <a:buChar char="-"/>
            </a:pPr>
            <a:endParaRPr lang="fr-FR" sz="2400" b="1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549845" y="4580483"/>
            <a:ext cx="5945858" cy="1569660"/>
          </a:xfrm>
          <a:prstGeom prst="rect">
            <a:avLst/>
          </a:prstGeom>
          <a:noFill/>
          <a:ln w="19050" cmpd="sng">
            <a:solidFill>
              <a:srgbClr val="88B4D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>
                <a:latin typeface="Arial"/>
                <a:cs typeface="Arial"/>
              </a:rPr>
              <a:t>Un besoin de comprendre le processus</a:t>
            </a:r>
          </a:p>
          <a:p>
            <a:pPr algn="ctr"/>
            <a:r>
              <a:rPr lang="fr-FR" sz="24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le “pourquoi”</a:t>
            </a:r>
            <a:endParaRPr lang="fr-FR" sz="2400" b="1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fr-FR" sz="2400" b="1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r>
              <a:rPr lang="fr-FR" sz="2400" b="1" dirty="0">
                <a:solidFill>
                  <a:schemeClr val="bg1"/>
                </a:solidFill>
                <a:latin typeface="Arial"/>
                <a:cs typeface="Arial"/>
              </a:rPr>
              <a:t>Au-delà de la sanction, la prévention</a:t>
            </a:r>
          </a:p>
        </p:txBody>
      </p:sp>
    </p:spTree>
    <p:extLst>
      <p:ext uri="{BB962C8B-B14F-4D97-AF65-F5344CB8AC3E}">
        <p14:creationId xmlns:p14="http://schemas.microsoft.com/office/powerpoint/2010/main" val="14418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21805"/>
              </p:ext>
            </p:extLst>
          </p:nvPr>
        </p:nvGraphicFramePr>
        <p:xfrm>
          <a:off x="2467110" y="1396998"/>
          <a:ext cx="5152890" cy="45302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76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6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65149"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5149"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5" name="Connecteur droit 4"/>
          <p:cNvCxnSpPr/>
          <p:nvPr/>
        </p:nvCxnSpPr>
        <p:spPr>
          <a:xfrm>
            <a:off x="4992613" y="1781109"/>
            <a:ext cx="29197" cy="3664413"/>
          </a:xfrm>
          <a:prstGeom prst="line">
            <a:avLst/>
          </a:prstGeom>
          <a:ln w="3810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rot="16200000">
            <a:off x="4948817" y="1786625"/>
            <a:ext cx="29197" cy="3664413"/>
          </a:xfrm>
          <a:prstGeom prst="line">
            <a:avLst/>
          </a:prstGeom>
          <a:ln w="3810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2970628" y="200009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Cambria" panose="02040503050406030204" pitchFamily="18" charset="0"/>
              </a:rPr>
              <a:t>A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693434" y="200009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Cambria" panose="02040503050406030204" pitchFamily="18" charset="0"/>
              </a:rPr>
              <a:t>B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794430" y="517578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ambria" panose="02040503050406030204" pitchFamily="18" charset="0"/>
              </a:rPr>
              <a:t>C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040707" y="5161407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ambria" panose="02040503050406030204" pitchFamily="18" charset="0"/>
              </a:rPr>
              <a:t>D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244443" y="6149698"/>
            <a:ext cx="1338828" cy="64633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b="1">
                <a:solidFill>
                  <a:srgbClr val="FFFFFF"/>
                </a:solidFill>
                <a:latin typeface="Arial"/>
                <a:cs typeface="Arial"/>
              </a:rPr>
              <a:t>Type de</a:t>
            </a:r>
          </a:p>
          <a:p>
            <a:pPr algn="ctr"/>
            <a:r>
              <a:rPr lang="fr-FR" b="1">
                <a:solidFill>
                  <a:srgbClr val="FFFFFF"/>
                </a:solidFill>
                <a:latin typeface="Arial"/>
                <a:cs typeface="Arial"/>
              </a:rPr>
              <a:t>Sociabilité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454845" y="3310264"/>
            <a:ext cx="1338828" cy="646331"/>
          </a:xfrm>
          <a:prstGeom prst="rect">
            <a:avLst/>
          </a:prstGeom>
          <a:noFill/>
          <a:ln>
            <a:solidFill>
              <a:srgbClr val="88B4D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b="1">
                <a:solidFill>
                  <a:schemeClr val="bg1"/>
                </a:solidFill>
                <a:latin typeface="Arial"/>
                <a:cs typeface="Arial"/>
              </a:rPr>
              <a:t>Focus de</a:t>
            </a:r>
          </a:p>
          <a:p>
            <a:pPr algn="ctr"/>
            <a:r>
              <a:rPr lang="fr-FR" b="1">
                <a:solidFill>
                  <a:schemeClr val="bg1"/>
                </a:solidFill>
                <a:latin typeface="Arial"/>
                <a:cs typeface="Arial"/>
              </a:rPr>
              <a:t>Motivation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4430054" y="1212332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/>
              <a:t>Aggressif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493844" y="5635312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/>
              <a:t>Défensif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241434" y="3654060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/>
              <a:t>Soi-même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6389700" y="3673658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>
                <a:latin typeface="Arial"/>
                <a:cs typeface="Arial"/>
              </a:rPr>
              <a:t>Environnement social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907642" y="2584841"/>
            <a:ext cx="1959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9D4A05"/>
                </a:solidFill>
              </a:rPr>
              <a:t>MANIPULATOIRE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5703588" y="2610037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9D4A05"/>
                </a:solidFill>
              </a:rPr>
              <a:t>VENGEUR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771547" y="4404608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9D4A05"/>
                </a:solidFill>
              </a:rPr>
              <a:t>SUIVEUR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970628" y="4470996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9D4A05"/>
                </a:solidFill>
              </a:rPr>
              <a:t>RESCAPÉ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401077" y="45673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77272" y="225481"/>
            <a:ext cx="49696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tx2"/>
                </a:solidFill>
                <a:latin typeface="Arial"/>
                <a:cs typeface="Arial"/>
              </a:rPr>
              <a:t>PROFILS DE COMPORTEMENTS</a:t>
            </a:r>
          </a:p>
          <a:p>
            <a:r>
              <a:rPr lang="fr-FR" sz="2400" b="1" dirty="0">
                <a:solidFill>
                  <a:schemeClr val="tx2"/>
                </a:solidFill>
                <a:latin typeface="Arial"/>
                <a:cs typeface="Arial"/>
              </a:rPr>
              <a:t>CORROMPUS</a:t>
            </a:r>
            <a:endParaRPr lang="fr-FR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772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23965" y="532561"/>
            <a:ext cx="31357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>
                <a:solidFill>
                  <a:schemeClr val="bg1"/>
                </a:solidFill>
                <a:latin typeface="Arial Bold" charset="0"/>
                <a:ea typeface="ＭＳ 明朝" charset="0"/>
                <a:cs typeface="ＭＳ 明朝" charset="0"/>
              </a:rPr>
              <a:t>METHODOLOGIE</a:t>
            </a:r>
            <a:endParaRPr lang="fr-FR" sz="2800"/>
          </a:p>
        </p:txBody>
      </p:sp>
      <p:sp>
        <p:nvSpPr>
          <p:cNvPr id="5" name="ZoneTexte 4"/>
          <p:cNvSpPr txBox="1"/>
          <p:nvPr/>
        </p:nvSpPr>
        <p:spPr>
          <a:xfrm>
            <a:off x="419750" y="2328225"/>
            <a:ext cx="6179897" cy="15183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>
                <a:solidFill>
                  <a:schemeClr val="tx2">
                    <a:lumMod val="75000"/>
                  </a:schemeClr>
                </a:solidFill>
                <a:latin typeface="Arial Bold" charset="0"/>
                <a:ea typeface="ＭＳ 明朝" charset="0"/>
                <a:cs typeface="ＭＳ 明朝" charset="0"/>
              </a:rPr>
              <a:t>ECHANTILLON</a:t>
            </a:r>
          </a:p>
          <a:p>
            <a:endParaRPr lang="fr-FR"/>
          </a:p>
          <a:p>
            <a:pPr>
              <a:lnSpc>
                <a:spcPct val="150000"/>
              </a:lnSpc>
            </a:pPr>
            <a:r>
              <a:rPr lang="fr-FR" b="1" i="1">
                <a:latin typeface="Arial Bold" charset="0"/>
                <a:ea typeface="ＭＳ 明朝" charset="0"/>
                <a:cs typeface="ＭＳ 明朝" charset="0"/>
              </a:rPr>
              <a:t>n </a:t>
            </a:r>
            <a:r>
              <a:rPr lang="fr-FR" b="1">
                <a:latin typeface="Arial Bold" charset="0"/>
                <a:ea typeface="ＭＳ 明朝" charset="0"/>
                <a:cs typeface="ＭＳ 明朝" charset="0"/>
              </a:rPr>
              <a:t>= 575 (cols-blancs secteurs privé(35%) / public (65%)</a:t>
            </a:r>
          </a:p>
          <a:p>
            <a:pPr>
              <a:lnSpc>
                <a:spcPct val="150000"/>
              </a:lnSpc>
            </a:pPr>
            <a:r>
              <a:rPr lang="fr-FR" b="1">
                <a:latin typeface="Arial Bold" charset="0"/>
                <a:ea typeface="ＭＳ 明朝" charset="0"/>
                <a:cs typeface="ＭＳ 明朝" charset="0"/>
              </a:rPr>
              <a:t>Retour sur échantillon original: 29%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9750" y="4560859"/>
            <a:ext cx="8724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>
                <a:solidFill>
                  <a:schemeClr val="tx2">
                    <a:lumMod val="75000"/>
                  </a:schemeClr>
                </a:solidFill>
                <a:latin typeface="Arial Bold" charset="0"/>
                <a:ea typeface="ＭＳ 明朝" charset="0"/>
                <a:cs typeface="ＭＳ 明朝" charset="0"/>
              </a:rPr>
              <a:t>QUESTIONNAIRE </a:t>
            </a:r>
            <a:r>
              <a:rPr lang="fr-FR" sz="2000" b="1">
                <a:solidFill>
                  <a:schemeClr val="tx2">
                    <a:lumMod val="75000"/>
                  </a:schemeClr>
                </a:solidFill>
                <a:latin typeface="Arial Bold" charset="0"/>
                <a:ea typeface="ＭＳ 明朝" charset="0"/>
                <a:cs typeface="ＭＳ 明朝" charset="0"/>
              </a:rPr>
              <a:t>(auto-administré)</a:t>
            </a:r>
          </a:p>
          <a:p>
            <a:endParaRPr lang="fr-FR" b="1">
              <a:solidFill>
                <a:schemeClr val="bg1"/>
              </a:solidFill>
              <a:latin typeface="Arial Bold" charset="0"/>
              <a:ea typeface="ＭＳ 明朝" charset="0"/>
              <a:cs typeface="ＭＳ 明朝" charset="0"/>
            </a:endParaRPr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98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4129" y="0"/>
            <a:ext cx="9049871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QUESTIONNAIRE</a:t>
            </a:r>
          </a:p>
          <a:p>
            <a:endParaRPr lang="fr-FR" b="1" dirty="0">
              <a:solidFill>
                <a:schemeClr val="bg1"/>
              </a:solidFill>
              <a:latin typeface="Arial" panose="020B0604020202020204" pitchFamily="34" charset="0"/>
              <a:ea typeface="ＭＳ 明朝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Corruption: 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(</a:t>
            </a:r>
            <a:r>
              <a:rPr lang="fr-FR" sz="1400" b="1" i="1" dirty="0" err="1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Gbadamosi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 &amp; Joubert, 2005)</a:t>
            </a:r>
            <a:endParaRPr lang="fr-FR" sz="1400" b="1" dirty="0">
              <a:solidFill>
                <a:schemeClr val="bg1"/>
              </a:solidFill>
              <a:latin typeface="Arial" panose="020B0604020202020204" pitchFamily="34" charset="0"/>
              <a:ea typeface="ＭＳ 明朝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“Il est courant que des individus versant des paiements supplémentaires irréguliers (pots-de-vin, dessous - de table, …) pour “faire avancer les choses”.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‘Si un agent public agit à l’encontre des règles, de l’aide peut être obtenue ailleurs”.</a:t>
            </a:r>
          </a:p>
          <a:p>
            <a:endParaRPr lang="fr-FR" b="1" dirty="0">
              <a:solidFill>
                <a:srgbClr val="000000"/>
              </a:solidFill>
              <a:latin typeface="Arial" panose="020B0604020202020204" pitchFamily="34" charset="0"/>
              <a:ea typeface="ＭＳ 明朝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Malversation, détournement de propriété: 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(</a:t>
            </a:r>
            <a:r>
              <a:rPr lang="fr-FR" sz="1400" b="1" i="1" dirty="0" err="1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Syaebani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 &amp; </a:t>
            </a:r>
            <a:r>
              <a:rPr lang="fr-FR" sz="1400" b="1" i="1" dirty="0" err="1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Sobri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, 2011)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“Remplir un compte de dépenses pour obtenir un remboursement excédent le niveau de ce qui a été dépensé en dépenses professionnelles” 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Accpeter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un cadeau/une faveur en échange d’un traitement professionnel privilégié.”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400" b="1" i="1" dirty="0">
              <a:solidFill>
                <a:schemeClr val="bg1"/>
              </a:solidFill>
              <a:latin typeface="Arial" panose="020B0604020202020204" pitchFamily="34" charset="0"/>
              <a:ea typeface="ＭＳ 明朝" charset="0"/>
              <a:cs typeface="Arial" panose="020B0604020202020204" pitchFamily="34" charset="0"/>
            </a:endParaRPr>
          </a:p>
          <a:p>
            <a:endParaRPr lang="fr-FR" b="1" dirty="0">
              <a:solidFill>
                <a:schemeClr val="bg1"/>
              </a:solidFill>
              <a:latin typeface="Arial" panose="020B0604020202020204" pitchFamily="34" charset="0"/>
              <a:ea typeface="ＭＳ 明朝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Justice distributive: 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(</a:t>
            </a:r>
            <a:r>
              <a:rPr lang="fr-FR" sz="1400" b="1" i="1" dirty="0" err="1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Nichoff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 &amp; </a:t>
            </a:r>
            <a:r>
              <a:rPr lang="fr-FR" sz="1400" b="1" i="1" dirty="0" err="1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Moorman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, 1993</a:t>
            </a:r>
            <a:r>
              <a:rPr lang="fr-FR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“Penser que son niveau de salaire est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just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endParaRPr lang="fr-FR" b="1" dirty="0">
              <a:solidFill>
                <a:schemeClr val="bg1"/>
              </a:solidFill>
              <a:latin typeface="Arial" panose="020B0604020202020204" pitchFamily="34" charset="0"/>
              <a:ea typeface="ＭＳ 明朝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Justice </a:t>
            </a:r>
            <a:r>
              <a:rPr lang="fr-FR" b="1" dirty="0" err="1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proocédurale</a:t>
            </a:r>
            <a:r>
              <a:rPr lang="fr-FR" b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: 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(</a:t>
            </a:r>
            <a:r>
              <a:rPr lang="fr-FR" sz="1400" b="1" i="1" dirty="0" err="1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Nichoff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 &amp; </a:t>
            </a:r>
            <a:r>
              <a:rPr lang="fr-FR" sz="1400" b="1" i="1" dirty="0" err="1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Moorman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, 1993)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“Pour prendre des décisions professionnelles, mon Directeur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receuille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des informations précises et complètes.” </a:t>
            </a:r>
            <a:endParaRPr lang="fr-FR" sz="1400" b="1" i="1" dirty="0">
              <a:solidFill>
                <a:schemeClr val="bg1"/>
              </a:solidFill>
              <a:latin typeface="Arial" panose="020B0604020202020204" pitchFamily="34" charset="0"/>
              <a:ea typeface="ＭＳ 明朝" charset="0"/>
              <a:cs typeface="Arial" panose="020B0604020202020204" pitchFamily="34" charset="0"/>
            </a:endParaRPr>
          </a:p>
          <a:p>
            <a:endParaRPr lang="fr-FR" b="1" dirty="0">
              <a:solidFill>
                <a:schemeClr val="bg1"/>
              </a:solidFill>
              <a:latin typeface="Arial" panose="020B0604020202020204" pitchFamily="34" charset="0"/>
              <a:ea typeface="ＭＳ 明朝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Sens de maîtrise: 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(</a:t>
            </a:r>
            <a:r>
              <a:rPr lang="fr-FR" sz="1400" b="1" i="1" dirty="0" err="1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Pearlin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 &amp; </a:t>
            </a:r>
            <a:r>
              <a:rPr lang="fr-FR" sz="1400" b="1" i="1" dirty="0" err="1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Schooler</a:t>
            </a:r>
            <a:r>
              <a:rPr lang="fr-FR" sz="1400" b="1" i="1" dirty="0">
                <a:solidFill>
                  <a:schemeClr val="bg1"/>
                </a:solidFill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, 1978)</a:t>
            </a:r>
          </a:p>
          <a:p>
            <a:r>
              <a:rPr lang="fr-FR" sz="1400" b="1" i="1" dirty="0">
                <a:latin typeface="Arial" panose="020B0604020202020204" pitchFamily="34" charset="0"/>
                <a:ea typeface="ＭＳ 明朝" charset="0"/>
                <a:cs typeface="Arial" panose="020B0604020202020204" pitchFamily="34" charset="0"/>
              </a:rPr>
              <a:t>-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J’ai peu ou pas de contrôle sur les choses qui m’arrivent.”</a:t>
            </a:r>
          </a:p>
          <a:p>
            <a:endParaRPr lang="fr-FR" sz="1400" b="1" i="1" dirty="0">
              <a:solidFill>
                <a:schemeClr val="bg1"/>
              </a:solidFill>
              <a:latin typeface="Arial" panose="020B0604020202020204" pitchFamily="34" charset="0"/>
              <a:ea typeface="ＭＳ 明朝" charset="0"/>
              <a:cs typeface="Arial" panose="020B0604020202020204" pitchFamily="34" charset="0"/>
            </a:endParaRPr>
          </a:p>
          <a:p>
            <a:endParaRPr lang="fr-FR" sz="1400" b="1" i="1" dirty="0">
              <a:solidFill>
                <a:schemeClr val="bg1"/>
              </a:solidFill>
              <a:latin typeface="Arial" panose="020B0604020202020204" pitchFamily="34" charset="0"/>
              <a:ea typeface="ＭＳ 明朝" charset="0"/>
              <a:cs typeface="Arial" panose="020B0604020202020204" pitchFamily="34" charset="0"/>
            </a:endParaRP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249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C4A2257-F8E5-E548-82F6-5D46C46A48F1}"/>
              </a:ext>
            </a:extLst>
          </p:cNvPr>
          <p:cNvSpPr txBox="1"/>
          <p:nvPr/>
        </p:nvSpPr>
        <p:spPr>
          <a:xfrm>
            <a:off x="2111885" y="302972"/>
            <a:ext cx="45304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/>
              <a:t>LA CORRUPTION AU TRAVAIL: </a:t>
            </a:r>
          </a:p>
          <a:p>
            <a:pPr algn="ctr"/>
            <a:r>
              <a:rPr lang="fr-FR" sz="2400" b="1" dirty="0"/>
              <a:t>UNE ETUDE EMPIRIQUE</a:t>
            </a:r>
            <a:endParaRPr lang="fr-FR" sz="24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DA1E788-9EB5-DF48-A9B4-CCEB2F8EE57B}"/>
              </a:ext>
            </a:extLst>
          </p:cNvPr>
          <p:cNvSpPr txBox="1"/>
          <p:nvPr/>
        </p:nvSpPr>
        <p:spPr>
          <a:xfrm>
            <a:off x="3914078" y="4252796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135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437580-3687-E14C-B8A0-EE013C0E2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2292" y="2305380"/>
            <a:ext cx="1748406" cy="25235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50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Corruption au travail</a:t>
            </a:r>
            <a:endParaRPr lang="fr-FR" altLang="fr-FR" sz="1500">
              <a:latin typeface="Arial" panose="020B060402020202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77194EFE-86AA-8D45-8DAE-CFC0D8E87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9206" y="2771820"/>
            <a:ext cx="1401425" cy="4976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50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Justice distributive</a:t>
            </a:r>
            <a:endParaRPr lang="fr-FR" altLang="fr-FR" sz="1500">
              <a:latin typeface="Arial" panose="020B0604020202020204" pitchFamily="34" charset="0"/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E51C4A0E-E0F1-F74F-90D6-B92270184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7229" y="2299344"/>
            <a:ext cx="1418114" cy="4976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50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Sentiment de maîtrise</a:t>
            </a:r>
            <a:endParaRPr lang="fr-FR" altLang="fr-FR" sz="1500">
              <a:latin typeface="Arial" panose="020B0604020202020204" pitchFamily="34" charset="0"/>
            </a:endParaRP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68DCE758-6761-594D-9B87-E10105256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9205" y="3820186"/>
            <a:ext cx="1395108" cy="4976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50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Justice procédurale</a:t>
            </a:r>
            <a:endParaRPr lang="fr-FR" altLang="fr-FR" sz="1500">
              <a:latin typeface="Arial" panose="020B0604020202020204" pitchFamily="34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F34347F3-188F-B241-B273-944796BFB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8618" y="3917428"/>
            <a:ext cx="1318169" cy="727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2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Détournement de propriété /Malversations</a:t>
            </a:r>
            <a:endParaRPr lang="fr-FR" altLang="fr-FR" sz="1200" dirty="0">
              <a:latin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B4CD65EC-5738-DF42-AA64-D4AD65BAF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6284" y="2870826"/>
            <a:ext cx="999723" cy="60257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2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Réception, Sollicitation</a:t>
            </a:r>
          </a:p>
          <a:p>
            <a:pPr algn="ctr" defTabSz="6858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200" dirty="0">
                <a:latin typeface="Calibri" panose="020F0502020204030204" pitchFamily="34" charset="0"/>
                <a:cs typeface="Arial" panose="020B0604020202020204" pitchFamily="34" charset="0"/>
              </a:rPr>
              <a:t>Attribution</a:t>
            </a:r>
            <a:endParaRPr lang="fr-FR" altLang="fr-FR" sz="1200" dirty="0">
              <a:latin typeface="Arial" panose="020B0604020202020204" pitchFamily="34" charset="0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64F30010-B74E-6547-9AB6-3A36B41FF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754" y="3322504"/>
            <a:ext cx="1380929" cy="4976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50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Confiance entre personnes</a:t>
            </a:r>
            <a:endParaRPr lang="fr-FR" altLang="fr-FR" sz="1500">
              <a:latin typeface="Arial" panose="020B0604020202020204" pitchFamily="34" charset="0"/>
            </a:endParaRPr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6BB15860-D045-2C41-980A-B7A340868AE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9329" y="3142411"/>
            <a:ext cx="608409" cy="33099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86DF3886-AADD-0441-83C3-ADFEF4F2C5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36948" y="3705290"/>
            <a:ext cx="613172" cy="29170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7" name="AutoShape 6">
            <a:extLst>
              <a:ext uri="{FF2B5EF4-FFF2-40B4-BE49-F238E27FC236}">
                <a16:creationId xmlns:a16="http://schemas.microsoft.com/office/drawing/2014/main" id="{74FF4549-6661-8048-BB83-DAB777B068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56316" y="3491160"/>
            <a:ext cx="2085976" cy="3428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8" name="AutoShape 5">
            <a:extLst>
              <a:ext uri="{FF2B5EF4-FFF2-40B4-BE49-F238E27FC236}">
                <a16:creationId xmlns:a16="http://schemas.microsoft.com/office/drawing/2014/main" id="{C3A1AFBA-7759-5D40-9E41-17444A3116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3094" y="2797025"/>
            <a:ext cx="0" cy="69413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1533DCF4-934F-D041-8751-D8D3D5E3D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156" y="2061079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1350"/>
          </a:p>
        </p:txBody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86ACAD1C-AE2B-914F-BBDB-84E05409C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156" y="2232529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val="17053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CFA7B7B-0CD0-1F42-91A1-B17BD283169A}"/>
              </a:ext>
            </a:extLst>
          </p:cNvPr>
          <p:cNvSpPr txBox="1"/>
          <p:nvPr/>
        </p:nvSpPr>
        <p:spPr>
          <a:xfrm>
            <a:off x="790338" y="2095771"/>
            <a:ext cx="3005951" cy="12874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JUSTICE DISTRIBUTIVE</a:t>
            </a:r>
          </a:p>
          <a:p>
            <a:pPr>
              <a:lnSpc>
                <a:spcPct val="15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</a:p>
          <a:p>
            <a:pPr>
              <a:lnSpc>
                <a:spcPct val="150000"/>
              </a:lnSpc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JUSTICE PROCEDURALE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B238A04-A805-7C4A-A203-A84E8A85EB9C}"/>
              </a:ext>
            </a:extLst>
          </p:cNvPr>
          <p:cNvSpPr txBox="1"/>
          <p:nvPr/>
        </p:nvSpPr>
        <p:spPr>
          <a:xfrm>
            <a:off x="4819168" y="1954478"/>
            <a:ext cx="3913351" cy="1702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IMPACTE EGALEMENT CORRUPTION (</a:t>
            </a:r>
            <a:r>
              <a:rPr lang="fr-FR" b="1" i="1" dirty="0" err="1">
                <a:latin typeface="Arial" panose="020B0604020202020204" pitchFamily="34" charset="0"/>
                <a:cs typeface="Arial" panose="020B0604020202020204" pitchFamily="34" charset="0"/>
              </a:rPr>
              <a:t>bribery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) et MALVERSASION / DETOURNEMENT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901AC49-3484-EC47-85A0-C58FD0EA5659}"/>
              </a:ext>
            </a:extLst>
          </p:cNvPr>
          <p:cNvSpPr txBox="1"/>
          <p:nvPr/>
        </p:nvSpPr>
        <p:spPr>
          <a:xfrm>
            <a:off x="1328499" y="3657445"/>
            <a:ext cx="1676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POURTANT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5A20637-8AB5-8F4D-AEE3-1270B225AE0E}"/>
              </a:ext>
            </a:extLst>
          </p:cNvPr>
          <p:cNvSpPr txBox="1"/>
          <p:nvPr/>
        </p:nvSpPr>
        <p:spPr>
          <a:xfrm>
            <a:off x="685799" y="4205858"/>
            <a:ext cx="8093113" cy="1743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QUAND </a:t>
            </a:r>
            <a:r>
              <a:rPr lang="fr-FR" b="1" i="1" dirty="0">
                <a:latin typeface="Arial" panose="020B0604020202020204" pitchFamily="34" charset="0"/>
                <a:cs typeface="Arial" panose="020B0604020202020204" pitchFamily="34" charset="0"/>
              </a:rPr>
              <a:t>DÉCLIN DE LA CONFIANCE</a:t>
            </a:r>
          </a:p>
          <a:p>
            <a:pPr>
              <a:lnSpc>
                <a:spcPct val="15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IMPACT ECRASANT DU SENTIMENT D’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INJUSTICE PROCEDURALE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SUR </a:t>
            </a:r>
          </a:p>
          <a:p>
            <a:pPr>
              <a:lnSpc>
                <a:spcPct val="15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COMPORTEMENT CORROMPU</a:t>
            </a:r>
          </a:p>
          <a:p>
            <a:pPr>
              <a:lnSpc>
                <a:spcPct val="15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(presque X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que la justice distributive)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BA22735-F7AB-1C42-8316-DB0B06E3EBB4}"/>
              </a:ext>
            </a:extLst>
          </p:cNvPr>
          <p:cNvSpPr txBox="1"/>
          <p:nvPr/>
        </p:nvSpPr>
        <p:spPr>
          <a:xfrm>
            <a:off x="685799" y="6239345"/>
            <a:ext cx="565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PAS D’IMPACT NOTABLE DU SENS DE MAÎTRISE</a:t>
            </a:r>
          </a:p>
        </p:txBody>
      </p:sp>
      <p:sp>
        <p:nvSpPr>
          <p:cNvPr id="7" name="Accolade fermante 6">
            <a:extLst>
              <a:ext uri="{FF2B5EF4-FFF2-40B4-BE49-F238E27FC236}">
                <a16:creationId xmlns:a16="http://schemas.microsoft.com/office/drawing/2014/main" id="{EEED9836-F81D-324D-8416-9483037A6CB5}"/>
              </a:ext>
            </a:extLst>
          </p:cNvPr>
          <p:cNvSpPr/>
          <p:nvPr/>
        </p:nvSpPr>
        <p:spPr>
          <a:xfrm>
            <a:off x="4015047" y="2172688"/>
            <a:ext cx="482138" cy="1266545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87243AD-7330-8649-8948-B9C701A29C10}"/>
              </a:ext>
            </a:extLst>
          </p:cNvPr>
          <p:cNvSpPr txBox="1"/>
          <p:nvPr/>
        </p:nvSpPr>
        <p:spPr>
          <a:xfrm>
            <a:off x="2078276" y="385496"/>
            <a:ext cx="43556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</a:t>
            </a:r>
            <a:r>
              <a:rPr lang="fr-FR" sz="2800" b="1" dirty="0">
                <a:solidFill>
                  <a:schemeClr val="bg1"/>
                </a:solidFill>
              </a:rPr>
              <a:t>RESULTATS GENERAUX</a:t>
            </a:r>
          </a:p>
        </p:txBody>
      </p:sp>
    </p:spTree>
    <p:extLst>
      <p:ext uri="{BB962C8B-B14F-4D97-AF65-F5344CB8AC3E}">
        <p14:creationId xmlns:p14="http://schemas.microsoft.com/office/powerpoint/2010/main" val="226392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10088" y="321184"/>
            <a:ext cx="5483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>
                <a:solidFill>
                  <a:schemeClr val="bg1"/>
                </a:solidFill>
                <a:latin typeface="Arial Bold" charset="0"/>
                <a:ea typeface="ＭＳ 明朝" charset="0"/>
                <a:cs typeface="ＭＳ 明朝" charset="0"/>
              </a:rPr>
              <a:t>DISCUSSION et IMPLICATIONS</a:t>
            </a:r>
            <a:endParaRPr lang="fr-FR" sz="280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97746" y="1243206"/>
            <a:ext cx="63898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Pour aller au-delà d’une simple relation cause-effet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97746" y="1866987"/>
            <a:ext cx="82205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Le sentiment de JUSTICE DISTRIBUTIVE mérite des strategies RH</a:t>
            </a:r>
          </a:p>
          <a:p>
            <a:r>
              <a:rPr lang="fr-FR" sz="2000" b="1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Protectrices aux deux niveaux de correuption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97746" y="2869605"/>
            <a:ext cx="81037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Le sentiment d’INJUSTICE PROCEDURALE semble conditionnée par la comparaison d’échanges déséquilibrés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97746" y="4001217"/>
            <a:ext cx="78854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Que l’on se sente situation de contrôle ou non: peu importe, </a:t>
            </a:r>
          </a:p>
          <a:p>
            <a:r>
              <a:rPr lang="fr-FR" sz="2000" b="1" dirty="0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pas besoin de soudoyer les collègues. </a:t>
            </a:r>
          </a:p>
          <a:p>
            <a:r>
              <a:rPr lang="fr-FR" sz="2000" b="1" dirty="0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Tout se joue au niveau organisationnel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792538E-8158-9D4E-AC70-162E39BF5921}"/>
              </a:ext>
            </a:extLst>
          </p:cNvPr>
          <p:cNvSpPr txBox="1"/>
          <p:nvPr/>
        </p:nvSpPr>
        <p:spPr>
          <a:xfrm>
            <a:off x="297746" y="5311612"/>
            <a:ext cx="72925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A motivation à corrompre est alimentée pas des prblèmes </a:t>
            </a:r>
          </a:p>
          <a:p>
            <a:r>
              <a:rPr lang="fr-FR" sz="2000" b="1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liés au travail.</a:t>
            </a:r>
          </a:p>
          <a:p>
            <a:r>
              <a:rPr lang="fr-FR" sz="2000" b="1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Eviter /limiter la personnalisation et la moralization</a:t>
            </a:r>
          </a:p>
          <a:p>
            <a:endParaRPr lang="fr-FR" sz="2000" b="1">
              <a:solidFill>
                <a:schemeClr val="accent3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571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8" grpId="0"/>
      <p:bldP spid="9" grpId="0"/>
      <p:bldP spid="10" grpId="0"/>
      <p:bldP spid="3" grpId="0"/>
    </p:bldLst>
  </p:timing>
</p:sld>
</file>

<file path=ppt/theme/theme1.xml><?xml version="1.0" encoding="utf-8"?>
<a:theme xmlns:a="http://schemas.openxmlformats.org/drawingml/2006/main" name="Été">
  <a:themeElements>
    <a:clrScheme name="Été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Été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Été">
      <a:fillStyleLst>
        <a:solidFill>
          <a:schemeClr val="phClr"/>
        </a:solidFill>
        <a:solidFill>
          <a:schemeClr val="phClr">
            <a:tint val="90000"/>
            <a:satMod val="135000"/>
          </a:schemeClr>
        </a:solidFill>
        <a:solidFill>
          <a:schemeClr val="phClr">
            <a:shade val="80000"/>
            <a:satMod val="110000"/>
          </a:schemeClr>
        </a:solidFill>
      </a:fillStyleLst>
      <a:lnStyleLst>
        <a:ln w="9525" cap="flat" cmpd="sng" algn="ctr">
          <a:solidFill>
            <a:schemeClr val="phClr">
              <a:satMod val="135000"/>
            </a:schemeClr>
          </a:solidFill>
          <a:prstDash val="solid"/>
        </a:ln>
        <a:ln w="25400" cap="flat" cmpd="sng" algn="ctr">
          <a:solidFill>
            <a:schemeClr val="phClr">
              <a:satMod val="150000"/>
            </a:schemeClr>
          </a:solidFill>
          <a:prstDash val="solid"/>
        </a:ln>
        <a:ln w="38100" cap="flat" cmpd="sng" algn="ctr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sx="101000" sy="101000" algn="ctr" rotWithShape="0">
              <a:srgbClr val="000000">
                <a:alpha val="50000"/>
              </a:srgbClr>
            </a:outerShdw>
            <a:reflection blurRad="12700" stA="20000" endPos="35000" dist="63500" dir="5400000" sy="-100000" rotWithShape="0"/>
          </a:effectLst>
        </a:effectStyle>
        <a:effectStyle>
          <a:effectLst>
            <a:outerShdw blurRad="127000" sx="103000" sy="103000" algn="ctr" rotWithShape="0">
              <a:srgbClr val="FFFFFF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12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/>
            </a:gs>
            <a:gs pos="100000">
              <a:schemeClr val="tx2"/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Été.thmx</Template>
  <TotalTime>1085</TotalTime>
  <Words>1208</Words>
  <Application>Microsoft Macintosh PowerPoint</Application>
  <PresentationFormat>Affichage à l'écran (4:3)</PresentationFormat>
  <Paragraphs>478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3" baseType="lpstr">
      <vt:lpstr>Arial</vt:lpstr>
      <vt:lpstr>Arial Bold</vt:lpstr>
      <vt:lpstr>Calibri</vt:lpstr>
      <vt:lpstr>Cambria</vt:lpstr>
      <vt:lpstr>Century Gothic</vt:lpstr>
      <vt:lpstr>Times New Roman</vt:lpstr>
      <vt:lpstr>Wingdings</vt:lpstr>
      <vt:lpstr>Été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Gordon Pacha</dc:creator>
  <cp:lastModifiedBy>jpn</cp:lastModifiedBy>
  <cp:revision>92</cp:revision>
  <dcterms:created xsi:type="dcterms:W3CDTF">2016-01-15T09:00:26Z</dcterms:created>
  <dcterms:modified xsi:type="dcterms:W3CDTF">2025-02-02T20:10:55Z</dcterms:modified>
</cp:coreProperties>
</file>