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layfair Display Medium"/>
      <p:regular r:id="rId17"/>
      <p:bold r:id="rId18"/>
      <p:italic r:id="rId19"/>
      <p:boldItalic r:id="rId20"/>
    </p:embeddedFont>
    <p:embeddedFont>
      <p:font typeface="Playfair Display"/>
      <p:regular r:id="rId21"/>
      <p:bold r:id="rId22"/>
      <p:italic r:id="rId23"/>
      <p:boldItalic r:id="rId24"/>
    </p:embeddedFont>
    <p:embeddedFont>
      <p:font typeface="Open Sans SemiBold"/>
      <p:regular r:id="rId25"/>
      <p:bold r:id="rId26"/>
      <p:italic r:id="rId27"/>
      <p:boldItalic r:id="rId28"/>
    </p:embeddedFont>
    <p:embeddedFont>
      <p:font typeface="Playfair Display ExtraBold"/>
      <p:bold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Medium-boldItalic.fntdata"/><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SemiBold-bold.fntdata"/><Relationship Id="rId25" Type="http://schemas.openxmlformats.org/officeDocument/2006/relationships/font" Target="fonts/OpenSansSemiBold-regular.fntdata"/><Relationship Id="rId28" Type="http://schemas.openxmlformats.org/officeDocument/2006/relationships/font" Target="fonts/OpenSansSemiBold-boldItalic.fntdata"/><Relationship Id="rId27" Type="http://schemas.openxmlformats.org/officeDocument/2006/relationships/font" Target="fonts/OpenSansSemi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Extra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PlayfairDisplayExtraBold-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Medium-regular.fntdata"/><Relationship Id="rId16" Type="http://schemas.openxmlformats.org/officeDocument/2006/relationships/slide" Target="slides/slide11.xml"/><Relationship Id="rId19" Type="http://schemas.openxmlformats.org/officeDocument/2006/relationships/font" Target="fonts/PlayfairDisplayMedium-italic.fntdata"/><Relationship Id="rId18" Type="http://schemas.openxmlformats.org/officeDocument/2006/relationships/font" Target="fonts/PlayfairDisplay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6107e212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e6107e212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9d49db4e7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9d49db4e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e6c714e62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e6c714e62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e9d49db4e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e9d49db4e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e9d49db4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e9d49db4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e9d49db4e7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e9d49db4e7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9d49db4e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e9d49db4e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6c714e628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6c714e628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6c714e628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e6c714e628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e9d49db4e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e9d49db4e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jpg"/><Relationship Id="rId5" Type="http://schemas.openxmlformats.org/officeDocument/2006/relationships/image" Target="../media/image1.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55" name="Google Shape;55;p13"/>
          <p:cNvPicPr preferRelativeResize="0"/>
          <p:nvPr/>
        </p:nvPicPr>
        <p:blipFill>
          <a:blip r:embed="rId4">
            <a:alphaModFix amt="56000"/>
          </a:blip>
          <a:stretch>
            <a:fillRect/>
          </a:stretch>
        </p:blipFill>
        <p:spPr>
          <a:xfrm>
            <a:off x="0" y="0"/>
            <a:ext cx="9144000" cy="5143500"/>
          </a:xfrm>
          <a:prstGeom prst="rect">
            <a:avLst/>
          </a:prstGeom>
          <a:noFill/>
          <a:ln>
            <a:noFill/>
          </a:ln>
        </p:spPr>
      </p:pic>
      <p:sp>
        <p:nvSpPr>
          <p:cNvPr id="56" name="Google Shape;56;p13"/>
          <p:cNvSpPr/>
          <p:nvPr/>
        </p:nvSpPr>
        <p:spPr>
          <a:xfrm>
            <a:off x="-8525" y="3653800"/>
            <a:ext cx="9152400" cy="779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 name="Google Shape;57;p13"/>
          <p:cNvSpPr txBox="1"/>
          <p:nvPr/>
        </p:nvSpPr>
        <p:spPr>
          <a:xfrm>
            <a:off x="105775" y="2071825"/>
            <a:ext cx="7909200" cy="738900"/>
          </a:xfrm>
          <a:prstGeom prst="rect">
            <a:avLst/>
          </a:prstGeom>
          <a:noFill/>
          <a:ln>
            <a:noFill/>
          </a:ln>
          <a:effectLst>
            <a:outerShdw blurRad="42863" rotWithShape="0" algn="bl" dir="5400000" dist="19050">
              <a:srgbClr val="470C01">
                <a:alpha val="98000"/>
              </a:srgbClr>
            </a:outerShdw>
          </a:effectLst>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en" sz="3600">
                <a:solidFill>
                  <a:srgbClr val="FFFFFF"/>
                </a:solidFill>
                <a:highlight>
                  <a:srgbClr val="180D3B"/>
                </a:highlight>
                <a:latin typeface="Playfair Display"/>
                <a:ea typeface="Playfair Display"/>
                <a:cs typeface="Playfair Display"/>
                <a:sym typeface="Playfair Display"/>
              </a:rPr>
              <a:t>(De)Criminalising Abuse of Power </a:t>
            </a:r>
            <a:endParaRPr b="1" sz="3600">
              <a:solidFill>
                <a:srgbClr val="FFFFFF"/>
              </a:solidFill>
              <a:highlight>
                <a:srgbClr val="180D3B"/>
              </a:highlight>
              <a:latin typeface="Playfair Display"/>
              <a:ea typeface="Playfair Display"/>
              <a:cs typeface="Playfair Display"/>
              <a:sym typeface="Playfair Display"/>
            </a:endParaRPr>
          </a:p>
        </p:txBody>
      </p:sp>
      <p:sp>
        <p:nvSpPr>
          <p:cNvPr id="58" name="Google Shape;58;p13"/>
          <p:cNvSpPr txBox="1"/>
          <p:nvPr/>
        </p:nvSpPr>
        <p:spPr>
          <a:xfrm>
            <a:off x="105775" y="2681425"/>
            <a:ext cx="7095000" cy="507900"/>
          </a:xfrm>
          <a:prstGeom prst="rect">
            <a:avLst/>
          </a:prstGeom>
          <a:noFill/>
          <a:ln>
            <a:noFill/>
          </a:ln>
          <a:effectLst>
            <a:outerShdw blurRad="42863" rotWithShape="0" algn="bl" dir="5400000" dist="38100">
              <a:srgbClr val="470C01">
                <a:alpha val="8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FFFFFF"/>
                </a:solidFill>
                <a:highlight>
                  <a:srgbClr val="180D3B"/>
                </a:highlight>
                <a:latin typeface="Playfair Display"/>
                <a:ea typeface="Playfair Display"/>
                <a:cs typeface="Playfair Display"/>
                <a:sym typeface="Playfair Display"/>
              </a:rPr>
              <a:t>Learning from Romanian Misfortunes</a:t>
            </a:r>
            <a:endParaRPr b="1" sz="2100">
              <a:solidFill>
                <a:srgbClr val="FFFFFF"/>
              </a:solidFill>
              <a:highlight>
                <a:srgbClr val="180D3B"/>
              </a:highlight>
              <a:latin typeface="Playfair Display"/>
              <a:ea typeface="Playfair Display"/>
              <a:cs typeface="Playfair Display"/>
              <a:sym typeface="Playfair Display"/>
            </a:endParaRPr>
          </a:p>
        </p:txBody>
      </p:sp>
      <p:sp>
        <p:nvSpPr>
          <p:cNvPr id="59" name="Google Shape;59;p13"/>
          <p:cNvSpPr/>
          <p:nvPr/>
        </p:nvSpPr>
        <p:spPr>
          <a:xfrm>
            <a:off x="-8525" y="4415800"/>
            <a:ext cx="9152400" cy="3540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0" name="Google Shape;60;p13"/>
          <p:cNvSpPr txBox="1"/>
          <p:nvPr/>
        </p:nvSpPr>
        <p:spPr>
          <a:xfrm>
            <a:off x="105775" y="4426650"/>
            <a:ext cx="5196900" cy="354000"/>
          </a:xfrm>
          <a:prstGeom prst="rect">
            <a:avLst/>
          </a:prstGeom>
          <a:noFill/>
          <a:ln>
            <a:noFill/>
          </a:ln>
          <a:effectLst>
            <a:outerShdw blurRad="57150" rotWithShape="0" algn="bl" dir="5400000" dist="19050">
              <a:srgbClr val="0A337B">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EEEEEE"/>
                </a:solidFill>
                <a:latin typeface="Playfair Display"/>
                <a:ea typeface="Playfair Display"/>
                <a:cs typeface="Playfair Display"/>
                <a:sym typeface="Playfair Display"/>
              </a:rPr>
              <a:t>Cristian Ducu, PhD</a:t>
            </a:r>
            <a:endParaRPr b="1" sz="1100">
              <a:solidFill>
                <a:srgbClr val="EEEEEE"/>
              </a:solidFill>
              <a:latin typeface="Playfair Display"/>
              <a:ea typeface="Playfair Display"/>
              <a:cs typeface="Playfair Display"/>
              <a:sym typeface="Playfair Display"/>
            </a:endParaRPr>
          </a:p>
        </p:txBody>
      </p:sp>
      <p:sp>
        <p:nvSpPr>
          <p:cNvPr id="61" name="Google Shape;61;p13"/>
          <p:cNvSpPr txBox="1"/>
          <p:nvPr/>
        </p:nvSpPr>
        <p:spPr>
          <a:xfrm>
            <a:off x="5134975" y="4426650"/>
            <a:ext cx="3903600" cy="354000"/>
          </a:xfrm>
          <a:prstGeom prst="rect">
            <a:avLst/>
          </a:prstGeom>
          <a:noFill/>
          <a:ln>
            <a:noFill/>
          </a:ln>
          <a:effectLst>
            <a:outerShdw blurRad="57150" rotWithShape="0" algn="bl" dir="5400000" dist="19050">
              <a:srgbClr val="0A337B">
                <a:alpha val="50000"/>
              </a:srgb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lang="en" sz="1100">
                <a:solidFill>
                  <a:srgbClr val="EEEEEE"/>
                </a:solidFill>
                <a:latin typeface="Playfair Display"/>
                <a:ea typeface="Playfair Display"/>
                <a:cs typeface="Playfair Display"/>
                <a:sym typeface="Playfair Display"/>
              </a:rPr>
              <a:t>Skopje | July 3</a:t>
            </a:r>
            <a:r>
              <a:rPr lang="en" sz="1100">
                <a:solidFill>
                  <a:srgbClr val="EEEEEE"/>
                </a:solidFill>
                <a:latin typeface="Playfair Display"/>
                <a:ea typeface="Playfair Display"/>
                <a:cs typeface="Playfair Display"/>
                <a:sym typeface="Playfair Display"/>
              </a:rPr>
              <a:t>, 2024</a:t>
            </a:r>
            <a:endParaRPr sz="1100">
              <a:solidFill>
                <a:srgbClr val="EEEEEE"/>
              </a:solidFill>
              <a:latin typeface="Playfair Display"/>
              <a:ea typeface="Playfair Display"/>
              <a:cs typeface="Playfair Display"/>
              <a:sym typeface="Playfair Display"/>
            </a:endParaRPr>
          </a:p>
        </p:txBody>
      </p:sp>
      <p:pic>
        <p:nvPicPr>
          <p:cNvPr id="62" name="Google Shape;62;p13"/>
          <p:cNvPicPr preferRelativeResize="0"/>
          <p:nvPr/>
        </p:nvPicPr>
        <p:blipFill>
          <a:blip r:embed="rId5">
            <a:alphaModFix/>
          </a:blip>
          <a:stretch>
            <a:fillRect/>
          </a:stretch>
        </p:blipFill>
        <p:spPr>
          <a:xfrm>
            <a:off x="6621099" y="3794163"/>
            <a:ext cx="2339273" cy="498375"/>
          </a:xfrm>
          <a:prstGeom prst="rect">
            <a:avLst/>
          </a:prstGeom>
          <a:noFill/>
          <a:ln>
            <a:noFill/>
          </a:ln>
        </p:spPr>
      </p:pic>
      <p:pic>
        <p:nvPicPr>
          <p:cNvPr id="63" name="Google Shape;63;p13"/>
          <p:cNvPicPr preferRelativeResize="0"/>
          <p:nvPr/>
        </p:nvPicPr>
        <p:blipFill rotWithShape="1">
          <a:blip r:embed="rId6">
            <a:alphaModFix/>
          </a:blip>
          <a:srcRect b="22564" l="9255" r="0" t="14176"/>
          <a:stretch/>
        </p:blipFill>
        <p:spPr>
          <a:xfrm>
            <a:off x="165125" y="3732800"/>
            <a:ext cx="2672900" cy="621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58" name="Shape 158"/>
        <p:cNvGrpSpPr/>
        <p:nvPr/>
      </p:nvGrpSpPr>
      <p:grpSpPr>
        <a:xfrm>
          <a:off x="0" y="0"/>
          <a:ext cx="0" cy="0"/>
          <a:chOff x="0" y="0"/>
          <a:chExt cx="0" cy="0"/>
        </a:xfrm>
      </p:grpSpPr>
      <p:grpSp>
        <p:nvGrpSpPr>
          <p:cNvPr id="159" name="Google Shape;159;p22"/>
          <p:cNvGrpSpPr/>
          <p:nvPr/>
        </p:nvGrpSpPr>
        <p:grpSpPr>
          <a:xfrm>
            <a:off x="0" y="-6400"/>
            <a:ext cx="9146125" cy="5149900"/>
            <a:chOff x="0" y="-6400"/>
            <a:chExt cx="9146125" cy="5149900"/>
          </a:xfrm>
        </p:grpSpPr>
        <p:sp>
          <p:nvSpPr>
            <p:cNvPr id="160" name="Google Shape;160;p22"/>
            <p:cNvSpPr/>
            <p:nvPr/>
          </p:nvSpPr>
          <p:spPr>
            <a:xfrm>
              <a:off x="2125" y="-64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61" name="Google Shape;161;p22"/>
            <p:cNvSpPr/>
            <p:nvPr/>
          </p:nvSpPr>
          <p:spPr>
            <a:xfrm>
              <a:off x="0" y="50796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62" name="Google Shape;162;p22"/>
          <p:cNvSpPr txBox="1"/>
          <p:nvPr/>
        </p:nvSpPr>
        <p:spPr>
          <a:xfrm>
            <a:off x="698900" y="1845375"/>
            <a:ext cx="7915500" cy="107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Open Sans"/>
                <a:ea typeface="Open Sans"/>
                <a:cs typeface="Open Sans"/>
                <a:sym typeface="Open Sans"/>
              </a:rPr>
              <a:t>2023 - a group of Romanian MPs introduced a new proposal aiming to change the definition of the ‘abuse of office’ by raising the penalties to 3-10 years when results in a harm to a personal interest</a:t>
            </a:r>
            <a:endParaRPr sz="1600">
              <a:solidFill>
                <a:schemeClr val="dk1"/>
              </a:solidFill>
              <a:latin typeface="Open Sans"/>
              <a:ea typeface="Open Sans"/>
              <a:cs typeface="Open Sans"/>
              <a:sym typeface="Open Sans"/>
            </a:endParaRPr>
          </a:p>
        </p:txBody>
      </p:sp>
      <p:sp>
        <p:nvSpPr>
          <p:cNvPr id="163" name="Google Shape;163;p22"/>
          <p:cNvSpPr txBox="1"/>
          <p:nvPr/>
        </p:nvSpPr>
        <p:spPr>
          <a:xfrm>
            <a:off x="698900" y="1159575"/>
            <a:ext cx="79155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Another toxic proposal</a:t>
            </a:r>
            <a:endParaRPr sz="1900">
              <a:solidFill>
                <a:schemeClr val="dk1"/>
              </a:solidFill>
              <a:latin typeface="Open Sans SemiBold"/>
              <a:ea typeface="Open Sans SemiBold"/>
              <a:cs typeface="Open Sans SemiBold"/>
              <a:sym typeface="Open Sans SemiBold"/>
            </a:endParaRPr>
          </a:p>
        </p:txBody>
      </p:sp>
      <p:sp>
        <p:nvSpPr>
          <p:cNvPr id="164" name="Google Shape;164;p22"/>
          <p:cNvSpPr txBox="1"/>
          <p:nvPr/>
        </p:nvSpPr>
        <p:spPr>
          <a:xfrm>
            <a:off x="698900" y="3216975"/>
            <a:ext cx="7915500" cy="143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latin typeface="Open Sans"/>
                <a:ea typeface="Open Sans"/>
                <a:cs typeface="Open Sans"/>
                <a:sym typeface="Open Sans"/>
              </a:rPr>
              <a:t>but </a:t>
            </a:r>
            <a:r>
              <a:rPr lang="en" sz="1600">
                <a:solidFill>
                  <a:schemeClr val="dk1"/>
                </a:solidFill>
                <a:latin typeface="Open Sans"/>
                <a:ea typeface="Open Sans"/>
                <a:cs typeface="Open Sans"/>
                <a:sym typeface="Open Sans"/>
              </a:rPr>
              <a:t>the list of ‘personal interests’ included:</a:t>
            </a:r>
            <a:endParaRPr sz="1600">
              <a:solidFill>
                <a:schemeClr val="dk1"/>
              </a:solidFill>
              <a:latin typeface="Open Sans"/>
              <a:ea typeface="Open Sans"/>
              <a:cs typeface="Open Sans"/>
              <a:sym typeface="Open Sans"/>
            </a:endParaRPr>
          </a:p>
          <a:p>
            <a:pPr indent="457200" lvl="0" marL="457200" rtl="0" algn="l">
              <a:lnSpc>
                <a:spcPct val="115000"/>
              </a:lnSpc>
              <a:spcBef>
                <a:spcPts val="0"/>
              </a:spcBef>
              <a:spcAft>
                <a:spcPts val="0"/>
              </a:spcAft>
              <a:buNone/>
            </a:pPr>
            <a:r>
              <a:rPr i="1" lang="en" sz="1600">
                <a:solidFill>
                  <a:srgbClr val="CC0000"/>
                </a:solidFill>
                <a:latin typeface="Open Sans"/>
                <a:ea typeface="Open Sans"/>
                <a:cs typeface="Open Sans"/>
                <a:sym typeface="Open Sans"/>
              </a:rPr>
              <a:t>“when it causes a major interruption in the activities of</a:t>
            </a:r>
            <a:endParaRPr i="1" sz="1600">
              <a:solidFill>
                <a:srgbClr val="CC0000"/>
              </a:solidFill>
              <a:latin typeface="Open Sans"/>
              <a:ea typeface="Open Sans"/>
              <a:cs typeface="Open Sans"/>
              <a:sym typeface="Open Sans"/>
            </a:endParaRPr>
          </a:p>
          <a:p>
            <a:pPr indent="0" lvl="0" marL="914400" rtl="0" algn="l">
              <a:lnSpc>
                <a:spcPct val="115000"/>
              </a:lnSpc>
              <a:spcBef>
                <a:spcPts val="0"/>
              </a:spcBef>
              <a:spcAft>
                <a:spcPts val="0"/>
              </a:spcAft>
              <a:buNone/>
            </a:pPr>
            <a:r>
              <a:rPr i="1" lang="en" sz="1600">
                <a:solidFill>
                  <a:srgbClr val="CC0000"/>
                </a:solidFill>
                <a:latin typeface="Open Sans"/>
                <a:ea typeface="Open Sans"/>
                <a:cs typeface="Open Sans"/>
                <a:sym typeface="Open Sans"/>
              </a:rPr>
              <a:t>an entrepreneur, i.e., legal or natural person.”</a:t>
            </a:r>
            <a:endParaRPr i="1" sz="1600">
              <a:solidFill>
                <a:srgbClr val="CC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337B"/>
        </a:solidFill>
      </p:bgPr>
    </p:bg>
    <p:spTree>
      <p:nvGrpSpPr>
        <p:cNvPr id="168" name="Shape 168"/>
        <p:cNvGrpSpPr/>
        <p:nvPr/>
      </p:nvGrpSpPr>
      <p:grpSpPr>
        <a:xfrm>
          <a:off x="0" y="0"/>
          <a:ext cx="0" cy="0"/>
          <a:chOff x="0" y="0"/>
          <a:chExt cx="0" cy="0"/>
        </a:xfrm>
      </p:grpSpPr>
      <p:pic>
        <p:nvPicPr>
          <p:cNvPr id="169" name="Google Shape;169;p23"/>
          <p:cNvPicPr preferRelativeResize="0"/>
          <p:nvPr/>
        </p:nvPicPr>
        <p:blipFill>
          <a:blip r:embed="rId3">
            <a:alphaModFix/>
          </a:blip>
          <a:stretch>
            <a:fillRect/>
          </a:stretch>
        </p:blipFill>
        <p:spPr>
          <a:xfrm>
            <a:off x="0" y="0"/>
            <a:ext cx="9144003" cy="5143499"/>
          </a:xfrm>
          <a:prstGeom prst="rect">
            <a:avLst/>
          </a:prstGeom>
          <a:noFill/>
          <a:ln>
            <a:noFill/>
          </a:ln>
        </p:spPr>
      </p:pic>
      <p:sp>
        <p:nvSpPr>
          <p:cNvPr id="170" name="Google Shape;170;p23"/>
          <p:cNvSpPr/>
          <p:nvPr/>
        </p:nvSpPr>
        <p:spPr>
          <a:xfrm>
            <a:off x="0" y="3402425"/>
            <a:ext cx="9144000" cy="2040000"/>
          </a:xfrm>
          <a:prstGeom prst="rect">
            <a:avLst/>
          </a:prstGeom>
          <a:solidFill>
            <a:srgbClr val="180D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80D3B"/>
              </a:solidFill>
            </a:endParaRPr>
          </a:p>
        </p:txBody>
      </p:sp>
      <p:sp>
        <p:nvSpPr>
          <p:cNvPr id="171" name="Google Shape;171;p23"/>
          <p:cNvSpPr txBox="1"/>
          <p:nvPr/>
        </p:nvSpPr>
        <p:spPr>
          <a:xfrm>
            <a:off x="284425" y="1819950"/>
            <a:ext cx="8120100" cy="954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i="1" lang="en" sz="5000">
                <a:solidFill>
                  <a:srgbClr val="180D3B"/>
                </a:solidFill>
                <a:latin typeface="Playfair Display"/>
                <a:ea typeface="Playfair Display"/>
                <a:cs typeface="Playfair Display"/>
                <a:sym typeface="Playfair Display"/>
              </a:rPr>
              <a:t>Thank you!</a:t>
            </a:r>
            <a:endParaRPr i="1" sz="3600">
              <a:solidFill>
                <a:srgbClr val="180D3B"/>
              </a:solidFill>
              <a:latin typeface="Playfair Display"/>
              <a:ea typeface="Playfair Display"/>
              <a:cs typeface="Playfair Display"/>
              <a:sym typeface="Playfair Display"/>
            </a:endParaRPr>
          </a:p>
        </p:txBody>
      </p:sp>
      <p:sp>
        <p:nvSpPr>
          <p:cNvPr id="172" name="Google Shape;172;p23"/>
          <p:cNvSpPr txBox="1"/>
          <p:nvPr/>
        </p:nvSpPr>
        <p:spPr>
          <a:xfrm>
            <a:off x="5092925" y="3505000"/>
            <a:ext cx="3746100" cy="692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EEE8FF"/>
                </a:solidFill>
                <a:latin typeface="Playfair Display Medium"/>
                <a:ea typeface="Playfair Display Medium"/>
                <a:cs typeface="Playfair Display Medium"/>
                <a:sym typeface="Playfair Display Medium"/>
              </a:rPr>
              <a:t>© 2024, Cristian Ducu</a:t>
            </a:r>
            <a:endParaRPr sz="900">
              <a:solidFill>
                <a:srgbClr val="EEE8FF"/>
              </a:solidFill>
              <a:latin typeface="Playfair Display Medium"/>
              <a:ea typeface="Playfair Display Medium"/>
              <a:cs typeface="Playfair Display Medium"/>
              <a:sym typeface="Playfair Display Medium"/>
            </a:endParaRPr>
          </a:p>
          <a:p>
            <a:pPr indent="0" lvl="0" marL="0" rtl="0" algn="r">
              <a:spcBef>
                <a:spcPts val="0"/>
              </a:spcBef>
              <a:spcAft>
                <a:spcPts val="0"/>
              </a:spcAft>
              <a:buNone/>
            </a:pPr>
            <a:r>
              <a:rPr lang="en" sz="800">
                <a:solidFill>
                  <a:srgbClr val="FFFFFF"/>
                </a:solidFill>
                <a:latin typeface="Playfair Display"/>
                <a:ea typeface="Playfair Display"/>
                <a:cs typeface="Playfair Display"/>
                <a:sym typeface="Playfair Display"/>
              </a:rPr>
              <a:t>All rights are reserved. This material cannot be distributed, reused, published or printed, partially or in its entirety, on any kind of support (paper, digital, etc.) or device without prior written permission of the copyright holder. </a:t>
            </a:r>
            <a:endParaRPr sz="800">
              <a:solidFill>
                <a:srgbClr val="FFFFFF"/>
              </a:solidFill>
              <a:latin typeface="Playfair Display"/>
              <a:ea typeface="Playfair Display"/>
              <a:cs typeface="Playfair Display"/>
              <a:sym typeface="Playfair Display"/>
            </a:endParaRPr>
          </a:p>
        </p:txBody>
      </p:sp>
      <p:sp>
        <p:nvSpPr>
          <p:cNvPr id="173" name="Google Shape;173;p23"/>
          <p:cNvSpPr txBox="1"/>
          <p:nvPr/>
        </p:nvSpPr>
        <p:spPr>
          <a:xfrm>
            <a:off x="284425" y="3645100"/>
            <a:ext cx="3313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FFFF"/>
                </a:solidFill>
                <a:latin typeface="Playfair Display"/>
                <a:ea typeface="Playfair Display"/>
                <a:cs typeface="Playfair Display"/>
                <a:sym typeface="Playfair Display"/>
              </a:rPr>
              <a:t>cristian.ducu@etica-aplicata.ro</a:t>
            </a:r>
            <a:endParaRPr sz="1100">
              <a:solidFill>
                <a:srgbClr val="FFFFFF"/>
              </a:solidFill>
              <a:latin typeface="Playfair Display"/>
              <a:ea typeface="Playfair Display"/>
              <a:cs typeface="Playfair Display"/>
              <a:sym typeface="Playfair Display"/>
            </a:endParaRPr>
          </a:p>
        </p:txBody>
      </p:sp>
      <p:sp>
        <p:nvSpPr>
          <p:cNvPr id="174" name="Google Shape;174;p23"/>
          <p:cNvSpPr txBox="1"/>
          <p:nvPr/>
        </p:nvSpPr>
        <p:spPr>
          <a:xfrm>
            <a:off x="284425" y="3492700"/>
            <a:ext cx="3313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FFFF"/>
                </a:solidFill>
                <a:latin typeface="Playfair Display ExtraBold"/>
                <a:ea typeface="Playfair Display ExtraBold"/>
                <a:cs typeface="Playfair Display ExtraBold"/>
                <a:sym typeface="Playfair Display ExtraBold"/>
              </a:rPr>
              <a:t>Cristian Ducu</a:t>
            </a:r>
            <a:endParaRPr sz="1100">
              <a:solidFill>
                <a:srgbClr val="FFFFFF"/>
              </a:solidFill>
              <a:latin typeface="Playfair Display ExtraBold"/>
              <a:ea typeface="Playfair Display ExtraBold"/>
              <a:cs typeface="Playfair Display ExtraBold"/>
              <a:sym typeface="Playfair Display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67" name="Shape 67"/>
        <p:cNvGrpSpPr/>
        <p:nvPr/>
      </p:nvGrpSpPr>
      <p:grpSpPr>
        <a:xfrm>
          <a:off x="0" y="0"/>
          <a:ext cx="0" cy="0"/>
          <a:chOff x="0" y="0"/>
          <a:chExt cx="0" cy="0"/>
        </a:xfrm>
      </p:grpSpPr>
      <p:grpSp>
        <p:nvGrpSpPr>
          <p:cNvPr id="68" name="Google Shape;68;p14"/>
          <p:cNvGrpSpPr/>
          <p:nvPr/>
        </p:nvGrpSpPr>
        <p:grpSpPr>
          <a:xfrm>
            <a:off x="0" y="-6400"/>
            <a:ext cx="9146125" cy="5149900"/>
            <a:chOff x="0" y="-6400"/>
            <a:chExt cx="9146125" cy="5149900"/>
          </a:xfrm>
        </p:grpSpPr>
        <p:sp>
          <p:nvSpPr>
            <p:cNvPr id="69" name="Google Shape;69;p14"/>
            <p:cNvSpPr/>
            <p:nvPr/>
          </p:nvSpPr>
          <p:spPr>
            <a:xfrm>
              <a:off x="2125" y="-64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14"/>
            <p:cNvSpPr/>
            <p:nvPr/>
          </p:nvSpPr>
          <p:spPr>
            <a:xfrm>
              <a:off x="0" y="50796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71" name="Google Shape;71;p14"/>
          <p:cNvSpPr txBox="1"/>
          <p:nvPr/>
        </p:nvSpPr>
        <p:spPr>
          <a:xfrm>
            <a:off x="698900" y="702375"/>
            <a:ext cx="7915500" cy="9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Laws are permanently changing and politicians always seek ways to improve them or not.</a:t>
            </a:r>
            <a:endParaRPr b="1" sz="2400">
              <a:solidFill>
                <a:schemeClr val="dk1"/>
              </a:solidFill>
              <a:latin typeface="Open Sans"/>
              <a:ea typeface="Open Sans"/>
              <a:cs typeface="Open Sans"/>
              <a:sym typeface="Open Sans"/>
            </a:endParaRPr>
          </a:p>
        </p:txBody>
      </p:sp>
      <p:sp>
        <p:nvSpPr>
          <p:cNvPr id="72" name="Google Shape;72;p14"/>
          <p:cNvSpPr txBox="1"/>
          <p:nvPr/>
        </p:nvSpPr>
        <p:spPr>
          <a:xfrm>
            <a:off x="698900" y="1692975"/>
            <a:ext cx="7915500" cy="74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Open Sans"/>
                <a:ea typeface="Open Sans"/>
                <a:cs typeface="Open Sans"/>
                <a:sym typeface="Open Sans"/>
              </a:rPr>
              <a:t>The national legislation, the Criminal Code in particular, should be living documents, but democracy requires:</a:t>
            </a:r>
            <a:endParaRPr sz="1600">
              <a:solidFill>
                <a:schemeClr val="dk1"/>
              </a:solidFill>
              <a:latin typeface="Open Sans"/>
              <a:ea typeface="Open Sans"/>
              <a:cs typeface="Open Sans"/>
              <a:sym typeface="Open Sans"/>
            </a:endParaRPr>
          </a:p>
        </p:txBody>
      </p:sp>
      <p:sp>
        <p:nvSpPr>
          <p:cNvPr id="73" name="Google Shape;73;p14"/>
          <p:cNvSpPr txBox="1"/>
          <p:nvPr/>
        </p:nvSpPr>
        <p:spPr>
          <a:xfrm>
            <a:off x="698900" y="2683575"/>
            <a:ext cx="3272400" cy="1572600"/>
          </a:xfrm>
          <a:prstGeom prst="rect">
            <a:avLst/>
          </a:prstGeom>
          <a:noFill/>
          <a:ln>
            <a:noFill/>
          </a:ln>
        </p:spPr>
        <p:txBody>
          <a:bodyPr anchorCtr="0" anchor="t" bIns="91425" lIns="91425" spcFirstLastPara="1" rIns="91425" wrap="square" tIns="91425">
            <a:noAutofit/>
          </a:bodyPr>
          <a:lstStyle/>
          <a:p>
            <a:pPr indent="-330200" lvl="0" marL="1371600" rtl="0" algn="l">
              <a:lnSpc>
                <a:spcPct val="115000"/>
              </a:lnSpc>
              <a:spcBef>
                <a:spcPts val="0"/>
              </a:spcBef>
              <a:spcAft>
                <a:spcPts val="0"/>
              </a:spcAft>
              <a:buClr>
                <a:schemeClr val="dk1"/>
              </a:buClr>
              <a:buSzPts val="1600"/>
              <a:buFont typeface="Open Sans"/>
              <a:buChar char="●"/>
            </a:pPr>
            <a:r>
              <a:rPr i="1" lang="en" sz="1600">
                <a:solidFill>
                  <a:schemeClr val="dk1"/>
                </a:solidFill>
                <a:latin typeface="Open Sans"/>
                <a:ea typeface="Open Sans"/>
                <a:cs typeface="Open Sans"/>
                <a:sym typeface="Open Sans"/>
              </a:rPr>
              <a:t>t</a:t>
            </a:r>
            <a:r>
              <a:rPr i="1" lang="en" sz="1600">
                <a:solidFill>
                  <a:schemeClr val="dk1"/>
                </a:solidFill>
                <a:latin typeface="Open Sans"/>
                <a:ea typeface="Open Sans"/>
                <a:cs typeface="Open Sans"/>
                <a:sym typeface="Open Sans"/>
              </a:rPr>
              <a:t>ransparency</a:t>
            </a:r>
            <a:endParaRPr i="1" sz="1600">
              <a:solidFill>
                <a:schemeClr val="dk1"/>
              </a:solidFill>
              <a:latin typeface="Open Sans"/>
              <a:ea typeface="Open Sans"/>
              <a:cs typeface="Open Sans"/>
              <a:sym typeface="Open Sans"/>
            </a:endParaRPr>
          </a:p>
          <a:p>
            <a:pPr indent="-330200" lvl="0" marL="1371600" rtl="0" algn="l">
              <a:lnSpc>
                <a:spcPct val="115000"/>
              </a:lnSpc>
              <a:spcBef>
                <a:spcPts val="0"/>
              </a:spcBef>
              <a:spcAft>
                <a:spcPts val="0"/>
              </a:spcAft>
              <a:buClr>
                <a:schemeClr val="dk1"/>
              </a:buClr>
              <a:buSzPts val="1600"/>
              <a:buFont typeface="Open Sans"/>
              <a:buChar char="●"/>
            </a:pPr>
            <a:r>
              <a:rPr i="1" lang="en" sz="1600">
                <a:solidFill>
                  <a:schemeClr val="dk1"/>
                </a:solidFill>
                <a:latin typeface="Open Sans"/>
                <a:ea typeface="Open Sans"/>
                <a:cs typeface="Open Sans"/>
                <a:sym typeface="Open Sans"/>
              </a:rPr>
              <a:t>c</a:t>
            </a:r>
            <a:r>
              <a:rPr i="1" lang="en" sz="1600">
                <a:solidFill>
                  <a:schemeClr val="dk1"/>
                </a:solidFill>
                <a:latin typeface="Open Sans"/>
                <a:ea typeface="Open Sans"/>
                <a:cs typeface="Open Sans"/>
                <a:sym typeface="Open Sans"/>
              </a:rPr>
              <a:t>onsultation</a:t>
            </a:r>
            <a:endParaRPr i="1" sz="1600">
              <a:solidFill>
                <a:schemeClr val="dk1"/>
              </a:solidFill>
              <a:latin typeface="Open Sans"/>
              <a:ea typeface="Open Sans"/>
              <a:cs typeface="Open Sans"/>
              <a:sym typeface="Open Sans"/>
            </a:endParaRPr>
          </a:p>
          <a:p>
            <a:pPr indent="-330200" lvl="0" marL="1371600" rtl="0" algn="l">
              <a:lnSpc>
                <a:spcPct val="115000"/>
              </a:lnSpc>
              <a:spcBef>
                <a:spcPts val="0"/>
              </a:spcBef>
              <a:spcAft>
                <a:spcPts val="0"/>
              </a:spcAft>
              <a:buClr>
                <a:schemeClr val="dk1"/>
              </a:buClr>
              <a:buSzPts val="1600"/>
              <a:buFont typeface="Open Sans"/>
              <a:buChar char="●"/>
            </a:pPr>
            <a:r>
              <a:rPr i="1" lang="en" sz="1600">
                <a:solidFill>
                  <a:schemeClr val="dk1"/>
                </a:solidFill>
                <a:latin typeface="Open Sans"/>
                <a:ea typeface="Open Sans"/>
                <a:cs typeface="Open Sans"/>
                <a:sym typeface="Open Sans"/>
              </a:rPr>
              <a:t>predictibility</a:t>
            </a:r>
            <a:endParaRPr i="1" sz="1600">
              <a:solidFill>
                <a:schemeClr val="dk1"/>
              </a:solidFill>
              <a:latin typeface="Open Sans"/>
              <a:ea typeface="Open Sans"/>
              <a:cs typeface="Open Sans"/>
              <a:sym typeface="Open Sans"/>
            </a:endParaRPr>
          </a:p>
          <a:p>
            <a:pPr indent="-330200" lvl="0" marL="1371600" rtl="0" algn="l">
              <a:lnSpc>
                <a:spcPct val="115000"/>
              </a:lnSpc>
              <a:spcBef>
                <a:spcPts val="0"/>
              </a:spcBef>
              <a:spcAft>
                <a:spcPts val="0"/>
              </a:spcAft>
              <a:buClr>
                <a:schemeClr val="dk1"/>
              </a:buClr>
              <a:buSzPts val="1600"/>
              <a:buFont typeface="Open Sans"/>
              <a:buChar char="●"/>
            </a:pPr>
            <a:r>
              <a:rPr i="1" lang="en" sz="1600">
                <a:solidFill>
                  <a:schemeClr val="dk1"/>
                </a:solidFill>
                <a:latin typeface="Open Sans"/>
                <a:ea typeface="Open Sans"/>
                <a:cs typeface="Open Sans"/>
                <a:sym typeface="Open Sans"/>
              </a:rPr>
              <a:t>a</a:t>
            </a:r>
            <a:r>
              <a:rPr i="1" lang="en" sz="1600">
                <a:solidFill>
                  <a:schemeClr val="dk1"/>
                </a:solidFill>
                <a:latin typeface="Open Sans"/>
                <a:ea typeface="Open Sans"/>
                <a:cs typeface="Open Sans"/>
                <a:sym typeface="Open Sans"/>
              </a:rPr>
              <a:t>ccountability</a:t>
            </a:r>
            <a:endParaRPr i="1" sz="1600">
              <a:solidFill>
                <a:schemeClr val="dk1"/>
              </a:solidFill>
              <a:latin typeface="Open Sans"/>
              <a:ea typeface="Open Sans"/>
              <a:cs typeface="Open Sans"/>
              <a:sym typeface="Open Sans"/>
            </a:endParaRPr>
          </a:p>
          <a:p>
            <a:pPr indent="-330200" lvl="0" marL="1371600" rtl="0" algn="l">
              <a:lnSpc>
                <a:spcPct val="115000"/>
              </a:lnSpc>
              <a:spcBef>
                <a:spcPts val="0"/>
              </a:spcBef>
              <a:spcAft>
                <a:spcPts val="0"/>
              </a:spcAft>
              <a:buClr>
                <a:schemeClr val="dk1"/>
              </a:buClr>
              <a:buSzPts val="1600"/>
              <a:buFont typeface="Open Sans"/>
              <a:buChar char="●"/>
            </a:pPr>
            <a:r>
              <a:rPr i="1" lang="en" sz="1600">
                <a:solidFill>
                  <a:schemeClr val="dk1"/>
                </a:solidFill>
                <a:latin typeface="Open Sans"/>
                <a:ea typeface="Open Sans"/>
                <a:cs typeface="Open Sans"/>
                <a:sym typeface="Open Sans"/>
              </a:rPr>
              <a:t>awareness</a:t>
            </a:r>
            <a:endParaRPr i="1" sz="1600">
              <a:solidFill>
                <a:schemeClr val="dk1"/>
              </a:solidFill>
              <a:latin typeface="Open Sans"/>
              <a:ea typeface="Open Sans"/>
              <a:cs typeface="Open Sans"/>
              <a:sym typeface="Open Sans"/>
            </a:endParaRPr>
          </a:p>
        </p:txBody>
      </p:sp>
      <p:sp>
        <p:nvSpPr>
          <p:cNvPr id="74" name="Google Shape;74;p14"/>
          <p:cNvSpPr/>
          <p:nvPr/>
        </p:nvSpPr>
        <p:spPr>
          <a:xfrm>
            <a:off x="4232250" y="2733775"/>
            <a:ext cx="174000" cy="1457100"/>
          </a:xfrm>
          <a:prstGeom prst="rightBrace">
            <a:avLst>
              <a:gd fmla="val 90548"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4"/>
          <p:cNvSpPr txBox="1"/>
          <p:nvPr/>
        </p:nvSpPr>
        <p:spPr>
          <a:xfrm>
            <a:off x="4661300" y="2683575"/>
            <a:ext cx="3272400" cy="1572600"/>
          </a:xfrm>
          <a:prstGeom prst="rect">
            <a:avLst/>
          </a:prstGeom>
          <a:noFill/>
          <a:ln>
            <a:noFill/>
          </a:ln>
        </p:spPr>
        <p:txBody>
          <a:bodyPr anchorCtr="0" anchor="ctr" bIns="91425" lIns="91425" spcFirstLastPara="1" rIns="91425" wrap="square" tIns="91425">
            <a:noAutofit/>
          </a:bodyPr>
          <a:lstStyle/>
          <a:p>
            <a:pPr indent="-330200" lvl="0" marL="1371600" rtl="0" algn="l">
              <a:lnSpc>
                <a:spcPct val="115000"/>
              </a:lnSpc>
              <a:spcBef>
                <a:spcPts val="0"/>
              </a:spcBef>
              <a:spcAft>
                <a:spcPts val="0"/>
              </a:spcAft>
              <a:buClr>
                <a:schemeClr val="dk1"/>
              </a:buClr>
              <a:buSzPts val="1600"/>
              <a:buFont typeface="Open Sans"/>
              <a:buChar char="●"/>
            </a:pPr>
            <a:r>
              <a:rPr i="1" lang="en" sz="1600">
                <a:solidFill>
                  <a:schemeClr val="dk1"/>
                </a:solidFill>
                <a:latin typeface="Open Sans"/>
                <a:ea typeface="Open Sans"/>
                <a:cs typeface="Open Sans"/>
                <a:sym typeface="Open Sans"/>
              </a:rPr>
              <a:t>c</a:t>
            </a:r>
            <a:r>
              <a:rPr i="1" lang="en" sz="1600">
                <a:solidFill>
                  <a:schemeClr val="dk1"/>
                </a:solidFill>
                <a:latin typeface="Open Sans"/>
                <a:ea typeface="Open Sans"/>
                <a:cs typeface="Open Sans"/>
                <a:sym typeface="Open Sans"/>
              </a:rPr>
              <a:t>onsensus</a:t>
            </a:r>
            <a:endParaRPr i="1" sz="1600">
              <a:solidFill>
                <a:schemeClr val="dk1"/>
              </a:solidFill>
              <a:latin typeface="Open Sans"/>
              <a:ea typeface="Open Sans"/>
              <a:cs typeface="Open Sans"/>
              <a:sym typeface="Open Sans"/>
            </a:endParaRPr>
          </a:p>
          <a:p>
            <a:pPr indent="-330200" lvl="0" marL="1371600" rtl="0" algn="l">
              <a:lnSpc>
                <a:spcPct val="115000"/>
              </a:lnSpc>
              <a:spcBef>
                <a:spcPts val="0"/>
              </a:spcBef>
              <a:spcAft>
                <a:spcPts val="0"/>
              </a:spcAft>
              <a:buClr>
                <a:schemeClr val="dk1"/>
              </a:buClr>
              <a:buSzPts val="1600"/>
              <a:buFont typeface="Open Sans"/>
              <a:buChar char="●"/>
            </a:pPr>
            <a:r>
              <a:rPr i="1" lang="en" sz="1600">
                <a:solidFill>
                  <a:schemeClr val="dk1"/>
                </a:solidFill>
                <a:latin typeface="Open Sans"/>
                <a:ea typeface="Open Sans"/>
                <a:cs typeface="Open Sans"/>
                <a:sym typeface="Open Sans"/>
              </a:rPr>
              <a:t>legitimacy</a:t>
            </a:r>
            <a:endParaRPr i="1" sz="16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9" name="Shape 79"/>
        <p:cNvGrpSpPr/>
        <p:nvPr/>
      </p:nvGrpSpPr>
      <p:grpSpPr>
        <a:xfrm>
          <a:off x="0" y="0"/>
          <a:ext cx="0" cy="0"/>
          <a:chOff x="0" y="0"/>
          <a:chExt cx="0" cy="0"/>
        </a:xfrm>
      </p:grpSpPr>
      <p:grpSp>
        <p:nvGrpSpPr>
          <p:cNvPr id="80" name="Google Shape;80;p15"/>
          <p:cNvGrpSpPr/>
          <p:nvPr/>
        </p:nvGrpSpPr>
        <p:grpSpPr>
          <a:xfrm>
            <a:off x="0" y="-6400"/>
            <a:ext cx="9146125" cy="5149900"/>
            <a:chOff x="0" y="-6400"/>
            <a:chExt cx="9146125" cy="5149900"/>
          </a:xfrm>
        </p:grpSpPr>
        <p:sp>
          <p:nvSpPr>
            <p:cNvPr id="81" name="Google Shape;81;p15"/>
            <p:cNvSpPr/>
            <p:nvPr/>
          </p:nvSpPr>
          <p:spPr>
            <a:xfrm>
              <a:off x="2125" y="-64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 name="Google Shape;82;p15"/>
            <p:cNvSpPr/>
            <p:nvPr/>
          </p:nvSpPr>
          <p:spPr>
            <a:xfrm>
              <a:off x="0" y="50796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83" name="Google Shape;83;p15"/>
          <p:cNvSpPr txBox="1"/>
          <p:nvPr/>
        </p:nvSpPr>
        <p:spPr>
          <a:xfrm>
            <a:off x="698900" y="1845375"/>
            <a:ext cx="7915500" cy="155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Open Sans"/>
                <a:ea typeface="Open Sans"/>
                <a:cs typeface="Open Sans"/>
                <a:sym typeface="Open Sans"/>
              </a:rPr>
              <a:t>“The action of the public servant who, while carrying out their professional duties, fails to implement an act or implements it faultily, thus causing damage or violating the legitimate rights or interests of a natural or a legal entity, shall be punishable by no less than 2 and no more than 7 years of imprisonment and the ban from exercising the right to hold a public office.”</a:t>
            </a:r>
            <a:endParaRPr sz="1600">
              <a:solidFill>
                <a:schemeClr val="dk1"/>
              </a:solidFill>
              <a:latin typeface="Open Sans"/>
              <a:ea typeface="Open Sans"/>
              <a:cs typeface="Open Sans"/>
              <a:sym typeface="Open Sans"/>
            </a:endParaRPr>
          </a:p>
        </p:txBody>
      </p:sp>
      <p:sp>
        <p:nvSpPr>
          <p:cNvPr id="84" name="Google Shape;84;p15"/>
          <p:cNvSpPr txBox="1"/>
          <p:nvPr/>
        </p:nvSpPr>
        <p:spPr>
          <a:xfrm>
            <a:off x="698900" y="1159575"/>
            <a:ext cx="79155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Abuse of office</a:t>
            </a:r>
            <a:r>
              <a:rPr lang="en" sz="1900">
                <a:solidFill>
                  <a:schemeClr val="dk1"/>
                </a:solidFill>
                <a:latin typeface="Open Sans SemiBold"/>
                <a:ea typeface="Open Sans SemiBold"/>
                <a:cs typeface="Open Sans SemiBold"/>
                <a:sym typeface="Open Sans SemiBold"/>
              </a:rPr>
              <a:t> (old vers. NCP)</a:t>
            </a:r>
            <a:endParaRPr sz="1900">
              <a:solidFill>
                <a:schemeClr val="dk1"/>
              </a:solidFill>
              <a:latin typeface="Open Sans SemiBold"/>
              <a:ea typeface="Open Sans SemiBold"/>
              <a:cs typeface="Open Sans SemiBold"/>
              <a:sym typeface="Open Sans SemiBold"/>
            </a:endParaRPr>
          </a:p>
        </p:txBody>
      </p:sp>
      <p:sp>
        <p:nvSpPr>
          <p:cNvPr id="85" name="Google Shape;85;p15"/>
          <p:cNvSpPr txBox="1"/>
          <p:nvPr/>
        </p:nvSpPr>
        <p:spPr>
          <a:xfrm>
            <a:off x="698900" y="3597975"/>
            <a:ext cx="7915500" cy="46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1"/>
                </a:solidFill>
                <a:latin typeface="Open Sans"/>
                <a:ea typeface="Open Sans"/>
                <a:cs typeface="Open Sans"/>
                <a:sym typeface="Open Sans"/>
              </a:rPr>
              <a:t>Romanian Criminal Code</a:t>
            </a:r>
            <a:endParaRPr sz="1100">
              <a:solidFill>
                <a:schemeClr val="dk1"/>
              </a:solidFill>
              <a:latin typeface="Open Sans"/>
              <a:ea typeface="Open Sans"/>
              <a:cs typeface="Open Sans"/>
              <a:sym typeface="Open Sans"/>
            </a:endParaRPr>
          </a:p>
          <a:p>
            <a:pPr indent="0" lvl="0" marL="0" rtl="0" algn="r">
              <a:spcBef>
                <a:spcPts val="0"/>
              </a:spcBef>
              <a:spcAft>
                <a:spcPts val="0"/>
              </a:spcAft>
              <a:buNone/>
            </a:pPr>
            <a:r>
              <a:rPr lang="en" sz="1100">
                <a:solidFill>
                  <a:schemeClr val="dk1"/>
                </a:solidFill>
                <a:latin typeface="Open Sans"/>
                <a:ea typeface="Open Sans"/>
                <a:cs typeface="Open Sans"/>
                <a:sym typeface="Open Sans"/>
              </a:rPr>
              <a:t>(Law 286/2009, art. 297(1))</a:t>
            </a:r>
            <a:endParaRPr sz="11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89" name="Shape 89"/>
        <p:cNvGrpSpPr/>
        <p:nvPr/>
      </p:nvGrpSpPr>
      <p:grpSpPr>
        <a:xfrm>
          <a:off x="0" y="0"/>
          <a:ext cx="0" cy="0"/>
          <a:chOff x="0" y="0"/>
          <a:chExt cx="0" cy="0"/>
        </a:xfrm>
      </p:grpSpPr>
      <p:grpSp>
        <p:nvGrpSpPr>
          <p:cNvPr id="90" name="Google Shape;90;p16"/>
          <p:cNvGrpSpPr/>
          <p:nvPr/>
        </p:nvGrpSpPr>
        <p:grpSpPr>
          <a:xfrm>
            <a:off x="0" y="-6400"/>
            <a:ext cx="9146125" cy="5149900"/>
            <a:chOff x="0" y="-6400"/>
            <a:chExt cx="9146125" cy="5149900"/>
          </a:xfrm>
        </p:grpSpPr>
        <p:sp>
          <p:nvSpPr>
            <p:cNvPr id="91" name="Google Shape;91;p16"/>
            <p:cNvSpPr/>
            <p:nvPr/>
          </p:nvSpPr>
          <p:spPr>
            <a:xfrm>
              <a:off x="2125" y="-64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92" name="Google Shape;92;p16"/>
            <p:cNvSpPr/>
            <p:nvPr/>
          </p:nvSpPr>
          <p:spPr>
            <a:xfrm>
              <a:off x="0" y="50796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93" name="Google Shape;93;p16"/>
          <p:cNvSpPr txBox="1"/>
          <p:nvPr/>
        </p:nvSpPr>
        <p:spPr>
          <a:xfrm>
            <a:off x="698900" y="1388175"/>
            <a:ext cx="7915500" cy="107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Open Sans"/>
                <a:ea typeface="Open Sans"/>
                <a:cs typeface="Open Sans"/>
                <a:sym typeface="Open Sans"/>
              </a:rPr>
              <a:t>In January 2017, the Romanian government proposed the emergency ordinance no. 13, which included a form of decriminalisation of abuse of office:</a:t>
            </a:r>
            <a:endParaRPr sz="1600">
              <a:solidFill>
                <a:schemeClr val="dk1"/>
              </a:solidFill>
              <a:latin typeface="Open Sans"/>
              <a:ea typeface="Open Sans"/>
              <a:cs typeface="Open Sans"/>
              <a:sym typeface="Open Sans"/>
            </a:endParaRPr>
          </a:p>
        </p:txBody>
      </p:sp>
      <p:sp>
        <p:nvSpPr>
          <p:cNvPr id="94" name="Google Shape;94;p16"/>
          <p:cNvSpPr txBox="1"/>
          <p:nvPr/>
        </p:nvSpPr>
        <p:spPr>
          <a:xfrm>
            <a:off x="698900" y="702375"/>
            <a:ext cx="79155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The Toxic OUG 13</a:t>
            </a:r>
            <a:r>
              <a:rPr b="1" lang="en" sz="2400">
                <a:solidFill>
                  <a:schemeClr val="dk1"/>
                </a:solidFill>
                <a:latin typeface="Open Sans"/>
                <a:ea typeface="Open Sans"/>
                <a:cs typeface="Open Sans"/>
                <a:sym typeface="Open Sans"/>
              </a:rPr>
              <a:t> (&amp; seq.)</a:t>
            </a:r>
            <a:endParaRPr sz="1900">
              <a:solidFill>
                <a:schemeClr val="dk1"/>
              </a:solidFill>
              <a:latin typeface="Open Sans SemiBold"/>
              <a:ea typeface="Open Sans SemiBold"/>
              <a:cs typeface="Open Sans SemiBold"/>
              <a:sym typeface="Open Sans SemiBold"/>
            </a:endParaRPr>
          </a:p>
        </p:txBody>
      </p:sp>
      <p:sp>
        <p:nvSpPr>
          <p:cNvPr id="95" name="Google Shape;95;p16"/>
          <p:cNvSpPr txBox="1"/>
          <p:nvPr/>
        </p:nvSpPr>
        <p:spPr>
          <a:xfrm>
            <a:off x="698900" y="2302575"/>
            <a:ext cx="7915500" cy="208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Open Sans"/>
                <a:ea typeface="Open Sans"/>
                <a:cs typeface="Open Sans"/>
                <a:sym typeface="Open Sans"/>
              </a:rPr>
              <a:t>“The action of the public servant who, while carrying out their professional duties, </a:t>
            </a:r>
            <a:r>
              <a:rPr b="1" i="1" lang="en" sz="1600">
                <a:solidFill>
                  <a:srgbClr val="CC0000"/>
                </a:solidFill>
                <a:latin typeface="Open Sans"/>
                <a:ea typeface="Open Sans"/>
                <a:cs typeface="Open Sans"/>
                <a:sym typeface="Open Sans"/>
              </a:rPr>
              <a:t>knowingly</a:t>
            </a:r>
            <a:r>
              <a:rPr i="1" lang="en" sz="1600">
                <a:solidFill>
                  <a:srgbClr val="CC0000"/>
                </a:solidFill>
                <a:latin typeface="Open Sans"/>
                <a:ea typeface="Open Sans"/>
                <a:cs typeface="Open Sans"/>
                <a:sym typeface="Open Sans"/>
              </a:rPr>
              <a:t>, carries out an act with the </a:t>
            </a:r>
            <a:r>
              <a:rPr b="1" i="1" lang="en" sz="1600">
                <a:solidFill>
                  <a:srgbClr val="CC0000"/>
                </a:solidFill>
                <a:latin typeface="Open Sans"/>
                <a:ea typeface="Open Sans"/>
                <a:cs typeface="Open Sans"/>
                <a:sym typeface="Open Sans"/>
              </a:rPr>
              <a:t>breach of express provisions of a law, ordinance or emergency ordinance</a:t>
            </a:r>
            <a:r>
              <a:rPr i="1" lang="en" sz="1600">
                <a:solidFill>
                  <a:srgbClr val="CC0000"/>
                </a:solidFill>
                <a:latin typeface="Open Sans"/>
                <a:ea typeface="Open Sans"/>
                <a:cs typeface="Open Sans"/>
                <a:sym typeface="Open Sans"/>
              </a:rPr>
              <a:t>, and thus </a:t>
            </a:r>
            <a:r>
              <a:rPr b="1" i="1" lang="en" sz="1600">
                <a:solidFill>
                  <a:srgbClr val="CC0000"/>
                </a:solidFill>
                <a:latin typeface="Open Sans"/>
                <a:ea typeface="Open Sans"/>
                <a:cs typeface="Open Sans"/>
                <a:sym typeface="Open Sans"/>
              </a:rPr>
              <a:t>causing material damage higher than 200.000 lei (50.000 Euro)</a:t>
            </a:r>
            <a:r>
              <a:rPr i="1" lang="en" sz="1600">
                <a:solidFill>
                  <a:srgbClr val="CC0000"/>
                </a:solidFill>
                <a:latin typeface="Open Sans"/>
                <a:ea typeface="Open Sans"/>
                <a:cs typeface="Open Sans"/>
                <a:sym typeface="Open Sans"/>
              </a:rPr>
              <a:t> or </a:t>
            </a:r>
            <a:r>
              <a:rPr b="1" i="1" lang="en" sz="1600">
                <a:solidFill>
                  <a:srgbClr val="CC0000"/>
                </a:solidFill>
                <a:latin typeface="Open Sans"/>
                <a:ea typeface="Open Sans"/>
                <a:cs typeface="Open Sans"/>
                <a:sym typeface="Open Sans"/>
              </a:rPr>
              <a:t>serious, certain and effective violation</a:t>
            </a:r>
            <a:r>
              <a:rPr i="1" lang="en" sz="1600">
                <a:solidFill>
                  <a:srgbClr val="CC0000"/>
                </a:solidFill>
                <a:latin typeface="Open Sans"/>
                <a:ea typeface="Open Sans"/>
                <a:cs typeface="Open Sans"/>
                <a:sym typeface="Open Sans"/>
              </a:rPr>
              <a:t> of the legitimate rights or interests of a natural or a legal entity, as they are provisioned and guaranteed by the existing laws, shall be punishable by </a:t>
            </a:r>
            <a:r>
              <a:rPr b="1" i="1" lang="en" sz="1600">
                <a:solidFill>
                  <a:srgbClr val="CC0000"/>
                </a:solidFill>
                <a:latin typeface="Open Sans"/>
                <a:ea typeface="Open Sans"/>
                <a:cs typeface="Open Sans"/>
                <a:sym typeface="Open Sans"/>
              </a:rPr>
              <a:t>no less than 6 months and no more than 3 years of imprisonment or a fine</a:t>
            </a:r>
            <a:r>
              <a:rPr i="1" lang="en" sz="1600">
                <a:solidFill>
                  <a:srgbClr val="CC0000"/>
                </a:solidFill>
                <a:latin typeface="Open Sans"/>
                <a:ea typeface="Open Sans"/>
                <a:cs typeface="Open Sans"/>
                <a:sym typeface="Open Sans"/>
              </a:rPr>
              <a:t>.</a:t>
            </a:r>
            <a:r>
              <a:rPr lang="en" sz="1600">
                <a:solidFill>
                  <a:schemeClr val="dk1"/>
                </a:solidFill>
                <a:latin typeface="Open Sans"/>
                <a:ea typeface="Open Sans"/>
                <a:cs typeface="Open Sans"/>
                <a:sym typeface="Open Sans"/>
              </a:rPr>
              <a:t>”</a:t>
            </a:r>
            <a:endParaRPr sz="16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9" name="Shape 99"/>
        <p:cNvGrpSpPr/>
        <p:nvPr/>
      </p:nvGrpSpPr>
      <p:grpSpPr>
        <a:xfrm>
          <a:off x="0" y="0"/>
          <a:ext cx="0" cy="0"/>
          <a:chOff x="0" y="0"/>
          <a:chExt cx="0" cy="0"/>
        </a:xfrm>
      </p:grpSpPr>
      <p:grpSp>
        <p:nvGrpSpPr>
          <p:cNvPr id="100" name="Google Shape;100;p17"/>
          <p:cNvGrpSpPr/>
          <p:nvPr/>
        </p:nvGrpSpPr>
        <p:grpSpPr>
          <a:xfrm>
            <a:off x="0" y="-6400"/>
            <a:ext cx="9146125" cy="5149900"/>
            <a:chOff x="0" y="-6400"/>
            <a:chExt cx="9146125" cy="5149900"/>
          </a:xfrm>
        </p:grpSpPr>
        <p:sp>
          <p:nvSpPr>
            <p:cNvPr id="101" name="Google Shape;101;p17"/>
            <p:cNvSpPr/>
            <p:nvPr/>
          </p:nvSpPr>
          <p:spPr>
            <a:xfrm>
              <a:off x="2125" y="-64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02" name="Google Shape;102;p17"/>
            <p:cNvSpPr/>
            <p:nvPr/>
          </p:nvSpPr>
          <p:spPr>
            <a:xfrm>
              <a:off x="0" y="50796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03" name="Google Shape;103;p17"/>
          <p:cNvSpPr txBox="1"/>
          <p:nvPr/>
        </p:nvSpPr>
        <p:spPr>
          <a:xfrm>
            <a:off x="698900" y="1388175"/>
            <a:ext cx="7915500" cy="323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Open Sans"/>
                <a:ea typeface="Open Sans"/>
                <a:cs typeface="Open Sans"/>
                <a:sym typeface="Open Sans"/>
              </a:rPr>
              <a:t>It i</a:t>
            </a:r>
            <a:r>
              <a:rPr lang="en" sz="1600">
                <a:solidFill>
                  <a:schemeClr val="dk1"/>
                </a:solidFill>
                <a:latin typeface="Open Sans"/>
                <a:ea typeface="Open Sans"/>
                <a:cs typeface="Open Sans"/>
                <a:sym typeface="Open Sans"/>
              </a:rPr>
              <a:t>ntroduced:</a:t>
            </a:r>
            <a:endParaRPr sz="1600">
              <a:solidFill>
                <a:schemeClr val="dk1"/>
              </a:solidFill>
              <a:latin typeface="Open Sans"/>
              <a:ea typeface="Open Sans"/>
              <a:cs typeface="Open Sans"/>
              <a:sym typeface="Open Sans"/>
            </a:endParaRPr>
          </a:p>
          <a:p>
            <a:pPr indent="-330200" lvl="0" marL="1371600" rtl="0" algn="l">
              <a:lnSpc>
                <a:spcPct val="115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a special condition: to act “knowingly”</a:t>
            </a:r>
            <a:endParaRPr sz="1600">
              <a:solidFill>
                <a:schemeClr val="dk1"/>
              </a:solidFill>
              <a:latin typeface="Open Sans"/>
              <a:ea typeface="Open Sans"/>
              <a:cs typeface="Open Sans"/>
              <a:sym typeface="Open Sans"/>
            </a:endParaRPr>
          </a:p>
          <a:p>
            <a:pPr indent="-330200" lvl="0" marL="1371600" rtl="0" algn="l">
              <a:lnSpc>
                <a:spcPct val="115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another special condition: to be a legal breach</a:t>
            </a:r>
            <a:endParaRPr sz="1600">
              <a:solidFill>
                <a:schemeClr val="dk1"/>
              </a:solidFill>
              <a:latin typeface="Open Sans"/>
              <a:ea typeface="Open Sans"/>
              <a:cs typeface="Open Sans"/>
              <a:sym typeface="Open Sans"/>
            </a:endParaRPr>
          </a:p>
          <a:p>
            <a:pPr indent="-330200" lvl="0" marL="1371600" rtl="0" algn="l">
              <a:lnSpc>
                <a:spcPct val="115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special conditions for damate:</a:t>
            </a:r>
            <a:endParaRPr sz="1600">
              <a:solidFill>
                <a:schemeClr val="dk1"/>
              </a:solidFill>
              <a:latin typeface="Open Sans"/>
              <a:ea typeface="Open Sans"/>
              <a:cs typeface="Open Sans"/>
              <a:sym typeface="Open Sans"/>
            </a:endParaRPr>
          </a:p>
          <a:p>
            <a:pPr indent="-330200" lvl="1" marL="1828800" rtl="0" algn="l">
              <a:lnSpc>
                <a:spcPct val="115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“material damage”</a:t>
            </a:r>
            <a:endParaRPr sz="1600">
              <a:solidFill>
                <a:schemeClr val="dk1"/>
              </a:solidFill>
              <a:latin typeface="Open Sans"/>
              <a:ea typeface="Open Sans"/>
              <a:cs typeface="Open Sans"/>
              <a:sym typeface="Open Sans"/>
            </a:endParaRPr>
          </a:p>
          <a:p>
            <a:pPr indent="-330200" lvl="1" marL="1828800" rtl="0" algn="l">
              <a:lnSpc>
                <a:spcPct val="115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a threshold (50.000 Euro) </a:t>
            </a:r>
            <a:endParaRPr sz="1600">
              <a:solidFill>
                <a:schemeClr val="dk1"/>
              </a:solidFill>
              <a:latin typeface="Open Sans"/>
              <a:ea typeface="Open Sans"/>
              <a:cs typeface="Open Sans"/>
              <a:sym typeface="Open Sans"/>
            </a:endParaRPr>
          </a:p>
          <a:p>
            <a:pPr indent="-330200" lvl="1" marL="1828800" rtl="0" algn="l">
              <a:lnSpc>
                <a:spcPct val="115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i</a:t>
            </a:r>
            <a:r>
              <a:rPr lang="en" sz="1600">
                <a:solidFill>
                  <a:schemeClr val="dk1"/>
                </a:solidFill>
                <a:latin typeface="Open Sans"/>
                <a:ea typeface="Open Sans"/>
                <a:cs typeface="Open Sans"/>
                <a:sym typeface="Open Sans"/>
              </a:rPr>
              <a:t>t excluded the jurisdiction of the National Anticorruption Directorate (Mrs. Kovesi)</a:t>
            </a:r>
            <a:endParaRPr sz="1600">
              <a:solidFill>
                <a:schemeClr val="dk1"/>
              </a:solidFill>
              <a:latin typeface="Open Sans"/>
              <a:ea typeface="Open Sans"/>
              <a:cs typeface="Open Sans"/>
              <a:sym typeface="Open Sans"/>
            </a:endParaRPr>
          </a:p>
          <a:p>
            <a:pPr indent="-330200" lvl="0" marL="1371600" rtl="0" algn="l">
              <a:lnSpc>
                <a:spcPct val="115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s</a:t>
            </a:r>
            <a:r>
              <a:rPr lang="en" sz="1600">
                <a:solidFill>
                  <a:schemeClr val="dk1"/>
                </a:solidFill>
                <a:latin typeface="Open Sans"/>
                <a:ea typeface="Open Sans"/>
                <a:cs typeface="Open Sans"/>
                <a:sym typeface="Open Sans"/>
              </a:rPr>
              <a:t>pecific conditions for violation of rights: serious, certain &amp; effective</a:t>
            </a:r>
            <a:endParaRPr sz="1600">
              <a:solidFill>
                <a:schemeClr val="dk1"/>
              </a:solidFill>
              <a:latin typeface="Open Sans"/>
              <a:ea typeface="Open Sans"/>
              <a:cs typeface="Open Sans"/>
              <a:sym typeface="Open Sans"/>
            </a:endParaRPr>
          </a:p>
          <a:p>
            <a:pPr indent="-330200" lvl="0" marL="1371600" rtl="0" algn="l">
              <a:lnSpc>
                <a:spcPct val="115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l</a:t>
            </a:r>
            <a:r>
              <a:rPr lang="en" sz="1600">
                <a:solidFill>
                  <a:schemeClr val="dk1"/>
                </a:solidFill>
                <a:latin typeface="Open Sans"/>
                <a:ea typeface="Open Sans"/>
                <a:cs typeface="Open Sans"/>
                <a:sym typeface="Open Sans"/>
              </a:rPr>
              <a:t>ower punishment </a:t>
            </a:r>
            <a:endParaRPr sz="1600">
              <a:solidFill>
                <a:schemeClr val="dk1"/>
              </a:solidFill>
              <a:latin typeface="Open Sans"/>
              <a:ea typeface="Open Sans"/>
              <a:cs typeface="Open Sans"/>
              <a:sym typeface="Open Sans"/>
            </a:endParaRPr>
          </a:p>
        </p:txBody>
      </p:sp>
      <p:sp>
        <p:nvSpPr>
          <p:cNvPr id="104" name="Google Shape;104;p17"/>
          <p:cNvSpPr txBox="1"/>
          <p:nvPr/>
        </p:nvSpPr>
        <p:spPr>
          <a:xfrm>
            <a:off x="698900" y="702375"/>
            <a:ext cx="79155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The Toxic OUG 13</a:t>
            </a:r>
            <a:endParaRPr sz="1900">
              <a:solidFill>
                <a:schemeClr val="dk1"/>
              </a:solidFill>
              <a:latin typeface="Open Sans SemiBold"/>
              <a:ea typeface="Open Sans SemiBold"/>
              <a:cs typeface="Open Sans SemiBold"/>
              <a:sym typeface="Open Sa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8" name="Shape 108"/>
        <p:cNvGrpSpPr/>
        <p:nvPr/>
      </p:nvGrpSpPr>
      <p:grpSpPr>
        <a:xfrm>
          <a:off x="0" y="0"/>
          <a:ext cx="0" cy="0"/>
          <a:chOff x="0" y="0"/>
          <a:chExt cx="0" cy="0"/>
        </a:xfrm>
      </p:grpSpPr>
      <p:grpSp>
        <p:nvGrpSpPr>
          <p:cNvPr id="109" name="Google Shape;109;p18"/>
          <p:cNvGrpSpPr/>
          <p:nvPr/>
        </p:nvGrpSpPr>
        <p:grpSpPr>
          <a:xfrm>
            <a:off x="0" y="-6400"/>
            <a:ext cx="9146125" cy="5149900"/>
            <a:chOff x="0" y="-6400"/>
            <a:chExt cx="9146125" cy="5149900"/>
          </a:xfrm>
        </p:grpSpPr>
        <p:sp>
          <p:nvSpPr>
            <p:cNvPr id="110" name="Google Shape;110;p18"/>
            <p:cNvSpPr/>
            <p:nvPr/>
          </p:nvSpPr>
          <p:spPr>
            <a:xfrm>
              <a:off x="2125" y="-64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11" name="Google Shape;111;p18"/>
            <p:cNvSpPr/>
            <p:nvPr/>
          </p:nvSpPr>
          <p:spPr>
            <a:xfrm>
              <a:off x="0" y="50796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12" name="Google Shape;112;p18"/>
          <p:cNvSpPr txBox="1"/>
          <p:nvPr/>
        </p:nvSpPr>
        <p:spPr>
          <a:xfrm>
            <a:off x="698900" y="1845375"/>
            <a:ext cx="7915500" cy="208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Open Sans"/>
                <a:ea typeface="Open Sans"/>
                <a:cs typeface="Open Sans"/>
                <a:sym typeface="Open Sans"/>
              </a:rPr>
              <a:t>“The action of the public servant who, while carrying out their professional duties, </a:t>
            </a:r>
            <a:r>
              <a:rPr i="1" lang="en" sz="1600">
                <a:solidFill>
                  <a:srgbClr val="CC0000"/>
                </a:solidFill>
                <a:latin typeface="Open Sans"/>
                <a:ea typeface="Open Sans"/>
                <a:cs typeface="Open Sans"/>
                <a:sym typeface="Open Sans"/>
              </a:rPr>
              <a:t>fails to implement an act required by a law, an ordinance of the government, an emergency ordinance or another normative act which had the power of law at the date of its adoption or implements it breaching a requirement from such a normative act</a:t>
            </a:r>
            <a:r>
              <a:rPr lang="en" sz="1600">
                <a:solidFill>
                  <a:schemeClr val="dk1"/>
                </a:solidFill>
                <a:latin typeface="Open Sans"/>
                <a:ea typeface="Open Sans"/>
                <a:cs typeface="Open Sans"/>
                <a:sym typeface="Open Sans"/>
              </a:rPr>
              <a:t>, thus causing damage or violating the legitimate rights or interests of a natural or a legal entity, shall be punishable by no less than 2 and no more than 7 years of imprisonment and the ban from exercising the right to hold a public office.”</a:t>
            </a:r>
            <a:endParaRPr sz="1600">
              <a:solidFill>
                <a:schemeClr val="dk1"/>
              </a:solidFill>
              <a:latin typeface="Open Sans"/>
              <a:ea typeface="Open Sans"/>
              <a:cs typeface="Open Sans"/>
              <a:sym typeface="Open Sans"/>
            </a:endParaRPr>
          </a:p>
        </p:txBody>
      </p:sp>
      <p:sp>
        <p:nvSpPr>
          <p:cNvPr id="113" name="Google Shape;113;p18"/>
          <p:cNvSpPr txBox="1"/>
          <p:nvPr/>
        </p:nvSpPr>
        <p:spPr>
          <a:xfrm>
            <a:off x="698900" y="1159575"/>
            <a:ext cx="79155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Abuse of office</a:t>
            </a:r>
            <a:r>
              <a:rPr lang="en" sz="1900">
                <a:solidFill>
                  <a:schemeClr val="dk1"/>
                </a:solidFill>
                <a:latin typeface="Open Sans SemiBold"/>
                <a:ea typeface="Open Sans SemiBold"/>
                <a:cs typeface="Open Sans SemiBold"/>
                <a:sym typeface="Open Sans SemiBold"/>
              </a:rPr>
              <a:t> (new vers. NCP)</a:t>
            </a:r>
            <a:endParaRPr sz="1900">
              <a:solidFill>
                <a:schemeClr val="dk1"/>
              </a:solidFill>
              <a:latin typeface="Open Sans SemiBold"/>
              <a:ea typeface="Open Sans SemiBold"/>
              <a:cs typeface="Open Sans SemiBold"/>
              <a:sym typeface="Open Sans SemiBold"/>
            </a:endParaRPr>
          </a:p>
        </p:txBody>
      </p:sp>
      <p:sp>
        <p:nvSpPr>
          <p:cNvPr id="114" name="Google Shape;114;p18"/>
          <p:cNvSpPr txBox="1"/>
          <p:nvPr/>
        </p:nvSpPr>
        <p:spPr>
          <a:xfrm>
            <a:off x="698900" y="4131375"/>
            <a:ext cx="7915500" cy="46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chemeClr val="dk1"/>
                </a:solidFill>
                <a:latin typeface="Open Sans"/>
                <a:ea typeface="Open Sans"/>
                <a:cs typeface="Open Sans"/>
                <a:sym typeface="Open Sans"/>
              </a:rPr>
              <a:t>Romanian Criminal Code</a:t>
            </a:r>
            <a:endParaRPr sz="1100">
              <a:solidFill>
                <a:schemeClr val="dk1"/>
              </a:solidFill>
              <a:latin typeface="Open Sans"/>
              <a:ea typeface="Open Sans"/>
              <a:cs typeface="Open Sans"/>
              <a:sym typeface="Open Sans"/>
            </a:endParaRPr>
          </a:p>
          <a:p>
            <a:pPr indent="0" lvl="0" marL="0" rtl="0" algn="r">
              <a:spcBef>
                <a:spcPts val="0"/>
              </a:spcBef>
              <a:spcAft>
                <a:spcPts val="0"/>
              </a:spcAft>
              <a:buNone/>
            </a:pPr>
            <a:r>
              <a:rPr lang="en" sz="1100">
                <a:solidFill>
                  <a:schemeClr val="dk1"/>
                </a:solidFill>
                <a:latin typeface="Open Sans"/>
                <a:ea typeface="Open Sans"/>
                <a:cs typeface="Open Sans"/>
                <a:sym typeface="Open Sans"/>
              </a:rPr>
              <a:t>(Law 286/2009, art. 297(1))</a:t>
            </a:r>
            <a:endParaRPr sz="11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8" name="Shape 118"/>
        <p:cNvGrpSpPr/>
        <p:nvPr/>
      </p:nvGrpSpPr>
      <p:grpSpPr>
        <a:xfrm>
          <a:off x="0" y="0"/>
          <a:ext cx="0" cy="0"/>
          <a:chOff x="0" y="0"/>
          <a:chExt cx="0" cy="0"/>
        </a:xfrm>
      </p:grpSpPr>
      <p:grpSp>
        <p:nvGrpSpPr>
          <p:cNvPr id="119" name="Google Shape;119;p19"/>
          <p:cNvGrpSpPr/>
          <p:nvPr/>
        </p:nvGrpSpPr>
        <p:grpSpPr>
          <a:xfrm>
            <a:off x="0" y="-6400"/>
            <a:ext cx="9146125" cy="5149900"/>
            <a:chOff x="0" y="-6400"/>
            <a:chExt cx="9146125" cy="5149900"/>
          </a:xfrm>
        </p:grpSpPr>
        <p:sp>
          <p:nvSpPr>
            <p:cNvPr id="120" name="Google Shape;120;p19"/>
            <p:cNvSpPr/>
            <p:nvPr/>
          </p:nvSpPr>
          <p:spPr>
            <a:xfrm>
              <a:off x="2125" y="-64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9"/>
            <p:cNvSpPr/>
            <p:nvPr/>
          </p:nvSpPr>
          <p:spPr>
            <a:xfrm>
              <a:off x="0" y="50796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22" name="Google Shape;122;p19"/>
          <p:cNvSpPr txBox="1"/>
          <p:nvPr/>
        </p:nvSpPr>
        <p:spPr>
          <a:xfrm>
            <a:off x="698900" y="1159575"/>
            <a:ext cx="79155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Conceptual problems</a:t>
            </a:r>
            <a:endParaRPr b="1" sz="2400">
              <a:solidFill>
                <a:schemeClr val="dk1"/>
              </a:solidFill>
              <a:latin typeface="Open Sans"/>
              <a:ea typeface="Open Sans"/>
              <a:cs typeface="Open Sans"/>
              <a:sym typeface="Open Sans"/>
            </a:endParaRPr>
          </a:p>
        </p:txBody>
      </p:sp>
      <p:sp>
        <p:nvSpPr>
          <p:cNvPr id="123" name="Google Shape;123;p19"/>
          <p:cNvSpPr txBox="1"/>
          <p:nvPr/>
        </p:nvSpPr>
        <p:spPr>
          <a:xfrm>
            <a:off x="698900" y="1845375"/>
            <a:ext cx="7915500" cy="7905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 sz="1600">
                <a:solidFill>
                  <a:srgbClr val="0000FF"/>
                </a:solidFill>
                <a:latin typeface="Open Sans"/>
                <a:ea typeface="Open Sans"/>
                <a:cs typeface="Open Sans"/>
                <a:sym typeface="Open Sans"/>
              </a:rPr>
              <a:t>1. </a:t>
            </a:r>
            <a:r>
              <a:rPr lang="en" sz="1600">
                <a:solidFill>
                  <a:srgbClr val="0000FF"/>
                </a:solidFill>
                <a:latin typeface="Open Sans"/>
                <a:ea typeface="Open Sans"/>
                <a:cs typeface="Open Sans"/>
                <a:sym typeface="Open Sans"/>
              </a:rPr>
              <a:t>`</a:t>
            </a:r>
            <a:r>
              <a:rPr b="1" lang="en" sz="1600">
                <a:solidFill>
                  <a:srgbClr val="0000FF"/>
                </a:solidFill>
                <a:latin typeface="Open Sans"/>
                <a:ea typeface="Open Sans"/>
                <a:cs typeface="Open Sans"/>
                <a:sym typeface="Open Sans"/>
              </a:rPr>
              <a:t>Abuse of office</a:t>
            </a:r>
            <a:r>
              <a:rPr lang="en" sz="1600">
                <a:solidFill>
                  <a:srgbClr val="0000FF"/>
                </a:solidFill>
                <a:latin typeface="Open Sans"/>
                <a:ea typeface="Open Sans"/>
                <a:cs typeface="Open Sans"/>
                <a:sym typeface="Open Sans"/>
              </a:rPr>
              <a:t>’ or ‘</a:t>
            </a:r>
            <a:r>
              <a:rPr b="1" lang="en" sz="1600">
                <a:solidFill>
                  <a:srgbClr val="0000FF"/>
                </a:solidFill>
                <a:latin typeface="Open Sans"/>
                <a:ea typeface="Open Sans"/>
                <a:cs typeface="Open Sans"/>
                <a:sym typeface="Open Sans"/>
              </a:rPr>
              <a:t>Abuse of power</a:t>
            </a:r>
            <a:r>
              <a:rPr lang="en" sz="1600">
                <a:solidFill>
                  <a:srgbClr val="0000FF"/>
                </a:solidFill>
                <a:latin typeface="Open Sans"/>
                <a:ea typeface="Open Sans"/>
                <a:cs typeface="Open Sans"/>
                <a:sym typeface="Open Sans"/>
              </a:rPr>
              <a:t>’?</a:t>
            </a:r>
            <a:endParaRPr sz="1600">
              <a:solidFill>
                <a:srgbClr val="0000FF"/>
              </a:solidFill>
              <a:latin typeface="Open Sans"/>
              <a:ea typeface="Open Sans"/>
              <a:cs typeface="Open Sans"/>
              <a:sym typeface="Open Sans"/>
            </a:endParaRPr>
          </a:p>
          <a:p>
            <a:pPr indent="0" lvl="0" marL="0" rtl="0" algn="l">
              <a:lnSpc>
                <a:spcPct val="115000"/>
              </a:lnSpc>
              <a:spcBef>
                <a:spcPts val="0"/>
              </a:spcBef>
              <a:spcAft>
                <a:spcPts val="0"/>
              </a:spcAft>
              <a:buNone/>
            </a:pPr>
            <a:r>
              <a:rPr lang="en" sz="1600">
                <a:solidFill>
                  <a:srgbClr val="0000FF"/>
                </a:solidFill>
                <a:latin typeface="Open Sans"/>
                <a:ea typeface="Open Sans"/>
                <a:cs typeface="Open Sans"/>
                <a:sym typeface="Open Sans"/>
              </a:rPr>
              <a:t>			</a:t>
            </a:r>
            <a:r>
              <a:rPr lang="en" sz="1600">
                <a:solidFill>
                  <a:schemeClr val="dk1"/>
                </a:solidFill>
                <a:latin typeface="Open Sans"/>
                <a:ea typeface="Open Sans"/>
                <a:cs typeface="Open Sans"/>
                <a:sym typeface="Open Sans"/>
              </a:rPr>
              <a:t>(NB: There is also ‘Abuse of authority’)</a:t>
            </a:r>
            <a:endParaRPr sz="1600">
              <a:solidFill>
                <a:schemeClr val="dk1"/>
              </a:solidFill>
              <a:latin typeface="Open Sans"/>
              <a:ea typeface="Open Sans"/>
              <a:cs typeface="Open Sans"/>
              <a:sym typeface="Open Sans"/>
            </a:endParaRPr>
          </a:p>
        </p:txBody>
      </p:sp>
      <p:sp>
        <p:nvSpPr>
          <p:cNvPr id="124" name="Google Shape;124;p19"/>
          <p:cNvSpPr txBox="1"/>
          <p:nvPr/>
        </p:nvSpPr>
        <p:spPr>
          <a:xfrm>
            <a:off x="698900" y="2835975"/>
            <a:ext cx="7915500" cy="7905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 sz="1600">
                <a:solidFill>
                  <a:schemeClr val="dk1"/>
                </a:solidFill>
                <a:latin typeface="Open Sans"/>
                <a:ea typeface="Open Sans"/>
                <a:cs typeface="Open Sans"/>
                <a:sym typeface="Open Sans"/>
              </a:rPr>
              <a:t>2</a:t>
            </a:r>
            <a:r>
              <a:rPr lang="en" sz="1600">
                <a:solidFill>
                  <a:schemeClr val="dk1"/>
                </a:solidFill>
                <a:latin typeface="Open Sans"/>
                <a:ea typeface="Open Sans"/>
                <a:cs typeface="Open Sans"/>
                <a:sym typeface="Open Sans"/>
              </a:rPr>
              <a:t>. </a:t>
            </a:r>
            <a:r>
              <a:rPr lang="en" sz="1600">
                <a:solidFill>
                  <a:srgbClr val="0000FF"/>
                </a:solidFill>
                <a:latin typeface="Open Sans"/>
                <a:ea typeface="Open Sans"/>
                <a:cs typeface="Open Sans"/>
                <a:sym typeface="Open Sans"/>
              </a:rPr>
              <a:t>Should be restricted to “</a:t>
            </a:r>
            <a:r>
              <a:rPr b="1" lang="en" sz="1600">
                <a:solidFill>
                  <a:srgbClr val="0000FF"/>
                </a:solidFill>
                <a:latin typeface="Open Sans"/>
                <a:ea typeface="Open Sans"/>
                <a:cs typeface="Open Sans"/>
                <a:sym typeface="Open Sans"/>
              </a:rPr>
              <a:t>public servants</a:t>
            </a:r>
            <a:r>
              <a:rPr lang="en" sz="1600">
                <a:solidFill>
                  <a:srgbClr val="0000FF"/>
                </a:solidFill>
                <a:latin typeface="Open Sans"/>
                <a:ea typeface="Open Sans"/>
                <a:cs typeface="Open Sans"/>
                <a:sym typeface="Open Sans"/>
              </a:rPr>
              <a:t>” </a:t>
            </a:r>
            <a:endParaRPr sz="1600">
              <a:solidFill>
                <a:srgbClr val="0000FF"/>
              </a:solidFill>
              <a:latin typeface="Open Sans"/>
              <a:ea typeface="Open Sans"/>
              <a:cs typeface="Open Sans"/>
              <a:sym typeface="Open Sans"/>
            </a:endParaRPr>
          </a:p>
          <a:p>
            <a:pPr indent="457200" lvl="0" marL="914400" rtl="0" algn="l">
              <a:lnSpc>
                <a:spcPct val="115000"/>
              </a:lnSpc>
              <a:spcBef>
                <a:spcPts val="0"/>
              </a:spcBef>
              <a:spcAft>
                <a:spcPts val="0"/>
              </a:spcAft>
              <a:buNone/>
            </a:pPr>
            <a:r>
              <a:rPr lang="en" sz="1600">
                <a:solidFill>
                  <a:srgbClr val="0000FF"/>
                </a:solidFill>
                <a:latin typeface="Open Sans"/>
                <a:ea typeface="Open Sans"/>
                <a:cs typeface="Open Sans"/>
                <a:sym typeface="Open Sans"/>
              </a:rPr>
              <a:t>or should </a:t>
            </a:r>
            <a:r>
              <a:rPr b="1" lang="en" sz="1600">
                <a:solidFill>
                  <a:srgbClr val="0000FF"/>
                </a:solidFill>
                <a:latin typeface="Open Sans"/>
                <a:ea typeface="Open Sans"/>
                <a:cs typeface="Open Sans"/>
                <a:sym typeface="Open Sans"/>
              </a:rPr>
              <a:t>public officials</a:t>
            </a:r>
            <a:r>
              <a:rPr lang="en" sz="1600">
                <a:solidFill>
                  <a:srgbClr val="0000FF"/>
                </a:solidFill>
                <a:latin typeface="Open Sans"/>
                <a:ea typeface="Open Sans"/>
                <a:cs typeface="Open Sans"/>
                <a:sym typeface="Open Sans"/>
              </a:rPr>
              <a:t> be included too?</a:t>
            </a:r>
            <a:endParaRPr sz="1600">
              <a:solidFill>
                <a:srgbClr val="0000F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28" name="Shape 128"/>
        <p:cNvGrpSpPr/>
        <p:nvPr/>
      </p:nvGrpSpPr>
      <p:grpSpPr>
        <a:xfrm>
          <a:off x="0" y="0"/>
          <a:ext cx="0" cy="0"/>
          <a:chOff x="0" y="0"/>
          <a:chExt cx="0" cy="0"/>
        </a:xfrm>
      </p:grpSpPr>
      <p:grpSp>
        <p:nvGrpSpPr>
          <p:cNvPr id="129" name="Google Shape;129;p20"/>
          <p:cNvGrpSpPr/>
          <p:nvPr/>
        </p:nvGrpSpPr>
        <p:grpSpPr>
          <a:xfrm>
            <a:off x="0" y="-6400"/>
            <a:ext cx="9146125" cy="5149900"/>
            <a:chOff x="0" y="-6400"/>
            <a:chExt cx="9146125" cy="5149900"/>
          </a:xfrm>
        </p:grpSpPr>
        <p:sp>
          <p:nvSpPr>
            <p:cNvPr id="130" name="Google Shape;130;p20"/>
            <p:cNvSpPr/>
            <p:nvPr/>
          </p:nvSpPr>
          <p:spPr>
            <a:xfrm>
              <a:off x="2125" y="-64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0"/>
            <p:cNvSpPr/>
            <p:nvPr/>
          </p:nvSpPr>
          <p:spPr>
            <a:xfrm>
              <a:off x="0" y="50796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132" name="Google Shape;132;p20"/>
          <p:cNvPicPr preferRelativeResize="0"/>
          <p:nvPr/>
        </p:nvPicPr>
        <p:blipFill rotWithShape="1">
          <a:blip r:embed="rId3">
            <a:alphaModFix/>
          </a:blip>
          <a:srcRect b="0" l="25641" r="25302" t="0"/>
          <a:stretch/>
        </p:blipFill>
        <p:spPr>
          <a:xfrm>
            <a:off x="1992550" y="1254875"/>
            <a:ext cx="1721010" cy="3305041"/>
          </a:xfrm>
          <a:prstGeom prst="rect">
            <a:avLst/>
          </a:prstGeom>
          <a:noFill/>
          <a:ln>
            <a:noFill/>
          </a:ln>
        </p:spPr>
      </p:pic>
      <p:pic>
        <p:nvPicPr>
          <p:cNvPr id="133" name="Google Shape;133;p20"/>
          <p:cNvPicPr preferRelativeResize="0"/>
          <p:nvPr/>
        </p:nvPicPr>
        <p:blipFill>
          <a:blip r:embed="rId4">
            <a:alphaModFix/>
          </a:blip>
          <a:stretch>
            <a:fillRect/>
          </a:stretch>
        </p:blipFill>
        <p:spPr>
          <a:xfrm>
            <a:off x="4974600" y="1281987"/>
            <a:ext cx="1270075" cy="3250825"/>
          </a:xfrm>
          <a:prstGeom prst="rect">
            <a:avLst/>
          </a:prstGeom>
          <a:noFill/>
          <a:ln>
            <a:noFill/>
          </a:ln>
        </p:spPr>
      </p:pic>
      <p:sp>
        <p:nvSpPr>
          <p:cNvPr id="134" name="Google Shape;134;p20"/>
          <p:cNvSpPr txBox="1"/>
          <p:nvPr/>
        </p:nvSpPr>
        <p:spPr>
          <a:xfrm>
            <a:off x="6371575" y="1314775"/>
            <a:ext cx="17916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Playfair Display"/>
                <a:ea typeface="Playfair Display"/>
                <a:cs typeface="Playfair Display"/>
                <a:sym typeface="Playfair Display"/>
              </a:rPr>
              <a:t>entrusted power</a:t>
            </a:r>
            <a:endParaRPr b="1" sz="1300">
              <a:solidFill>
                <a:schemeClr val="dk1"/>
              </a:solidFill>
              <a:latin typeface="Playfair Display"/>
              <a:ea typeface="Playfair Display"/>
              <a:cs typeface="Playfair Display"/>
              <a:sym typeface="Playfair Display"/>
            </a:endParaRPr>
          </a:p>
        </p:txBody>
      </p:sp>
      <p:cxnSp>
        <p:nvCxnSpPr>
          <p:cNvPr id="135" name="Google Shape;135;p20"/>
          <p:cNvCxnSpPr/>
          <p:nvPr/>
        </p:nvCxnSpPr>
        <p:spPr>
          <a:xfrm flipH="1">
            <a:off x="4314250" y="382875"/>
            <a:ext cx="5700" cy="4149900"/>
          </a:xfrm>
          <a:prstGeom prst="straightConnector1">
            <a:avLst/>
          </a:prstGeom>
          <a:noFill/>
          <a:ln cap="flat" cmpd="sng" w="19050">
            <a:solidFill>
              <a:srgbClr val="980000"/>
            </a:solidFill>
            <a:prstDash val="dot"/>
            <a:round/>
            <a:headEnd len="med" w="med" type="none"/>
            <a:tailEnd len="med" w="med" type="none"/>
          </a:ln>
        </p:spPr>
      </p:cxnSp>
      <p:sp>
        <p:nvSpPr>
          <p:cNvPr id="136" name="Google Shape;136;p20"/>
          <p:cNvSpPr txBox="1"/>
          <p:nvPr/>
        </p:nvSpPr>
        <p:spPr>
          <a:xfrm>
            <a:off x="1957250" y="217425"/>
            <a:ext cx="19992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Playfair Display"/>
                <a:ea typeface="Playfair Display"/>
                <a:cs typeface="Playfair Display"/>
                <a:sym typeface="Playfair Display"/>
              </a:rPr>
              <a:t>demand</a:t>
            </a:r>
            <a:endParaRPr b="1" sz="1500">
              <a:solidFill>
                <a:schemeClr val="dk1"/>
              </a:solidFill>
              <a:latin typeface="Playfair Display"/>
              <a:ea typeface="Playfair Display"/>
              <a:cs typeface="Playfair Display"/>
              <a:sym typeface="Playfair Display"/>
            </a:endParaRPr>
          </a:p>
        </p:txBody>
      </p:sp>
      <p:sp>
        <p:nvSpPr>
          <p:cNvPr id="137" name="Google Shape;137;p20"/>
          <p:cNvSpPr txBox="1"/>
          <p:nvPr/>
        </p:nvSpPr>
        <p:spPr>
          <a:xfrm>
            <a:off x="5528321" y="217425"/>
            <a:ext cx="19992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Playfair Display"/>
                <a:ea typeface="Playfair Display"/>
                <a:cs typeface="Playfair Display"/>
                <a:sym typeface="Playfair Display"/>
              </a:rPr>
              <a:t>supply</a:t>
            </a:r>
            <a:endParaRPr b="1" sz="1500">
              <a:solidFill>
                <a:schemeClr val="dk1"/>
              </a:solidFill>
              <a:latin typeface="Playfair Display"/>
              <a:ea typeface="Playfair Display"/>
              <a:cs typeface="Playfair Display"/>
              <a:sym typeface="Playfair Display"/>
            </a:endParaRPr>
          </a:p>
        </p:txBody>
      </p:sp>
      <p:sp>
        <p:nvSpPr>
          <p:cNvPr id="138" name="Google Shape;138;p20"/>
          <p:cNvSpPr txBox="1"/>
          <p:nvPr/>
        </p:nvSpPr>
        <p:spPr>
          <a:xfrm>
            <a:off x="961375" y="1314775"/>
            <a:ext cx="17916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Playfair Display"/>
                <a:ea typeface="Playfair Display"/>
                <a:cs typeface="Playfair Display"/>
                <a:sym typeface="Playfair Display"/>
              </a:rPr>
              <a:t>a</a:t>
            </a:r>
            <a:r>
              <a:rPr b="1" lang="en" sz="1300">
                <a:solidFill>
                  <a:schemeClr val="dk1"/>
                </a:solidFill>
                <a:latin typeface="Playfair Display"/>
                <a:ea typeface="Playfair Display"/>
                <a:cs typeface="Playfair Display"/>
                <a:sym typeface="Playfair Display"/>
              </a:rPr>
              <a:t> private interest</a:t>
            </a:r>
            <a:endParaRPr b="1" sz="1300">
              <a:solidFill>
                <a:schemeClr val="dk1"/>
              </a:solidFill>
              <a:latin typeface="Playfair Display"/>
              <a:ea typeface="Playfair Display"/>
              <a:cs typeface="Playfair Display"/>
              <a:sym typeface="Playfair Display"/>
            </a:endParaRPr>
          </a:p>
        </p:txBody>
      </p:sp>
      <p:cxnSp>
        <p:nvCxnSpPr>
          <p:cNvPr id="139" name="Google Shape;139;p20"/>
          <p:cNvCxnSpPr>
            <a:stCxn id="134" idx="0"/>
            <a:endCxn id="138" idx="0"/>
          </p:cNvCxnSpPr>
          <p:nvPr/>
        </p:nvCxnSpPr>
        <p:spPr>
          <a:xfrm rot="5400000">
            <a:off x="4561975" y="-1390025"/>
            <a:ext cx="600" cy="5410200"/>
          </a:xfrm>
          <a:prstGeom prst="bentConnector3">
            <a:avLst>
              <a:gd fmla="val -39687500" name="adj1"/>
            </a:avLst>
          </a:prstGeom>
          <a:noFill/>
          <a:ln cap="flat" cmpd="sng" w="19050">
            <a:solidFill>
              <a:srgbClr val="980000"/>
            </a:solidFill>
            <a:prstDash val="solid"/>
            <a:round/>
            <a:headEnd len="med" w="med" type="none"/>
            <a:tailEnd len="med" w="med" type="triangle"/>
          </a:ln>
        </p:spPr>
      </p:cxnSp>
      <p:sp>
        <p:nvSpPr>
          <p:cNvPr id="140" name="Google Shape;140;p20"/>
          <p:cNvSpPr txBox="1"/>
          <p:nvPr/>
        </p:nvSpPr>
        <p:spPr>
          <a:xfrm>
            <a:off x="6371575" y="3753175"/>
            <a:ext cx="1791600" cy="5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Playfair Display"/>
                <a:ea typeface="Playfair Display"/>
                <a:cs typeface="Playfair Display"/>
                <a:sym typeface="Playfair Display"/>
              </a:rPr>
              <a:t>opportunity of</a:t>
            </a:r>
            <a:endParaRPr b="1" sz="13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rPr b="1" lang="en" sz="1300">
                <a:solidFill>
                  <a:schemeClr val="dk1"/>
                </a:solidFill>
                <a:latin typeface="Playfair Display"/>
                <a:ea typeface="Playfair Display"/>
                <a:cs typeface="Playfair Display"/>
                <a:sym typeface="Playfair Display"/>
              </a:rPr>
              <a:t>abuse of power</a:t>
            </a:r>
            <a:endParaRPr b="1" sz="1300">
              <a:solidFill>
                <a:schemeClr val="dk1"/>
              </a:solidFill>
              <a:latin typeface="Playfair Display"/>
              <a:ea typeface="Playfair Display"/>
              <a:cs typeface="Playfair Display"/>
              <a:sym typeface="Playfair Display"/>
            </a:endParaRPr>
          </a:p>
        </p:txBody>
      </p:sp>
      <p:sp>
        <p:nvSpPr>
          <p:cNvPr id="141" name="Google Shape;141;p20"/>
          <p:cNvSpPr txBox="1"/>
          <p:nvPr/>
        </p:nvSpPr>
        <p:spPr>
          <a:xfrm>
            <a:off x="351775" y="3753175"/>
            <a:ext cx="1791600" cy="5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Playfair Display"/>
                <a:ea typeface="Playfair Display"/>
                <a:cs typeface="Playfair Display"/>
                <a:sym typeface="Playfair Display"/>
              </a:rPr>
              <a:t>money, goods, services</a:t>
            </a:r>
            <a:endParaRPr b="1" sz="1300">
              <a:solidFill>
                <a:schemeClr val="dk1"/>
              </a:solidFill>
              <a:latin typeface="Playfair Display"/>
              <a:ea typeface="Playfair Display"/>
              <a:cs typeface="Playfair Display"/>
              <a:sym typeface="Playfair Display"/>
            </a:endParaRPr>
          </a:p>
        </p:txBody>
      </p:sp>
      <p:cxnSp>
        <p:nvCxnSpPr>
          <p:cNvPr id="142" name="Google Shape;142;p20"/>
          <p:cNvCxnSpPr>
            <a:stCxn id="140" idx="2"/>
            <a:endCxn id="141" idx="2"/>
          </p:cNvCxnSpPr>
          <p:nvPr/>
        </p:nvCxnSpPr>
        <p:spPr>
          <a:xfrm rot="5400000">
            <a:off x="4257175" y="1335775"/>
            <a:ext cx="600" cy="6019800"/>
          </a:xfrm>
          <a:prstGeom prst="bentConnector3">
            <a:avLst>
              <a:gd fmla="val 57166667" name="adj1"/>
            </a:avLst>
          </a:prstGeom>
          <a:noFill/>
          <a:ln cap="flat" cmpd="sng" w="19050">
            <a:solidFill>
              <a:srgbClr val="980000"/>
            </a:solidFill>
            <a:prstDash val="solid"/>
            <a:round/>
            <a:headEnd len="med" w="med" type="triangle"/>
            <a:tailEnd len="med" w="med" type="none"/>
          </a:ln>
        </p:spPr>
      </p:cxnSp>
      <p:sp>
        <p:nvSpPr>
          <p:cNvPr id="143" name="Google Shape;143;p20"/>
          <p:cNvSpPr txBox="1"/>
          <p:nvPr/>
        </p:nvSpPr>
        <p:spPr>
          <a:xfrm>
            <a:off x="3524863" y="736150"/>
            <a:ext cx="17916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980000"/>
                </a:solidFill>
                <a:latin typeface="Playfair Display"/>
                <a:ea typeface="Playfair Display"/>
                <a:cs typeface="Playfair Display"/>
                <a:sym typeface="Playfair Display"/>
              </a:rPr>
              <a:t>abuse of power</a:t>
            </a:r>
            <a:endParaRPr b="1" sz="1500">
              <a:solidFill>
                <a:srgbClr val="980000"/>
              </a:solidFill>
              <a:latin typeface="Playfair Display"/>
              <a:ea typeface="Playfair Display"/>
              <a:cs typeface="Playfair Display"/>
              <a:sym typeface="Playfair Display"/>
            </a:endParaRPr>
          </a:p>
        </p:txBody>
      </p:sp>
      <p:sp>
        <p:nvSpPr>
          <p:cNvPr id="144" name="Google Shape;144;p20"/>
          <p:cNvSpPr txBox="1"/>
          <p:nvPr/>
        </p:nvSpPr>
        <p:spPr>
          <a:xfrm>
            <a:off x="2659075" y="4645050"/>
            <a:ext cx="37125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980000"/>
                </a:solidFill>
                <a:latin typeface="Playfair Display"/>
                <a:ea typeface="Playfair Display"/>
                <a:cs typeface="Playfair Display"/>
                <a:sym typeface="Playfair Display"/>
              </a:rPr>
              <a:t>illegal transfer of benefits</a:t>
            </a:r>
            <a:endParaRPr b="1" sz="1500">
              <a:solidFill>
                <a:srgbClr val="980000"/>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8" name="Shape 148"/>
        <p:cNvGrpSpPr/>
        <p:nvPr/>
      </p:nvGrpSpPr>
      <p:grpSpPr>
        <a:xfrm>
          <a:off x="0" y="0"/>
          <a:ext cx="0" cy="0"/>
          <a:chOff x="0" y="0"/>
          <a:chExt cx="0" cy="0"/>
        </a:xfrm>
      </p:grpSpPr>
      <p:grpSp>
        <p:nvGrpSpPr>
          <p:cNvPr id="149" name="Google Shape;149;p21"/>
          <p:cNvGrpSpPr/>
          <p:nvPr/>
        </p:nvGrpSpPr>
        <p:grpSpPr>
          <a:xfrm>
            <a:off x="0" y="-6400"/>
            <a:ext cx="9146125" cy="5149900"/>
            <a:chOff x="0" y="-6400"/>
            <a:chExt cx="9146125" cy="5149900"/>
          </a:xfrm>
        </p:grpSpPr>
        <p:sp>
          <p:nvSpPr>
            <p:cNvPr id="150" name="Google Shape;150;p21"/>
            <p:cNvSpPr/>
            <p:nvPr/>
          </p:nvSpPr>
          <p:spPr>
            <a:xfrm>
              <a:off x="2125" y="-64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 name="Google Shape;151;p21"/>
            <p:cNvSpPr/>
            <p:nvPr/>
          </p:nvSpPr>
          <p:spPr>
            <a:xfrm>
              <a:off x="0" y="5079600"/>
              <a:ext cx="9144000" cy="63900"/>
            </a:xfrm>
            <a:prstGeom prst="rect">
              <a:avLst/>
            </a:prstGeom>
            <a:solidFill>
              <a:srgbClr val="180D3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52" name="Google Shape;152;p21"/>
          <p:cNvSpPr txBox="1"/>
          <p:nvPr/>
        </p:nvSpPr>
        <p:spPr>
          <a:xfrm>
            <a:off x="698900" y="1159575"/>
            <a:ext cx="79155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Open Sans"/>
                <a:ea typeface="Open Sans"/>
                <a:cs typeface="Open Sans"/>
                <a:sym typeface="Open Sans"/>
              </a:rPr>
              <a:t>Conceptual problems</a:t>
            </a:r>
            <a:endParaRPr b="1" sz="2400">
              <a:solidFill>
                <a:schemeClr val="dk1"/>
              </a:solidFill>
              <a:latin typeface="Open Sans"/>
              <a:ea typeface="Open Sans"/>
              <a:cs typeface="Open Sans"/>
              <a:sym typeface="Open Sans"/>
            </a:endParaRPr>
          </a:p>
        </p:txBody>
      </p:sp>
      <p:sp>
        <p:nvSpPr>
          <p:cNvPr id="153" name="Google Shape;153;p21"/>
          <p:cNvSpPr txBox="1"/>
          <p:nvPr/>
        </p:nvSpPr>
        <p:spPr>
          <a:xfrm>
            <a:off x="698900" y="1845375"/>
            <a:ext cx="7915500" cy="7905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 sz="1600">
                <a:solidFill>
                  <a:schemeClr val="dk1"/>
                </a:solidFill>
                <a:latin typeface="Open Sans"/>
                <a:ea typeface="Open Sans"/>
                <a:cs typeface="Open Sans"/>
                <a:sym typeface="Open Sans"/>
              </a:rPr>
              <a:t>3. Is it just ‘</a:t>
            </a:r>
            <a:r>
              <a:rPr b="1" lang="en" sz="1600">
                <a:solidFill>
                  <a:schemeClr val="dk1"/>
                </a:solidFill>
                <a:latin typeface="Open Sans"/>
                <a:ea typeface="Open Sans"/>
                <a:cs typeface="Open Sans"/>
                <a:sym typeface="Open Sans"/>
              </a:rPr>
              <a:t>a crime</a:t>
            </a:r>
            <a:r>
              <a:rPr lang="en" sz="1600">
                <a:solidFill>
                  <a:schemeClr val="dk1"/>
                </a:solidFill>
                <a:latin typeface="Open Sans"/>
                <a:ea typeface="Open Sans"/>
                <a:cs typeface="Open Sans"/>
                <a:sym typeface="Open Sans"/>
              </a:rPr>
              <a:t>’ or is it </a:t>
            </a:r>
            <a:r>
              <a:rPr b="1" lang="en" sz="1600">
                <a:solidFill>
                  <a:schemeClr val="dk1"/>
                </a:solidFill>
                <a:latin typeface="Open Sans"/>
                <a:ea typeface="Open Sans"/>
                <a:cs typeface="Open Sans"/>
                <a:sym typeface="Open Sans"/>
              </a:rPr>
              <a:t>a form of corruption</a:t>
            </a:r>
            <a:r>
              <a:rPr lang="en" sz="1600">
                <a:solidFill>
                  <a:schemeClr val="dk1"/>
                </a:solidFill>
                <a:latin typeface="Open Sans"/>
                <a:ea typeface="Open Sans"/>
                <a:cs typeface="Open Sans"/>
                <a:sym typeface="Open Sans"/>
              </a:rPr>
              <a:t>?</a:t>
            </a:r>
            <a:endParaRPr sz="1600">
              <a:solidFill>
                <a:schemeClr val="dk1"/>
              </a:solidFill>
              <a:latin typeface="Open Sans"/>
              <a:ea typeface="Open Sans"/>
              <a:cs typeface="Open Sans"/>
              <a:sym typeface="Open Sans"/>
            </a:endParaRPr>
          </a:p>
        </p:txBody>
      </p:sp>
      <p:sp>
        <p:nvSpPr>
          <p:cNvPr id="154" name="Google Shape;154;p21"/>
          <p:cNvSpPr txBox="1"/>
          <p:nvPr/>
        </p:nvSpPr>
        <p:spPr>
          <a:xfrm>
            <a:off x="698900" y="2835975"/>
            <a:ext cx="7915500" cy="11592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 sz="1600">
                <a:solidFill>
                  <a:srgbClr val="0000FF"/>
                </a:solidFill>
                <a:latin typeface="Open Sans"/>
                <a:ea typeface="Open Sans"/>
                <a:cs typeface="Open Sans"/>
                <a:sym typeface="Open Sans"/>
              </a:rPr>
              <a:t>4</a:t>
            </a:r>
            <a:r>
              <a:rPr lang="en" sz="1600">
                <a:solidFill>
                  <a:srgbClr val="0000FF"/>
                </a:solidFill>
                <a:latin typeface="Open Sans"/>
                <a:ea typeface="Open Sans"/>
                <a:cs typeface="Open Sans"/>
                <a:sym typeface="Open Sans"/>
              </a:rPr>
              <a:t>. ‘Result-oriented’ or ‘Danger-oriented’ crime? </a:t>
            </a:r>
            <a:endParaRPr sz="1600">
              <a:solidFill>
                <a:srgbClr val="0000FF"/>
              </a:solidFill>
              <a:latin typeface="Open Sans"/>
              <a:ea typeface="Open Sans"/>
              <a:cs typeface="Open Sans"/>
              <a:sym typeface="Open Sans"/>
            </a:endParaRPr>
          </a:p>
          <a:p>
            <a:pPr indent="457200" lvl="0" marL="914400" rtl="0" algn="l">
              <a:lnSpc>
                <a:spcPct val="115000"/>
              </a:lnSpc>
              <a:spcBef>
                <a:spcPts val="0"/>
              </a:spcBef>
              <a:spcAft>
                <a:spcPts val="0"/>
              </a:spcAft>
              <a:buNone/>
            </a:pPr>
            <a:r>
              <a:rPr lang="en" sz="1600">
                <a:solidFill>
                  <a:schemeClr val="dk1"/>
                </a:solidFill>
                <a:latin typeface="Open Sans"/>
                <a:ea typeface="Open Sans"/>
                <a:cs typeface="Open Sans"/>
                <a:sym typeface="Open Sans"/>
              </a:rPr>
              <a:t>(Focused on the damages and violations of rights</a:t>
            </a:r>
            <a:endParaRPr sz="1600">
              <a:solidFill>
                <a:schemeClr val="dk1"/>
              </a:solidFill>
              <a:latin typeface="Open Sans"/>
              <a:ea typeface="Open Sans"/>
              <a:cs typeface="Open Sans"/>
              <a:sym typeface="Open Sans"/>
            </a:endParaRPr>
          </a:p>
          <a:p>
            <a:pPr indent="0" lvl="0" marL="1371600" rtl="0" algn="l">
              <a:lnSpc>
                <a:spcPct val="115000"/>
              </a:lnSpc>
              <a:spcBef>
                <a:spcPts val="0"/>
              </a:spcBef>
              <a:spcAft>
                <a:spcPts val="0"/>
              </a:spcAft>
              <a:buNone/>
            </a:pPr>
            <a:r>
              <a:rPr lang="en" sz="1600">
                <a:solidFill>
                  <a:schemeClr val="dk1"/>
                </a:solidFill>
                <a:latin typeface="Open Sans"/>
                <a:ea typeface="Open Sans"/>
                <a:cs typeface="Open Sans"/>
                <a:sym typeface="Open Sans"/>
              </a:rPr>
              <a:t>or on the danger of perverting the entrusted power?)</a:t>
            </a:r>
            <a:endParaRPr sz="16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