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70" r:id="rId3"/>
    <p:sldId id="287" r:id="rId4"/>
    <p:sldId id="280" r:id="rId5"/>
    <p:sldId id="285" r:id="rId6"/>
    <p:sldId id="286" r:id="rId7"/>
    <p:sldId id="266" r:id="rId8"/>
    <p:sldId id="267" r:id="rId9"/>
    <p:sldId id="278" r:id="rId10"/>
    <p:sldId id="28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A95F6A-D588-41F4-ADBD-CC43963AC521}" type="datetimeFigureOut">
              <a:rPr lang="en-US" smtClean="0"/>
              <a:pPr/>
              <a:t>6/26/2024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5758FE-3BE0-4541-8440-6ADE7E5D8AD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ED53BEE8-4E6E-45B0-95E2-B712E561D721}" type="datetimeFigureOut">
              <a:rPr lang="en-US" smtClean="0"/>
              <a:pPr/>
              <a:t>6/26/2024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7F50921-3D24-4E21-9082-73CE8806F615}"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spd="slow">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D53BEE8-4E6E-45B0-95E2-B712E561D721}"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50921-3D24-4E21-9082-73CE8806F615}" type="slidenum">
              <a:rPr lang="en-US" smtClean="0"/>
              <a:pPr/>
              <a:t>‹#›</a:t>
            </a:fld>
            <a:endParaRPr lang="en-US"/>
          </a:p>
        </p:txBody>
      </p:sp>
    </p:spTree>
  </p:cSld>
  <p:clrMapOvr>
    <a:masterClrMapping/>
  </p:clrMapOvr>
  <p:transition spd="slow">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D53BEE8-4E6E-45B0-95E2-B712E561D721}"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50921-3D24-4E21-9082-73CE8806F615}" type="slidenum">
              <a:rPr lang="en-US" smtClean="0"/>
              <a:pPr/>
              <a:t>‹#›</a:t>
            </a:fld>
            <a:endParaRPr lang="en-US"/>
          </a:p>
        </p:txBody>
      </p:sp>
    </p:spTree>
  </p:cSld>
  <p:clrMapOvr>
    <a:masterClrMapping/>
  </p:clrMapOvr>
  <p:transition spd="slow">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D53BEE8-4E6E-45B0-95E2-B712E561D721}"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50921-3D24-4E21-9082-73CE8806F615}" type="slidenum">
              <a:rPr lang="en-US" smtClean="0"/>
              <a:pPr/>
              <a:t>‹#›</a:t>
            </a:fld>
            <a:endParaRPr lang="en-US"/>
          </a:p>
        </p:txBody>
      </p:sp>
    </p:spTree>
  </p:cSld>
  <p:clrMapOvr>
    <a:masterClrMapping/>
  </p:clrMapOvr>
  <p:transition spd="slow">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D53BEE8-4E6E-45B0-95E2-B712E561D721}"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50921-3D24-4E21-9082-73CE8806F615}"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spd="slow">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D53BEE8-4E6E-45B0-95E2-B712E561D721}"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50921-3D24-4E21-9082-73CE8806F615}" type="slidenum">
              <a:rPr lang="en-US" smtClean="0"/>
              <a:pPr/>
              <a:t>‹#›</a:t>
            </a:fld>
            <a:endParaRPr lang="en-US"/>
          </a:p>
        </p:txBody>
      </p:sp>
    </p:spTree>
  </p:cSld>
  <p:clrMapOvr>
    <a:masterClrMapping/>
  </p:clrMapOvr>
  <p:transition spd="slow">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D53BEE8-4E6E-45B0-95E2-B712E561D721}" type="datetimeFigureOut">
              <a:rPr lang="en-US" smtClean="0"/>
              <a:pPr/>
              <a:t>6/26/2024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F50921-3D24-4E21-9082-73CE8806F615}"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spd="slow">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ED53BEE8-4E6E-45B0-95E2-B712E561D721}" type="datetimeFigureOut">
              <a:rPr lang="en-US" smtClean="0"/>
              <a:pPr/>
              <a:t>6/26/2024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F50921-3D24-4E21-9082-73CE8806F615}" type="slidenum">
              <a:rPr lang="en-US" smtClean="0"/>
              <a:pPr/>
              <a:t>‹#›</a:t>
            </a:fld>
            <a:endParaRPr lang="en-US"/>
          </a:p>
        </p:txBody>
      </p:sp>
    </p:spTree>
  </p:cSld>
  <p:clrMapOvr>
    <a:masterClrMapping/>
  </p:clrMapOvr>
  <p:transition spd="slow">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53BEE8-4E6E-45B0-95E2-B712E561D721}" type="datetimeFigureOut">
              <a:rPr lang="en-US" smtClean="0"/>
              <a:pPr/>
              <a:t>6/26/2024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F50921-3D24-4E21-9082-73CE8806F615}" type="slidenum">
              <a:rPr lang="en-US" smtClean="0"/>
              <a:pPr/>
              <a:t>‹#›</a:t>
            </a:fld>
            <a:endParaRPr lang="en-US"/>
          </a:p>
        </p:txBody>
      </p:sp>
    </p:spTree>
  </p:cSld>
  <p:clrMapOvr>
    <a:masterClrMapping/>
  </p:clrMapOvr>
  <p:transition spd="slow">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D53BEE8-4E6E-45B0-95E2-B712E561D721}"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50921-3D24-4E21-9082-73CE8806F615}" type="slidenum">
              <a:rPr lang="en-US" smtClean="0"/>
              <a:pPr/>
              <a:t>‹#›</a:t>
            </a:fld>
            <a:endParaRPr lang="en-US"/>
          </a:p>
        </p:txBody>
      </p:sp>
    </p:spTree>
  </p:cSld>
  <p:clrMapOvr>
    <a:masterClrMapping/>
  </p:clrMapOvr>
  <p:transition spd="slow">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ED53BEE8-4E6E-45B0-95E2-B712E561D721}" type="datetimeFigureOut">
              <a:rPr lang="en-US" smtClean="0"/>
              <a:pPr/>
              <a:t>6/26/2024</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A7F50921-3D24-4E21-9082-73CE8806F615}" type="slidenum">
              <a:rPr lang="en-US" smtClean="0"/>
              <a:pPr/>
              <a:t>‹#›</a:t>
            </a:fld>
            <a:endParaRPr lang="en-US"/>
          </a:p>
        </p:txBody>
      </p:sp>
    </p:spTree>
  </p:cSld>
  <p:clrMapOvr>
    <a:masterClrMapping/>
  </p:clrMapOvr>
  <p:transition spd="slow">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D53BEE8-4E6E-45B0-95E2-B712E561D721}" type="datetimeFigureOut">
              <a:rPr lang="en-US" smtClean="0"/>
              <a:pPr/>
              <a:t>6/26/2024</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A7F50921-3D24-4E21-9082-73CE8806F61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cut/>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0954" y="4876800"/>
            <a:ext cx="7772400" cy="1517904"/>
          </a:xfrm>
        </p:spPr>
        <p:txBody>
          <a:bodyPr/>
          <a:lstStyle/>
          <a:p>
            <a:pPr algn="ctr"/>
            <a:r>
              <a:rPr lang="mk-MK" dirty="0"/>
              <a:t>ЕКСПЕРТ/</a:t>
            </a:r>
            <a:r>
              <a:rPr lang="mk-MK" dirty="0" err="1"/>
              <a:t>ПредаваЧ</a:t>
            </a:r>
            <a:r>
              <a:rPr lang="mk-MK" dirty="0"/>
              <a:t>:</a:t>
            </a:r>
            <a:br>
              <a:rPr lang="en-US" dirty="0"/>
            </a:br>
            <a:r>
              <a:rPr lang="mk-MK" dirty="0"/>
              <a:t>проф. д-р Африм </a:t>
            </a:r>
            <a:r>
              <a:rPr lang="mk-MK" dirty="0" err="1"/>
              <a:t>османи</a:t>
            </a:r>
            <a:endParaRPr lang="en-US" dirty="0"/>
          </a:p>
        </p:txBody>
      </p:sp>
      <p:sp>
        <p:nvSpPr>
          <p:cNvPr id="3" name="Subtitle 2"/>
          <p:cNvSpPr>
            <a:spLocks noGrp="1"/>
          </p:cNvSpPr>
          <p:nvPr>
            <p:ph type="subTitle" idx="1"/>
          </p:nvPr>
        </p:nvSpPr>
        <p:spPr>
          <a:xfrm>
            <a:off x="624254" y="-533400"/>
            <a:ext cx="8305800" cy="4114800"/>
          </a:xfrm>
          <a:effectLst>
            <a:innerShdw blurRad="114300">
              <a:prstClr val="black"/>
            </a:innerShdw>
          </a:effectLst>
        </p:spPr>
        <p:txBody>
          <a:bodyPr>
            <a:normAutofit/>
          </a:bodyPr>
          <a:lstStyle/>
          <a:p>
            <a:pPr algn="ctr"/>
            <a:r>
              <a:rPr lang="mk-MK" sz="2800" b="1" dirty="0">
                <a:effectLst/>
                <a:latin typeface="Times New Roman" panose="02020603050405020304" pitchFamily="18" charset="0"/>
                <a:ea typeface="Times New Roman" panose="02020603050405020304" pitchFamily="18" charset="0"/>
              </a:rPr>
              <a:t>НАЦИОНАЛНА КОНВЕНЦИЈА ЗА ЕВРОПСКАТА УНИЈА ВО РЕПУБЛИКА СЕВЕРНА МАКЕДОНИЈА (НКЕУ-МК)</a:t>
            </a:r>
            <a:endParaRPr lang="en-US" sz="5400" b="1" dirty="0"/>
          </a:p>
          <a:p>
            <a:pPr algn="ctr"/>
            <a:endParaRPr lang="en-US" sz="4000" b="1" dirty="0"/>
          </a:p>
          <a:p>
            <a:endParaRPr lang="en-US" dirty="0"/>
          </a:p>
          <a:p>
            <a:pPr marL="0" marR="0" algn="ctr">
              <a:lnSpc>
                <a:spcPct val="150000"/>
              </a:lnSpc>
              <a:spcBef>
                <a:spcPts val="0"/>
              </a:spcBef>
              <a:spcAft>
                <a:spcPts val="0"/>
              </a:spcAft>
            </a:pPr>
            <a:r>
              <a:rPr lang="mk-MK" b="1" kern="100" dirty="0">
                <a:effectLst/>
                <a:latin typeface="Times New Roman" panose="02020603050405020304" pitchFamily="18" charset="0"/>
                <a:ea typeface="Calibri" panose="020F0502020204030204" pitchFamily="34" charset="0"/>
                <a:cs typeface="Times New Roman" panose="02020603050405020304" pitchFamily="18" charset="0"/>
              </a:rPr>
              <a:t>ПРИБЛИЖУВАЊЕ НА НАЦИОНАЛНОТО ЗАКОНОДАВСТВО КОН ЕВРОПСКИТЕ НАПОРИ ЗА ЕКОЛОШКА ПРАВДА</a:t>
            </a:r>
            <a:endParaRPr lang="en-US" b="1" kern="100" dirty="0">
              <a:effectLst/>
              <a:latin typeface="Thehits" pitchFamily="2" charset="0"/>
              <a:ea typeface="Calibri" panose="020F0502020204030204" pitchFamily="34" charset="0"/>
              <a:cs typeface="Times New Roman" panose="02020603050405020304" pitchFamily="18" charset="0"/>
            </a:endParaRPr>
          </a:p>
        </p:txBody>
      </p:sp>
    </p:spTree>
  </p:cSld>
  <p:clrMapOvr>
    <a:masterClrMapping/>
  </p:clrMapOvr>
  <p:transition spd="slow">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797A9-5954-4527-A969-5225B5958415}"/>
              </a:ext>
            </a:extLst>
          </p:cNvPr>
          <p:cNvSpPr>
            <a:spLocks noGrp="1"/>
          </p:cNvSpPr>
          <p:nvPr>
            <p:ph type="title"/>
          </p:nvPr>
        </p:nvSpPr>
        <p:spPr>
          <a:xfrm>
            <a:off x="914400" y="1600200"/>
            <a:ext cx="7772400" cy="2819400"/>
          </a:xfrm>
        </p:spPr>
        <p:txBody>
          <a:bodyPr/>
          <a:lstStyle/>
          <a:p>
            <a:pPr algn="ctr"/>
            <a:r>
              <a:rPr lang="mk-MK" b="1" dirty="0"/>
              <a:t>В И </a:t>
            </a:r>
            <a:br>
              <a:rPr lang="mk-MK" b="1" dirty="0"/>
            </a:br>
            <a:r>
              <a:rPr lang="mk-MK" b="1" dirty="0"/>
              <a:t>Б Л А Г О Д А Р А М</a:t>
            </a:r>
            <a:br>
              <a:rPr lang="mk-MK" b="1" dirty="0"/>
            </a:br>
            <a:r>
              <a:rPr lang="mk-MK" b="1" dirty="0"/>
              <a:t>З А </a:t>
            </a:r>
            <a:br>
              <a:rPr lang="mk-MK" b="1" dirty="0"/>
            </a:br>
            <a:r>
              <a:rPr lang="mk-MK" b="1" dirty="0"/>
              <a:t>В Н И М А Н И Е Т О</a:t>
            </a:r>
            <a:endParaRPr lang="en-US" b="1" dirty="0"/>
          </a:p>
        </p:txBody>
      </p:sp>
    </p:spTree>
    <p:extLst>
      <p:ext uri="{BB962C8B-B14F-4D97-AF65-F5344CB8AC3E}">
        <p14:creationId xmlns:p14="http://schemas.microsoft.com/office/powerpoint/2010/main" val="207781535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3F1-60F5-49AA-8441-92BDD045F838}"/>
              </a:ext>
            </a:extLst>
          </p:cNvPr>
          <p:cNvSpPr>
            <a:spLocks noGrp="1"/>
          </p:cNvSpPr>
          <p:nvPr>
            <p:ph type="title"/>
          </p:nvPr>
        </p:nvSpPr>
        <p:spPr>
          <a:xfrm>
            <a:off x="381000" y="152400"/>
            <a:ext cx="8763000" cy="1143000"/>
          </a:xfrm>
        </p:spPr>
        <p:txBody>
          <a:bodyPr/>
          <a:lstStyle/>
          <a:p>
            <a:pPr algn="ctr"/>
            <a:r>
              <a:rPr lang="mk-MK" sz="2900" b="1" dirty="0"/>
              <a:t>Правото на здрава животна средина како основно право на човекот и </a:t>
            </a:r>
            <a:r>
              <a:rPr lang="mk-MK" sz="2900" b="1" dirty="0" err="1"/>
              <a:t>граѓанинот</a:t>
            </a:r>
            <a:r>
              <a:rPr lang="mk-MK" sz="2900" b="1" dirty="0"/>
              <a:t>  </a:t>
            </a:r>
            <a:endParaRPr lang="en-US" sz="2900" dirty="0"/>
          </a:p>
        </p:txBody>
      </p:sp>
      <p:sp>
        <p:nvSpPr>
          <p:cNvPr id="3" name="Content Placeholder 2">
            <a:extLst>
              <a:ext uri="{FF2B5EF4-FFF2-40B4-BE49-F238E27FC236}">
                <a16:creationId xmlns:a16="http://schemas.microsoft.com/office/drawing/2014/main" id="{24316DCE-500C-48B7-BCF4-2DD3122A2A59}"/>
              </a:ext>
            </a:extLst>
          </p:cNvPr>
          <p:cNvSpPr>
            <a:spLocks noGrp="1"/>
          </p:cNvSpPr>
          <p:nvPr>
            <p:ph idx="1"/>
          </p:nvPr>
        </p:nvSpPr>
        <p:spPr>
          <a:xfrm>
            <a:off x="533400" y="1447800"/>
            <a:ext cx="8382000" cy="5410200"/>
          </a:xfrm>
        </p:spPr>
        <p:txBody>
          <a:bodyPr>
            <a:normAutofit fontScale="92500" lnSpcReduction="10000"/>
          </a:bodyPr>
          <a:lstStyle/>
          <a:p>
            <a:pPr lvl="0" algn="just"/>
            <a:r>
              <a:rPr lang="mk-MK" b="1" dirty="0"/>
              <a:t>Устав на Р.С. Македонија</a:t>
            </a:r>
            <a:endParaRPr lang="en-US" dirty="0"/>
          </a:p>
          <a:p>
            <a:pPr marL="68580" indent="0" algn="just">
              <a:buNone/>
            </a:pPr>
            <a:r>
              <a:rPr lang="mk-MK" b="1" dirty="0"/>
              <a:t>Чл.8: Темелни вредности на уставниот поредок</a:t>
            </a:r>
          </a:p>
          <a:p>
            <a:pPr marL="693738" indent="-625475" algn="just">
              <a:buNone/>
            </a:pPr>
            <a:r>
              <a:rPr lang="ru-RU" dirty="0"/>
              <a:t>	- заштита и унапредување на животната 	средина и на природата.</a:t>
            </a:r>
            <a:endParaRPr lang="en-US" b="1" dirty="0"/>
          </a:p>
          <a:p>
            <a:pPr marL="68580" indent="0" algn="just">
              <a:buNone/>
            </a:pPr>
            <a:r>
              <a:rPr lang="mk-MK" b="1" dirty="0"/>
              <a:t>Чл.43:</a:t>
            </a:r>
            <a:r>
              <a:rPr lang="en-US" b="1" dirty="0"/>
              <a:t> </a:t>
            </a:r>
            <a:r>
              <a:rPr lang="mk-MK" b="1" dirty="0"/>
              <a:t>право на здрава животна средина</a:t>
            </a:r>
            <a:endParaRPr lang="en-US" dirty="0"/>
          </a:p>
          <a:p>
            <a:pPr marL="68580" lvl="0" indent="0" algn="just">
              <a:buNone/>
            </a:pPr>
            <a:r>
              <a:rPr lang="mk-MK" dirty="0"/>
              <a:t>	</a:t>
            </a:r>
            <a:r>
              <a:rPr lang="en-US" dirty="0"/>
              <a:t>- </a:t>
            </a:r>
            <a:r>
              <a:rPr lang="ru-RU" dirty="0"/>
              <a:t>Секој човек има право на здрава животна средина. </a:t>
            </a:r>
            <a:endParaRPr lang="en-US" dirty="0"/>
          </a:p>
          <a:p>
            <a:pPr marL="68580" lvl="0" indent="0" algn="just">
              <a:buNone/>
            </a:pPr>
            <a:r>
              <a:rPr lang="mk-MK" dirty="0"/>
              <a:t>	</a:t>
            </a:r>
            <a:r>
              <a:rPr lang="en-US" dirty="0"/>
              <a:t>- </a:t>
            </a:r>
            <a:r>
              <a:rPr lang="ru-RU" dirty="0"/>
              <a:t>Секој е должен да ја унапредува и штити животната средина и природата. </a:t>
            </a:r>
            <a:endParaRPr lang="en-US" dirty="0"/>
          </a:p>
          <a:p>
            <a:pPr marL="68580" lvl="0" indent="0" algn="just">
              <a:buNone/>
            </a:pPr>
            <a:r>
              <a:rPr lang="mk-MK" dirty="0"/>
              <a:t>	</a:t>
            </a:r>
            <a:r>
              <a:rPr lang="en-US" dirty="0"/>
              <a:t>- </a:t>
            </a:r>
            <a:r>
              <a:rPr lang="ru-RU" dirty="0"/>
              <a:t>Републиката обезбедува услови за остварување на правото на граѓаните на здрава животна средина. </a:t>
            </a:r>
            <a:endParaRPr lang="en-US" dirty="0"/>
          </a:p>
          <a:p>
            <a:endParaRPr lang="en-US" dirty="0"/>
          </a:p>
        </p:txBody>
      </p:sp>
    </p:spTree>
    <p:extLst>
      <p:ext uri="{BB962C8B-B14F-4D97-AF65-F5344CB8AC3E}">
        <p14:creationId xmlns:p14="http://schemas.microsoft.com/office/powerpoint/2010/main" val="14092815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wipe(down)">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273F8-0FAC-78E6-3D89-9B970B1032FD}"/>
              </a:ext>
            </a:extLst>
          </p:cNvPr>
          <p:cNvSpPr>
            <a:spLocks noGrp="1"/>
          </p:cNvSpPr>
          <p:nvPr>
            <p:ph type="title"/>
          </p:nvPr>
        </p:nvSpPr>
        <p:spPr>
          <a:xfrm>
            <a:off x="457200" y="152400"/>
            <a:ext cx="8686800" cy="1274064"/>
          </a:xfrm>
        </p:spPr>
        <p:txBody>
          <a:bodyPr/>
          <a:lstStyle/>
          <a:p>
            <a:pPr algn="ctr"/>
            <a:r>
              <a:rPr lang="mk-MK" sz="2800" b="1" dirty="0"/>
              <a:t>Новите измени во Кривичниот законик посветени на кривичните дела против животната средина и природата</a:t>
            </a:r>
            <a:endParaRPr lang="en-US" sz="2800" dirty="0"/>
          </a:p>
        </p:txBody>
      </p:sp>
      <p:sp>
        <p:nvSpPr>
          <p:cNvPr id="3" name="Content Placeholder 2">
            <a:extLst>
              <a:ext uri="{FF2B5EF4-FFF2-40B4-BE49-F238E27FC236}">
                <a16:creationId xmlns:a16="http://schemas.microsoft.com/office/drawing/2014/main" id="{652499D6-3705-3EF5-6CF2-F17DB3AAAF8F}"/>
              </a:ext>
            </a:extLst>
          </p:cNvPr>
          <p:cNvSpPr>
            <a:spLocks noGrp="1"/>
          </p:cNvSpPr>
          <p:nvPr>
            <p:ph idx="1"/>
          </p:nvPr>
        </p:nvSpPr>
        <p:spPr>
          <a:xfrm>
            <a:off x="457200" y="1905000"/>
            <a:ext cx="8458200" cy="4800600"/>
          </a:xfrm>
        </p:spPr>
        <p:txBody>
          <a:bodyPr>
            <a:normAutofit fontScale="92500" lnSpcReduction="10000"/>
          </a:bodyPr>
          <a:lstStyle/>
          <a:p>
            <a:pPr marL="68580" indent="0" algn="just">
              <a:buNone/>
            </a:pPr>
            <a:r>
              <a:rPr lang="ru-RU" b="1" dirty="0"/>
              <a:t>Глава </a:t>
            </a:r>
            <a:r>
              <a:rPr lang="en-US" b="1" dirty="0"/>
              <a:t>XXII</a:t>
            </a:r>
          </a:p>
          <a:p>
            <a:pPr marL="68580" indent="0" algn="just">
              <a:buNone/>
            </a:pPr>
            <a:r>
              <a:rPr lang="ru-RU" b="1" dirty="0"/>
              <a:t>КРИВИЧНИ ДЕЛА ПРОТИВ ЖИВОТНАТА СРЕДИНА И ПРИРОДАТА</a:t>
            </a:r>
            <a:endParaRPr lang="mk-MK" b="1" dirty="0"/>
          </a:p>
          <a:p>
            <a:pPr>
              <a:buFontTx/>
              <a:buChar char="-"/>
            </a:pPr>
            <a:r>
              <a:rPr lang="mk-MK" b="1" dirty="0" err="1"/>
              <a:t>Екоцид</a:t>
            </a:r>
            <a:endParaRPr lang="mk-MK" b="1" dirty="0"/>
          </a:p>
          <a:p>
            <a:pPr>
              <a:buFontTx/>
              <a:buChar char="-"/>
            </a:pPr>
            <a:r>
              <a:rPr lang="mk-MK" b="1" dirty="0"/>
              <a:t>Промена на воден режим</a:t>
            </a:r>
          </a:p>
          <a:p>
            <a:pPr>
              <a:buFontTx/>
              <a:buChar char="-"/>
            </a:pPr>
            <a:r>
              <a:rPr lang="mk-MK" b="1" dirty="0"/>
              <a:t>Недозволено работење на постројки </a:t>
            </a:r>
          </a:p>
          <a:p>
            <a:pPr>
              <a:buFontTx/>
              <a:buChar char="-"/>
            </a:pPr>
            <a:r>
              <a:rPr lang="mk-MK" b="1" dirty="0"/>
              <a:t>Загрозување на околината со бучава вибрации или </a:t>
            </a:r>
            <a:r>
              <a:rPr lang="mk-MK" b="1" dirty="0" err="1"/>
              <a:t>нејонизирачко</a:t>
            </a:r>
            <a:r>
              <a:rPr lang="mk-MK" b="1" dirty="0"/>
              <a:t> зрачење </a:t>
            </a:r>
          </a:p>
          <a:p>
            <a:pPr>
              <a:buFontTx/>
              <a:buChar char="-"/>
            </a:pPr>
            <a:r>
              <a:rPr lang="mk-MK" b="1" dirty="0"/>
              <a:t>Убивање и мачење животни и </a:t>
            </a:r>
          </a:p>
          <a:p>
            <a:pPr>
              <a:buFontTx/>
              <a:buChar char="-"/>
            </a:pPr>
            <a:r>
              <a:rPr lang="mk-MK" b="1" dirty="0"/>
              <a:t>Уништување на живеалиште</a:t>
            </a:r>
          </a:p>
          <a:p>
            <a:endParaRPr lang="en-US" dirty="0"/>
          </a:p>
        </p:txBody>
      </p:sp>
    </p:spTree>
    <p:extLst>
      <p:ext uri="{BB962C8B-B14F-4D97-AF65-F5344CB8AC3E}">
        <p14:creationId xmlns:p14="http://schemas.microsoft.com/office/powerpoint/2010/main" val="2372374429"/>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783EB-D3EF-4AA6-BBB1-16500111978B}"/>
              </a:ext>
            </a:extLst>
          </p:cNvPr>
          <p:cNvSpPr>
            <a:spLocks noGrp="1"/>
          </p:cNvSpPr>
          <p:nvPr>
            <p:ph type="title"/>
          </p:nvPr>
        </p:nvSpPr>
        <p:spPr>
          <a:xfrm>
            <a:off x="914400" y="152400"/>
            <a:ext cx="7772400" cy="914400"/>
          </a:xfrm>
        </p:spPr>
        <p:txBody>
          <a:bodyPr/>
          <a:lstStyle/>
          <a:p>
            <a:pPr algn="ctr"/>
            <a:r>
              <a:rPr lang="mk-MK" b="1" dirty="0"/>
              <a:t>Е К О Ц И Д</a:t>
            </a:r>
            <a:endParaRPr lang="en-US" b="1" dirty="0"/>
          </a:p>
        </p:txBody>
      </p:sp>
      <p:sp>
        <p:nvSpPr>
          <p:cNvPr id="3" name="Content Placeholder 2">
            <a:extLst>
              <a:ext uri="{FF2B5EF4-FFF2-40B4-BE49-F238E27FC236}">
                <a16:creationId xmlns:a16="http://schemas.microsoft.com/office/drawing/2014/main" id="{F75E0BC1-183F-457D-8F8E-FE737B2BC0A4}"/>
              </a:ext>
            </a:extLst>
          </p:cNvPr>
          <p:cNvSpPr>
            <a:spLocks noGrp="1"/>
          </p:cNvSpPr>
          <p:nvPr>
            <p:ph idx="1"/>
          </p:nvPr>
        </p:nvSpPr>
        <p:spPr>
          <a:xfrm>
            <a:off x="457200" y="1066800"/>
            <a:ext cx="8534400" cy="5638800"/>
          </a:xfrm>
        </p:spPr>
        <p:txBody>
          <a:bodyPr>
            <a:normAutofit fontScale="85000" lnSpcReduction="20000"/>
          </a:bodyPr>
          <a:lstStyle/>
          <a:p>
            <a:pPr algn="just"/>
            <a:r>
              <a:rPr lang="ru-RU" dirty="0"/>
              <a:t>Тој што спротивно на закон, со намера да предизвика штета на животната средина, ќе преземе дејствие или ќе пропушти да преземе дејствие поради кое ќе настане сериозна или широкораспространета или долготрајна штета на животната средина, ќе се казни со казна затвор од најмалку десет години или со доживо</a:t>
            </a:r>
            <a:r>
              <a:rPr lang="mk-MK" dirty="0"/>
              <a:t>тен затвор.</a:t>
            </a:r>
          </a:p>
          <a:p>
            <a:pPr algn="just"/>
            <a:r>
              <a:rPr lang="mk-MK" dirty="0"/>
              <a:t>Во пракса би значело пожари на шуми, излевање на нафта/хемиски отпад, дренирање на блатни екосистеми, прекумерен и неконтролиран лов и риболов, радиоактивна контаминација поради нуклеарни тестирања и користење нуклеарни оружја, односно дејствија или пропуштање на дејствија кои би довеле до масовно уништување на екосистеми. Со еден збор уништување на природата до степен од кој за жал не би постоела можност за повторно обновување на растителниот и животинскиот свет.</a:t>
            </a:r>
            <a:endParaRPr lang="en-US" dirty="0"/>
          </a:p>
          <a:p>
            <a:pPr algn="just"/>
            <a:endParaRPr lang="en-US" dirty="0"/>
          </a:p>
        </p:txBody>
      </p:sp>
    </p:spTree>
    <p:extLst>
      <p:ext uri="{BB962C8B-B14F-4D97-AF65-F5344CB8AC3E}">
        <p14:creationId xmlns:p14="http://schemas.microsoft.com/office/powerpoint/2010/main" val="33313302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75BA2-2FED-BAC0-1840-57C71758EF2C}"/>
              </a:ext>
            </a:extLst>
          </p:cNvPr>
          <p:cNvSpPr>
            <a:spLocks noGrp="1"/>
          </p:cNvSpPr>
          <p:nvPr>
            <p:ph type="title"/>
          </p:nvPr>
        </p:nvSpPr>
        <p:spPr>
          <a:xfrm>
            <a:off x="457200" y="228600"/>
            <a:ext cx="8534400" cy="1447800"/>
          </a:xfrm>
        </p:spPr>
        <p:txBody>
          <a:bodyPr/>
          <a:lstStyle/>
          <a:p>
            <a:pPr algn="ctr"/>
            <a:r>
              <a:rPr lang="mk-MK" b="1" dirty="0"/>
              <a:t>Измени и дополнувања на Законот за прекршоци</a:t>
            </a:r>
            <a:br>
              <a:rPr lang="en-US" dirty="0"/>
            </a:br>
            <a:endParaRPr lang="en-US" dirty="0"/>
          </a:p>
        </p:txBody>
      </p:sp>
      <p:sp>
        <p:nvSpPr>
          <p:cNvPr id="3" name="Content Placeholder 2">
            <a:extLst>
              <a:ext uri="{FF2B5EF4-FFF2-40B4-BE49-F238E27FC236}">
                <a16:creationId xmlns:a16="http://schemas.microsoft.com/office/drawing/2014/main" id="{E2628F9B-E370-15A0-0CE1-754AA42C3C36}"/>
              </a:ext>
            </a:extLst>
          </p:cNvPr>
          <p:cNvSpPr>
            <a:spLocks noGrp="1"/>
          </p:cNvSpPr>
          <p:nvPr>
            <p:ph idx="1"/>
          </p:nvPr>
        </p:nvSpPr>
        <p:spPr>
          <a:xfrm>
            <a:off x="457200" y="1828800"/>
            <a:ext cx="8534400" cy="4953000"/>
          </a:xfrm>
        </p:spPr>
        <p:txBody>
          <a:bodyPr>
            <a:noAutofit/>
          </a:bodyPr>
          <a:lstStyle/>
          <a:p>
            <a:pPr algn="just"/>
            <a:r>
              <a:rPr lang="mk-MK" sz="2400" dirty="0">
                <a:effectLst/>
                <a:latin typeface="Times New Roman" panose="02020603050405020304" pitchFamily="18" charset="0"/>
                <a:ea typeface="Calibri" panose="020F0502020204030204" pitchFamily="34" charset="0"/>
              </a:rPr>
              <a:t>На 27.11.2023 година бе</a:t>
            </a:r>
            <a:r>
              <a:rPr lang="en-US" sz="2400" dirty="0">
                <a:effectLst/>
                <a:latin typeface="Times New Roman" panose="02020603050405020304" pitchFamily="18" charset="0"/>
                <a:ea typeface="Calibri" panose="020F0502020204030204" pitchFamily="34" charset="0"/>
              </a:rPr>
              <a:t>a</a:t>
            </a:r>
            <a:r>
              <a:rPr lang="mk-MK" sz="2400" dirty="0">
                <a:effectLst/>
                <a:latin typeface="Times New Roman" panose="02020603050405020304" pitchFamily="18" charset="0"/>
                <a:ea typeface="Calibri" panose="020F0502020204030204" pitchFamily="34" charset="0"/>
              </a:rPr>
              <a:t> донесени измените и дополнувањата на Законот за прекршоци.</a:t>
            </a:r>
          </a:p>
          <a:p>
            <a:pPr algn="just"/>
            <a:r>
              <a:rPr lang="mk-MK" sz="2400" dirty="0">
                <a:effectLst/>
                <a:latin typeface="Times New Roman" panose="02020603050405020304" pitchFamily="18" charset="0"/>
                <a:ea typeface="Calibri" panose="020F0502020204030204" pitchFamily="34" charset="0"/>
              </a:rPr>
              <a:t>Утврдување на вина за сторителот на прекршокот, се наметнува должност штетата да ја врати или надомести или на друг начин да ги отстрани или поправи штетните последици од сторениот прекршок</a:t>
            </a:r>
            <a:r>
              <a:rPr lang="mk-MK" sz="2400" dirty="0">
                <a:latin typeface="Times New Roman" panose="02020603050405020304" pitchFamily="18" charset="0"/>
                <a:ea typeface="Calibri" panose="020F0502020204030204" pitchFamily="34" charset="0"/>
              </a:rPr>
              <a:t>.</a:t>
            </a:r>
          </a:p>
          <a:p>
            <a:pPr algn="just"/>
            <a:r>
              <a:rPr lang="mk-MK" sz="2400" dirty="0">
                <a:effectLst/>
                <a:latin typeface="Times New Roman" panose="02020603050405020304" pitchFamily="18" charset="0"/>
                <a:ea typeface="Calibri" panose="020F0502020204030204" pitchFamily="34" charset="0"/>
              </a:rPr>
              <a:t>Глоба за физичко лице, одговорно лице во правно лице и овластено службено лице може да се пропише глоба во </a:t>
            </a:r>
            <a:r>
              <a:rPr lang="mk-MK" sz="2400" dirty="0" err="1">
                <a:effectLst/>
                <a:latin typeface="Times New Roman" panose="02020603050405020304" pitchFamily="18" charset="0"/>
                <a:ea typeface="Calibri" panose="020F0502020204030204" pitchFamily="34" charset="0"/>
              </a:rPr>
              <a:t>дваесеткратен</a:t>
            </a:r>
            <a:r>
              <a:rPr lang="mk-MK" sz="2400" dirty="0">
                <a:effectLst/>
                <a:latin typeface="Times New Roman" panose="02020603050405020304" pitchFamily="18" charset="0"/>
                <a:ea typeface="Calibri" panose="020F0502020204030204" pitchFamily="34" charset="0"/>
              </a:rPr>
              <a:t> износ.</a:t>
            </a:r>
          </a:p>
          <a:p>
            <a:pPr algn="just"/>
            <a:r>
              <a:rPr lang="mk-MK" sz="2400" dirty="0">
                <a:effectLst/>
                <a:latin typeface="Times New Roman" panose="02020603050405020304" pitchFamily="18" charset="0"/>
                <a:ea typeface="Calibri" panose="020F0502020204030204" pitchFamily="34" charset="0"/>
              </a:rPr>
              <a:t>Глоба за правно лице може да се пропише во </a:t>
            </a:r>
            <a:r>
              <a:rPr lang="mk-MK" sz="2400" dirty="0" err="1">
                <a:effectLst/>
                <a:latin typeface="Times New Roman" panose="02020603050405020304" pitchFamily="18" charset="0"/>
                <a:ea typeface="Calibri" panose="020F0502020204030204" pitchFamily="34" charset="0"/>
              </a:rPr>
              <a:t>дваесеткратен</a:t>
            </a:r>
            <a:r>
              <a:rPr lang="mk-MK" sz="2400" dirty="0">
                <a:effectLst/>
                <a:latin typeface="Times New Roman" panose="02020603050405020304" pitchFamily="18" charset="0"/>
                <a:ea typeface="Calibri" panose="020F0502020204030204" pitchFamily="34" charset="0"/>
              </a:rPr>
              <a:t> износ.  </a:t>
            </a:r>
            <a:endParaRPr lang="en-US" sz="2400" dirty="0"/>
          </a:p>
        </p:txBody>
      </p:sp>
    </p:spTree>
    <p:extLst>
      <p:ext uri="{BB962C8B-B14F-4D97-AF65-F5344CB8AC3E}">
        <p14:creationId xmlns:p14="http://schemas.microsoft.com/office/powerpoint/2010/main" val="40155019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43A12-796F-18BE-4FF5-13CB9056BAF0}"/>
              </a:ext>
            </a:extLst>
          </p:cNvPr>
          <p:cNvSpPr>
            <a:spLocks noGrp="1"/>
          </p:cNvSpPr>
          <p:nvPr>
            <p:ph type="title"/>
          </p:nvPr>
        </p:nvSpPr>
        <p:spPr>
          <a:xfrm>
            <a:off x="533400" y="0"/>
            <a:ext cx="8382000" cy="1371600"/>
          </a:xfrm>
        </p:spPr>
        <p:txBody>
          <a:bodyPr/>
          <a:lstStyle/>
          <a:p>
            <a:pPr algn="ctr"/>
            <a:r>
              <a:rPr lang="mk-MK" sz="2600" b="1" dirty="0">
                <a:effectLst/>
                <a:latin typeface="Times New Roman" panose="02020603050405020304" pitchFamily="18" charset="0"/>
                <a:ea typeface="Calibri" panose="020F0502020204030204" pitchFamily="34" charset="0"/>
              </a:rPr>
              <a:t>Хармонизација на Казненото законодавство со директивите на Европската Унија во делот на еколошкиот криминал</a:t>
            </a:r>
            <a:endParaRPr lang="en-US" sz="2600" dirty="0"/>
          </a:p>
        </p:txBody>
      </p:sp>
      <p:sp>
        <p:nvSpPr>
          <p:cNvPr id="3" name="Content Placeholder 2">
            <a:extLst>
              <a:ext uri="{FF2B5EF4-FFF2-40B4-BE49-F238E27FC236}">
                <a16:creationId xmlns:a16="http://schemas.microsoft.com/office/drawing/2014/main" id="{EFC4EF24-F4A7-1A67-BF9E-9BF2DDA51149}"/>
              </a:ext>
            </a:extLst>
          </p:cNvPr>
          <p:cNvSpPr>
            <a:spLocks noGrp="1"/>
          </p:cNvSpPr>
          <p:nvPr>
            <p:ph idx="1"/>
          </p:nvPr>
        </p:nvSpPr>
        <p:spPr>
          <a:xfrm>
            <a:off x="533400" y="1524000"/>
            <a:ext cx="8382000" cy="5181600"/>
          </a:xfrm>
        </p:spPr>
        <p:txBody>
          <a:bodyPr>
            <a:normAutofit/>
          </a:bodyPr>
          <a:lstStyle/>
          <a:p>
            <a:pPr algn="just"/>
            <a:r>
              <a:rPr lang="mk-MK" kern="100" dirty="0">
                <a:effectLst/>
                <a:latin typeface="Times New Roman" panose="02020603050405020304" pitchFamily="18" charset="0"/>
                <a:ea typeface="Calibri" panose="020F0502020204030204" pitchFamily="34" charset="0"/>
                <a:cs typeface="Times New Roman" panose="02020603050405020304" pitchFamily="18" charset="0"/>
              </a:rPr>
              <a:t>Директива 2008/99/ЕЗ на Европскиот парламент и на Советот за заштита на животната средина преку казненото право.</a:t>
            </a:r>
            <a:endParaRPr lang="en-US"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mk-MK" kern="100" dirty="0">
                <a:effectLst/>
                <a:latin typeface="Times New Roman" panose="02020603050405020304" pitchFamily="18" charset="0"/>
                <a:ea typeface="Calibri" panose="020F0502020204030204" pitchFamily="34" charset="0"/>
                <a:cs typeface="Times New Roman" panose="02020603050405020304" pitchFamily="18" charset="0"/>
              </a:rPr>
              <a:t>Директива на Европскиот Парламент и на Советот за заштита на животната средина преку кривично право, заменувајќи ја Директивата 2008/99/Е</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C</a:t>
            </a:r>
            <a:r>
              <a:rPr lang="mk-MK"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US"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33206200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D26AC-6A0D-45F8-AEE5-8C19E5DC2D95}"/>
              </a:ext>
            </a:extLst>
          </p:cNvPr>
          <p:cNvSpPr>
            <a:spLocks noGrp="1"/>
          </p:cNvSpPr>
          <p:nvPr>
            <p:ph type="title"/>
          </p:nvPr>
        </p:nvSpPr>
        <p:spPr>
          <a:xfrm>
            <a:off x="457200" y="152400"/>
            <a:ext cx="8534400" cy="1274064"/>
          </a:xfrm>
        </p:spPr>
        <p:txBody>
          <a:bodyPr/>
          <a:lstStyle/>
          <a:p>
            <a:pPr algn="ctr"/>
            <a:r>
              <a:rPr lang="mk-MK" dirty="0"/>
              <a:t>Предизвици во борбата против еколошкиот криминал</a:t>
            </a:r>
            <a:br>
              <a:rPr lang="en-US" dirty="0"/>
            </a:br>
            <a:endParaRPr lang="en-US" dirty="0"/>
          </a:p>
        </p:txBody>
      </p:sp>
      <p:sp>
        <p:nvSpPr>
          <p:cNvPr id="3" name="Content Placeholder 2">
            <a:extLst>
              <a:ext uri="{FF2B5EF4-FFF2-40B4-BE49-F238E27FC236}">
                <a16:creationId xmlns:a16="http://schemas.microsoft.com/office/drawing/2014/main" id="{885635B6-67C9-4B0B-B0A7-6AC2F6FC2721}"/>
              </a:ext>
            </a:extLst>
          </p:cNvPr>
          <p:cNvSpPr>
            <a:spLocks noGrp="1"/>
          </p:cNvSpPr>
          <p:nvPr>
            <p:ph idx="1"/>
          </p:nvPr>
        </p:nvSpPr>
        <p:spPr>
          <a:xfrm>
            <a:off x="533400" y="2057400"/>
            <a:ext cx="8458200" cy="4648200"/>
          </a:xfrm>
        </p:spPr>
        <p:txBody>
          <a:bodyPr/>
          <a:lstStyle/>
          <a:p>
            <a:pPr marL="68580" indent="0" algn="just">
              <a:buNone/>
            </a:pPr>
            <a:r>
              <a:rPr lang="mk-MK" b="1" dirty="0"/>
              <a:t>Детектирање ризици од корупцијата во животната средина.</a:t>
            </a:r>
          </a:p>
          <a:p>
            <a:pPr marL="68580" indent="0" algn="just">
              <a:buNone/>
            </a:pPr>
            <a:r>
              <a:rPr lang="mk-MK" b="1" dirty="0"/>
              <a:t>Кои мерки треба да се преземат со цел намалување на ризикот од корупција во животната средина?</a:t>
            </a:r>
            <a:endParaRPr lang="en-US" dirty="0"/>
          </a:p>
          <a:p>
            <a:pPr marL="68580" indent="0">
              <a:buNone/>
            </a:pPr>
            <a:endParaRPr lang="en-US" dirty="0"/>
          </a:p>
        </p:txBody>
      </p:sp>
    </p:spTree>
    <p:extLst>
      <p:ext uri="{BB962C8B-B14F-4D97-AF65-F5344CB8AC3E}">
        <p14:creationId xmlns:p14="http://schemas.microsoft.com/office/powerpoint/2010/main" val="3528040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013F9-F1CA-4608-A3E2-8DBC510731C8}"/>
              </a:ext>
            </a:extLst>
          </p:cNvPr>
          <p:cNvSpPr>
            <a:spLocks noGrp="1"/>
          </p:cNvSpPr>
          <p:nvPr>
            <p:ph type="title"/>
          </p:nvPr>
        </p:nvSpPr>
        <p:spPr/>
        <p:txBody>
          <a:bodyPr/>
          <a:lstStyle/>
          <a:p>
            <a:pPr algn="ctr"/>
            <a:r>
              <a:rPr lang="mk-MK" b="1" dirty="0"/>
              <a:t>Судска пракса</a:t>
            </a:r>
            <a:br>
              <a:rPr lang="en-US" dirty="0"/>
            </a:br>
            <a:endParaRPr lang="en-US" dirty="0"/>
          </a:p>
        </p:txBody>
      </p:sp>
      <p:sp>
        <p:nvSpPr>
          <p:cNvPr id="3" name="Content Placeholder 2">
            <a:extLst>
              <a:ext uri="{FF2B5EF4-FFF2-40B4-BE49-F238E27FC236}">
                <a16:creationId xmlns:a16="http://schemas.microsoft.com/office/drawing/2014/main" id="{5BF1E21F-20E1-4EDB-8249-D203426D0F00}"/>
              </a:ext>
            </a:extLst>
          </p:cNvPr>
          <p:cNvSpPr>
            <a:spLocks noGrp="1"/>
          </p:cNvSpPr>
          <p:nvPr>
            <p:ph idx="1"/>
          </p:nvPr>
        </p:nvSpPr>
        <p:spPr>
          <a:xfrm>
            <a:off x="533400" y="1783560"/>
            <a:ext cx="8458200" cy="4769640"/>
          </a:xfrm>
        </p:spPr>
        <p:txBody>
          <a:bodyPr/>
          <a:lstStyle/>
          <a:p>
            <a:r>
              <a:rPr lang="mk-MK" dirty="0"/>
              <a:t>Колку изречени судски пресуди имаме ?</a:t>
            </a:r>
            <a:endParaRPr lang="en-US" dirty="0"/>
          </a:p>
          <a:p>
            <a:r>
              <a:rPr lang="mk-MK" dirty="0"/>
              <a:t>Судски статистики</a:t>
            </a:r>
            <a:endParaRPr lang="en-US" dirty="0"/>
          </a:p>
          <a:p>
            <a:endParaRPr lang="en-US" dirty="0"/>
          </a:p>
        </p:txBody>
      </p:sp>
    </p:spTree>
    <p:extLst>
      <p:ext uri="{BB962C8B-B14F-4D97-AF65-F5344CB8AC3E}">
        <p14:creationId xmlns:p14="http://schemas.microsoft.com/office/powerpoint/2010/main" val="4087997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3661004-4DDB-488E-9A9C-E06FE86814A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95250"/>
            <a:ext cx="8305800" cy="6667500"/>
          </a:xfrm>
        </p:spPr>
      </p:pic>
    </p:spTree>
    <p:extLst>
      <p:ext uri="{BB962C8B-B14F-4D97-AF65-F5344CB8AC3E}">
        <p14:creationId xmlns:p14="http://schemas.microsoft.com/office/powerpoint/2010/main" val="156153404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3542</TotalTime>
  <Words>526</Words>
  <Application>Microsoft Office PowerPoint</Application>
  <PresentationFormat>On-screen Show (4:3)</PresentationFormat>
  <Paragraphs>40</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Calibri</vt:lpstr>
      <vt:lpstr>Consolas</vt:lpstr>
      <vt:lpstr>Corbel</vt:lpstr>
      <vt:lpstr>Thehits</vt:lpstr>
      <vt:lpstr>Times New Roman</vt:lpstr>
      <vt:lpstr>Wingdings</vt:lpstr>
      <vt:lpstr>Wingdings 2</vt:lpstr>
      <vt:lpstr>Wingdings 3</vt:lpstr>
      <vt:lpstr>Metro</vt:lpstr>
      <vt:lpstr>ЕКСПЕРТ/ПредаваЧ: проф. д-р Африм османи</vt:lpstr>
      <vt:lpstr>Правото на здрава животна средина како основно право на човекот и граѓанинот  </vt:lpstr>
      <vt:lpstr>Новите измени во Кривичниот законик посветени на кривичните дела против животната средина и природата</vt:lpstr>
      <vt:lpstr>Е К О Ц И Д</vt:lpstr>
      <vt:lpstr>Измени и дополнувања на Законот за прекршоци </vt:lpstr>
      <vt:lpstr>Хармонизација на Казненото законодавство со директивите на Европската Унија во делот на еколошкиот криминал</vt:lpstr>
      <vt:lpstr>Предизвици во борбата против еколошкиот криминал </vt:lpstr>
      <vt:lpstr>Судска пракса </vt:lpstr>
      <vt:lpstr>PowerPoint Presentation</vt:lpstr>
      <vt:lpstr>В И  Б Л А Г О Д А Р А М З А  В Н И М А Н И Е Т 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 DR. AFRIM OSMANI</dc:title>
  <dc:creator>afrim</dc:creator>
  <cp:lastModifiedBy>USER</cp:lastModifiedBy>
  <cp:revision>196</cp:revision>
  <dcterms:created xsi:type="dcterms:W3CDTF">2012-10-21T17:37:58Z</dcterms:created>
  <dcterms:modified xsi:type="dcterms:W3CDTF">2024-06-26T06:14:58Z</dcterms:modified>
</cp:coreProperties>
</file>