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mk-M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7" autoAdjust="0"/>
    <p:restoredTop sz="94671" autoAdjust="0"/>
  </p:normalViewPr>
  <p:slideViewPr>
    <p:cSldViewPr>
      <p:cViewPr varScale="1">
        <p:scale>
          <a:sx n="83" d="100"/>
          <a:sy n="83" d="100"/>
        </p:scale>
        <p:origin x="-143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3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B0E274-5477-4DF5-BEBF-3F3453D8ACD5}" type="datetimeFigureOut">
              <a:rPr lang="mk-MK" smtClean="0"/>
              <a:pPr>
                <a:defRPr/>
              </a:pPr>
              <a:t>13.7.2025</a:t>
            </a:fld>
            <a:endParaRPr lang="mk-MK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mk-MK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3C1512-4FDC-452F-92F4-A50A9CBB7E47}" type="slidenum">
              <a:rPr lang="mk-MK" smtClean="0"/>
              <a:pPr>
                <a:defRPr/>
              </a:pPr>
              <a:t>‹#›</a:t>
            </a:fld>
            <a:endParaRPr lang="mk-M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BB4541-8CC9-45E8-9A8D-7A76BA197C59}" type="datetimeFigureOut">
              <a:rPr lang="mk-MK" smtClean="0"/>
              <a:pPr>
                <a:defRPr/>
              </a:pPr>
              <a:t>13.7.2025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247976-482A-4774-8475-BE4B8F95A8E7}" type="slidenum">
              <a:rPr lang="mk-MK" smtClean="0"/>
              <a:pPr>
                <a:defRPr/>
              </a:pPr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ED9681-7784-4687-88FF-2609E0B8DF4E}" type="datetimeFigureOut">
              <a:rPr lang="mk-MK" smtClean="0"/>
              <a:pPr>
                <a:defRPr/>
              </a:pPr>
              <a:t>13.7.2025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171663-596D-4987-9EBD-F93290D36639}" type="slidenum">
              <a:rPr lang="mk-MK" smtClean="0"/>
              <a:pPr>
                <a:defRPr/>
              </a:pPr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3D2100-0555-4502-B6B4-3DD5A500D08E}" type="datetimeFigureOut">
              <a:rPr lang="mk-MK" smtClean="0"/>
              <a:pPr>
                <a:defRPr/>
              </a:pPr>
              <a:t>13.7.2025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017675-D19F-48E2-B311-0792A4C00EBC}" type="slidenum">
              <a:rPr lang="mk-MK" smtClean="0"/>
              <a:pPr>
                <a:defRPr/>
              </a:pPr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97C55A-C7DF-4D50-B890-EDCE5EEFD469}" type="datetimeFigureOut">
              <a:rPr lang="mk-MK" smtClean="0"/>
              <a:pPr>
                <a:defRPr/>
              </a:pPr>
              <a:t>13.7.2025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8B4431-C2E0-492D-A063-DAE831071088}" type="slidenum">
              <a:rPr lang="mk-MK" smtClean="0"/>
              <a:pPr>
                <a:defRPr/>
              </a:pPr>
              <a:t>‹#›</a:t>
            </a:fld>
            <a:endParaRPr lang="mk-M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785208-833D-453D-BF64-FD66F64D9F0B}" type="datetimeFigureOut">
              <a:rPr lang="mk-MK" smtClean="0"/>
              <a:pPr>
                <a:defRPr/>
              </a:pPr>
              <a:t>13.7.2025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E94C45-0ADA-4CDF-B5B5-29F429293648}" type="slidenum">
              <a:rPr lang="mk-MK" smtClean="0"/>
              <a:pPr>
                <a:defRPr/>
              </a:pPr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CB23FB-F68F-4D28-A530-54A01B88131A}" type="datetimeFigureOut">
              <a:rPr lang="mk-MK" smtClean="0"/>
              <a:pPr>
                <a:defRPr/>
              </a:pPr>
              <a:t>13.7.2025</a:t>
            </a:fld>
            <a:endParaRPr lang="mk-M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mk-M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3D7211-E0F5-4DFE-A9DB-2FCD58C2B5E9}" type="slidenum">
              <a:rPr lang="mk-MK" smtClean="0"/>
              <a:pPr>
                <a:defRPr/>
              </a:pPr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704ACF-1C80-4A65-BC75-98D2DC68300A}" type="datetimeFigureOut">
              <a:rPr lang="mk-MK" smtClean="0"/>
              <a:pPr>
                <a:defRPr/>
              </a:pPr>
              <a:t>13.7.2025</a:t>
            </a:fld>
            <a:endParaRPr lang="mk-M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BD547-CB6F-4042-9D08-D7EEDCBF079F}" type="slidenum">
              <a:rPr lang="mk-MK" smtClean="0"/>
              <a:pPr>
                <a:defRPr/>
              </a:pPr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0A5294-88B6-4858-A25E-48AA09EF5BBA}" type="datetimeFigureOut">
              <a:rPr lang="mk-MK" smtClean="0"/>
              <a:pPr>
                <a:defRPr/>
              </a:pPr>
              <a:t>13.7.2025</a:t>
            </a:fld>
            <a:endParaRPr lang="mk-M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mk-M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8227F3-F651-4414-89EA-03CD8B8C4203}" type="slidenum">
              <a:rPr lang="mk-MK" smtClean="0"/>
              <a:pPr>
                <a:defRPr/>
              </a:pPr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570C4B-763F-4B6F-9993-1C7E32562A6C}" type="datetimeFigureOut">
              <a:rPr lang="mk-MK" smtClean="0"/>
              <a:pPr>
                <a:defRPr/>
              </a:pPr>
              <a:t>13.7.2025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FEF061-DA79-4C40-AC0F-A65F51D9A964}" type="slidenum">
              <a:rPr lang="mk-MK" smtClean="0"/>
              <a:pPr>
                <a:defRPr/>
              </a:pPr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2D6CCB-8EC7-4F0F-A1B0-E6FEC27EC097}" type="datetimeFigureOut">
              <a:rPr lang="mk-MK" smtClean="0"/>
              <a:pPr>
                <a:defRPr/>
              </a:pPr>
              <a:t>13.7.2025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6C2CCFC8-F191-4785-8C02-6A36DDF9205C}" type="slidenum">
              <a:rPr lang="mk-MK" smtClean="0"/>
              <a:pPr>
                <a:defRPr/>
              </a:pPr>
              <a:t>‹#›</a:t>
            </a:fld>
            <a:endParaRPr lang="mk-M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D311E302-F1FB-4E67-8198-8B56C8B89D05}" type="datetimeFigureOut">
              <a:rPr lang="mk-MK" smtClean="0"/>
              <a:pPr>
                <a:defRPr/>
              </a:pPr>
              <a:t>13.7.2025</a:t>
            </a:fld>
            <a:endParaRPr lang="mk-MK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mk-MK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3A11BAC-A6ED-4664-AF45-D09A55754DB2}" type="slidenum">
              <a:rPr lang="mk-MK" smtClean="0"/>
              <a:pPr>
                <a:defRPr/>
              </a:pPr>
              <a:t>‹#›</a:t>
            </a:fld>
            <a:endParaRPr lang="mk-MK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214312"/>
            <a:ext cx="9036496" cy="1714490"/>
          </a:xfrm>
        </p:spPr>
        <p:txBody>
          <a:bodyPr>
            <a:normAutofit/>
          </a:bodyPr>
          <a:lstStyle/>
          <a:p>
            <a:pPr algn="ctr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mk-MK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НАЦИОНАЛНА КОНВЕНЦИЈА ЗА ЕВРОПСКАТА УНИЈА ВО РЕПУБЛИКА СЕВЕРНА МАКЕДОНИЈА</a:t>
            </a:r>
            <a:endParaRPr lang="mk-MK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0" y="1143000"/>
            <a:ext cx="8643938" cy="545465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mk-MK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mk-MK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Clr>
                <a:schemeClr val="tx1">
                  <a:shade val="95000"/>
                </a:schemeClr>
              </a:buClr>
              <a:defRPr/>
            </a:pPr>
            <a:r>
              <a:rPr lang="mk-MK" b="1" dirty="0" smtClean="0"/>
              <a:t>ЗА МОДЕЛИТЕ НА </a:t>
            </a:r>
            <a:r>
              <a:rPr lang="en-GB" b="1" dirty="0" smtClean="0"/>
              <a:t>КОНФИСКАЦИЈА</a:t>
            </a:r>
            <a:r>
              <a:rPr lang="mk-MK" b="1" dirty="0" smtClean="0"/>
              <a:t> НА</a:t>
            </a:r>
            <a:r>
              <a:rPr lang="en-GB" b="1" dirty="0" smtClean="0"/>
              <a:t> </a:t>
            </a:r>
            <a:r>
              <a:rPr lang="mk-MK" b="1" dirty="0" smtClean="0"/>
              <a:t>НЕЛЕГАЛНО СТЕКНАТ </a:t>
            </a:r>
            <a:r>
              <a:rPr lang="en-GB" b="1" dirty="0" smtClean="0"/>
              <a:t>ИМОТ </a:t>
            </a:r>
            <a:r>
              <a:rPr lang="mk-MK" b="1" dirty="0" smtClean="0"/>
              <a:t>ВО РСМ И ИНСТИТУЦИОНАЛНИОТ ОДГОВОР</a:t>
            </a:r>
            <a:endParaRPr lang="mk-MK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mk-MK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mk-MK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mk-MK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Проф. </a:t>
            </a:r>
            <a:r>
              <a:rPr lang="mk-MK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д-р Александра </a:t>
            </a:r>
            <a:r>
              <a:rPr lang="mk-MK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Деаноска Трендафилова,</a:t>
            </a:r>
            <a:endParaRPr lang="mk-MK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mk-MK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Правен факултет „Јустинијан Први“, УКИМ, Скопје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mk-MK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mk-MK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Скопје, </a:t>
            </a:r>
            <a:r>
              <a:rPr lang="mk-MK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14.7.20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</a:t>
            </a:r>
            <a:r>
              <a:rPr lang="mk-MK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endParaRPr lang="mk-MK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mk-MK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mk-MK" sz="3200" b="1" dirty="0" smtClean="0"/>
              <a:t>Никој не смее да има корист од сопственото неправо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208164"/>
          </a:xfrm>
        </p:spPr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r>
              <a:rPr lang="en-GB" dirty="0" err="1" smtClean="0"/>
              <a:t>Nullum</a:t>
            </a:r>
            <a:r>
              <a:rPr lang="mk-MK" dirty="0" smtClean="0"/>
              <a:t> </a:t>
            </a:r>
            <a:r>
              <a:rPr lang="en-GB" dirty="0" err="1" smtClean="0"/>
              <a:t>commodum</a:t>
            </a:r>
            <a:r>
              <a:rPr lang="mk-MK" dirty="0" smtClean="0"/>
              <a:t> </a:t>
            </a:r>
            <a:r>
              <a:rPr lang="en-GB" dirty="0" err="1" smtClean="0"/>
              <a:t>capere</a:t>
            </a:r>
            <a:r>
              <a:rPr lang="mk-MK" dirty="0" smtClean="0"/>
              <a:t> </a:t>
            </a:r>
            <a:r>
              <a:rPr lang="en-GB" dirty="0" err="1" smtClean="0"/>
              <a:t>potest</a:t>
            </a:r>
            <a:r>
              <a:rPr lang="mk-MK" dirty="0" smtClean="0"/>
              <a:t> </a:t>
            </a:r>
            <a:r>
              <a:rPr lang="en-GB" dirty="0" smtClean="0"/>
              <a:t>de</a:t>
            </a:r>
            <a:r>
              <a:rPr lang="mk-MK" dirty="0" smtClean="0"/>
              <a:t> </a:t>
            </a:r>
            <a:r>
              <a:rPr lang="en-GB" dirty="0" err="1" smtClean="0"/>
              <a:t>sua</a:t>
            </a:r>
            <a:r>
              <a:rPr lang="mk-MK" dirty="0" smtClean="0"/>
              <a:t> </a:t>
            </a:r>
            <a:r>
              <a:rPr lang="en-GB" dirty="0" err="1" smtClean="0"/>
              <a:t>propria</a:t>
            </a:r>
            <a:r>
              <a:rPr lang="mk-MK" dirty="0" smtClean="0"/>
              <a:t> </a:t>
            </a:r>
            <a:r>
              <a:rPr lang="en-GB" dirty="0" err="1" smtClean="0"/>
              <a:t>iniuria</a:t>
            </a:r>
            <a:r>
              <a:rPr lang="mk-MK" dirty="0" smtClean="0"/>
              <a:t>.</a:t>
            </a:r>
          </a:p>
          <a:p>
            <a:endParaRPr lang="mk-MK" dirty="0" smtClean="0"/>
          </a:p>
          <a:p>
            <a:r>
              <a:rPr lang="mk-MK" dirty="0" smtClean="0"/>
              <a:t>Во битката со организираниот криминал и коруцпијата, санкционирачко – ретрибутивната димензија се повеќе отстапува место на пристапот на ефикасност и право.</a:t>
            </a:r>
          </a:p>
          <a:p>
            <a:endParaRPr lang="mk-MK" dirty="0" smtClean="0"/>
          </a:p>
          <a:p>
            <a:r>
              <a:rPr lang="mk-MK" dirty="0" smtClean="0"/>
              <a:t>Механизми за побрзо и поефикасно откривање на сторителите, делата и црните пари и нивно одземање наспроти строго казнување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pPr algn="ctr"/>
            <a:r>
              <a:rPr lang="mk-MK" sz="3600" dirty="0" smtClean="0"/>
              <a:t>Патот на нелегалниот имот</a:t>
            </a:r>
            <a:br>
              <a:rPr lang="mk-MK" sz="3600" dirty="0" smtClean="0"/>
            </a:br>
            <a:r>
              <a:rPr lang="mk-MK" sz="2600" dirty="0" smtClean="0"/>
              <a:t>(патот со посакуван крај)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714488"/>
            <a:ext cx="8786874" cy="485778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dirty="0" smtClean="0"/>
              <a:t>A. </a:t>
            </a:r>
            <a:r>
              <a:rPr lang="mk-MK" dirty="0" smtClean="0"/>
              <a:t>Сторување на нелегална активност која генерира незаконски имот, корист и сл.</a:t>
            </a:r>
          </a:p>
          <a:p>
            <a:pPr>
              <a:buNone/>
            </a:pPr>
            <a:r>
              <a:rPr lang="mk-MK" dirty="0" smtClean="0"/>
              <a:t>Б. Таквиот имот останува во првичната форма или се трансформира;</a:t>
            </a:r>
          </a:p>
          <a:p>
            <a:pPr>
              <a:buNone/>
            </a:pPr>
            <a:r>
              <a:rPr lang="mk-MK" dirty="0" smtClean="0"/>
              <a:t>В. Го користи сторителот на дејствието или е пренесен на трето лице;</a:t>
            </a:r>
          </a:p>
          <a:p>
            <a:pPr>
              <a:buNone/>
            </a:pPr>
            <a:r>
              <a:rPr lang="mk-MK" dirty="0" smtClean="0"/>
              <a:t>Г. Нелегалниот имот треба да се детектира, препознае, утврди итн. (соодветна постапка: криминалистичка, финансиска истрага, кривична или граѓанска постапка, УФП, ЈО, АРО, други институции);</a:t>
            </a:r>
          </a:p>
          <a:p>
            <a:pPr>
              <a:buNone/>
            </a:pPr>
            <a:r>
              <a:rPr lang="mk-MK" dirty="0" smtClean="0"/>
              <a:t>Д. Имотот треба да се обезбеди (мерки, замрзнување и сл.);</a:t>
            </a:r>
          </a:p>
          <a:p>
            <a:pPr>
              <a:buNone/>
            </a:pPr>
            <a:r>
              <a:rPr lang="mk-MK" dirty="0" smtClean="0"/>
              <a:t>Ѓ. Имотот треба да стане предмет на конфискација во соодветната судска одлука (кривична, граѓанска и сл.);</a:t>
            </a:r>
          </a:p>
          <a:p>
            <a:pPr>
              <a:buNone/>
            </a:pPr>
            <a:r>
              <a:rPr lang="mk-MK" dirty="0" smtClean="0"/>
              <a:t>Е. Со имотот треба соодветно да се управува (да се продаде, додели итн.согласно закон);</a:t>
            </a:r>
          </a:p>
          <a:p>
            <a:pPr>
              <a:buNone/>
            </a:pPr>
            <a:r>
              <a:rPr lang="mk-MK" dirty="0" smtClean="0"/>
              <a:t>Ж. Да се обештетат лицата кои се оштетени, да се вратат средства во Буџетот итн. (посакуван крај).</a:t>
            </a:r>
          </a:p>
          <a:p>
            <a:r>
              <a:rPr lang="mk-MK" dirty="0" smtClean="0"/>
              <a:t>Непосакуван крај (сторител на дело на организиран криминал издржи одредена затворска казна или е помилуван, делото застарело или воопшто не е постапувано ни во поглед на него, ни во поглед на имотот и нелегалниот имот не е пронајден и одземен – </a:t>
            </a:r>
            <a:r>
              <a:rPr lang="en-GB" dirty="0" smtClean="0"/>
              <a:t>crime does pay</a:t>
            </a:r>
            <a:r>
              <a:rPr lang="mk-MK" dirty="0" smtClean="0"/>
              <a:t>)</a:t>
            </a:r>
          </a:p>
          <a:p>
            <a:endParaRPr lang="mk-MK" dirty="0" smtClean="0"/>
          </a:p>
          <a:p>
            <a:r>
              <a:rPr lang="mk-MK" dirty="0" smtClean="0"/>
              <a:t>ЗОШТО ТЕШКО СЕ СТИГНУВА ОД ТОЧКА А ДО ТОЧКИТЕ Е и Ж?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mk-MK" sz="3200" b="1" dirty="0" smtClean="0"/>
              <a:t>Проблем бр.1. Различни режими/модели на конфискација, а недостаток од пракса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mk-MK" dirty="0" smtClean="0"/>
              <a:t>1996 – донесување на КЗ – „пленување на имотна корист“</a:t>
            </a:r>
          </a:p>
          <a:p>
            <a:r>
              <a:rPr lang="mk-MK" dirty="0" smtClean="0"/>
              <a:t>2004 – „конфискација“ – регуларна конфискација</a:t>
            </a:r>
          </a:p>
          <a:p>
            <a:r>
              <a:rPr lang="mk-MK" dirty="0" smtClean="0"/>
              <a:t>2004 – конфискација без кривична осуда (можност за конфискација во случај на фактички или правни пречки за гонење на сторителот на делото, од трети лица и сл.</a:t>
            </a:r>
          </a:p>
          <a:p>
            <a:r>
              <a:rPr lang="mk-MK" dirty="0" smtClean="0"/>
              <a:t>2009 – проширена конфискација (со можност за проширена </a:t>
            </a:r>
            <a:r>
              <a:rPr lang="mk-MK" dirty="0" smtClean="0"/>
              <a:t>конфискација во случај на фактички или </a:t>
            </a:r>
            <a:r>
              <a:rPr lang="mk-MK" dirty="0" smtClean="0"/>
              <a:t>правни </a:t>
            </a:r>
            <a:r>
              <a:rPr lang="mk-MK" dirty="0" smtClean="0"/>
              <a:t>пречки за </a:t>
            </a:r>
            <a:r>
              <a:rPr lang="mk-MK" dirty="0" smtClean="0"/>
              <a:t>гонење и од трети лица)</a:t>
            </a:r>
          </a:p>
          <a:p>
            <a:r>
              <a:rPr lang="mk-MK" dirty="0" smtClean="0"/>
              <a:t>2024 – конфискација на имот во граѓанска постапка</a:t>
            </a:r>
          </a:p>
          <a:p>
            <a:r>
              <a:rPr lang="mk-MK" dirty="0" smtClean="0"/>
              <a:t>Конфискација </a:t>
            </a:r>
            <a:r>
              <a:rPr lang="en-GB" dirty="0" smtClean="0"/>
              <a:t>in </a:t>
            </a:r>
            <a:r>
              <a:rPr lang="en-GB" dirty="0" err="1" smtClean="0"/>
              <a:t>rem</a:t>
            </a:r>
            <a:r>
              <a:rPr lang="en-GB" dirty="0" smtClean="0"/>
              <a:t> – </a:t>
            </a:r>
            <a:r>
              <a:rPr lang="mk-MK" dirty="0" smtClean="0"/>
              <a:t>насочена е кон имотот, а не кон сторителот, постои во нашето законодавство и пред воведување на граѓанската конфискација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24780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2800" b="1" dirty="0" smtClean="0"/>
              <a:t>DIRECTIVE (EU) 2024/1260 OF THE EUROPEAN PARLIAMENT AND OF THE COUNCIL</a:t>
            </a:r>
            <a:br>
              <a:rPr lang="en-GB" sz="2800" b="1" dirty="0" smtClean="0"/>
            </a:br>
            <a:r>
              <a:rPr lang="en-GB" sz="2800" b="1" dirty="0" smtClean="0"/>
              <a:t>on asset recovery and confiscation</a:t>
            </a:r>
            <a:r>
              <a:rPr lang="en-GB" sz="3200" b="1" dirty="0" smtClean="0"/>
              <a:t/>
            </a:r>
            <a:br>
              <a:rPr lang="en-GB" sz="3200" b="1" dirty="0" smtClean="0"/>
            </a:b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Directive </a:t>
            </a:r>
            <a:r>
              <a:rPr lang="en-GB" dirty="0" smtClean="0"/>
              <a:t>2014/42/EU</a:t>
            </a:r>
          </a:p>
          <a:p>
            <a:r>
              <a:rPr lang="en-GB" dirty="0" smtClean="0"/>
              <a:t>(35)</a:t>
            </a:r>
          </a:p>
          <a:p>
            <a:r>
              <a:rPr lang="en-GB" dirty="0" smtClean="0"/>
              <a:t>This Directive does not prevent Member States from adopting measures that enable the confiscation of unexplained wealth for other crimes or circumstances. </a:t>
            </a:r>
            <a:r>
              <a:rPr lang="en-GB" b="1" u="sng" dirty="0" smtClean="0"/>
              <a:t>The subject matter of this Directive is limited to proceedings in criminal matters</a:t>
            </a:r>
            <a:r>
              <a:rPr lang="en-GB" dirty="0" smtClean="0"/>
              <a:t>, and therefore this Directive does not apply to confiscation measures in proceedings in civil matters that Member States might have implemented</a:t>
            </a:r>
            <a:r>
              <a:rPr lang="en-GB" dirty="0" smtClean="0"/>
              <a:t>.</a:t>
            </a:r>
          </a:p>
          <a:p>
            <a:r>
              <a:rPr lang="en-GB" i="1" dirty="0" smtClean="0"/>
              <a:t>Article 1</a:t>
            </a:r>
          </a:p>
          <a:p>
            <a:r>
              <a:rPr lang="en-GB" b="1" dirty="0" smtClean="0"/>
              <a:t>Subject matter</a:t>
            </a:r>
          </a:p>
          <a:p>
            <a:r>
              <a:rPr lang="en-GB" u="sng" dirty="0" smtClean="0"/>
              <a:t>This Directive establishes minimum rules on the tracing and identification, freezing, confiscation and management of property within the framework of proceedings in criminal matters.</a:t>
            </a:r>
          </a:p>
          <a:p>
            <a:r>
              <a:rPr lang="en-GB" dirty="0" smtClean="0"/>
              <a:t>This Directive applies without prejudice to freezing and confiscation measures within the framework of proceedings in civil or administrative matters.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84698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Article</a:t>
            </a:r>
            <a:r>
              <a:rPr lang="en-GB" sz="3200" dirty="0" smtClean="0"/>
              <a:t> 15</a:t>
            </a:r>
            <a:br>
              <a:rPr lang="en-GB" sz="3200" dirty="0" smtClean="0"/>
            </a:br>
            <a:r>
              <a:rPr lang="en-GB" sz="3200" b="1" dirty="0" smtClean="0"/>
              <a:t>Non-conviction-based confiscation</a:t>
            </a:r>
            <a:br>
              <a:rPr lang="en-GB" sz="3200" b="1" dirty="0" smtClean="0"/>
            </a:b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1</a:t>
            </a:r>
            <a:r>
              <a:rPr lang="en-GB" dirty="0" smtClean="0"/>
              <a:t>.   Member States shall take the necessary measures to enable, under the conditions set out in paragraph 2 of this Article, the confiscation of instrumentalities, proceeds or property as referred to in Article 12, or proceeds or property transferred to third parties as referred to in Article 13, </a:t>
            </a:r>
            <a:r>
              <a:rPr lang="en-GB" b="1" dirty="0" smtClean="0"/>
              <a:t>where criminal proceedings have been initiated but could not be continued</a:t>
            </a:r>
            <a:r>
              <a:rPr lang="en-GB" dirty="0" smtClean="0"/>
              <a:t> because of one or more of the following circumstances:</a:t>
            </a:r>
          </a:p>
          <a:p>
            <a:r>
              <a:rPr lang="en-GB" dirty="0" smtClean="0"/>
              <a:t>(</a:t>
            </a:r>
            <a:r>
              <a:rPr lang="en-GB" dirty="0" smtClean="0"/>
              <a:t>a) illness </a:t>
            </a:r>
            <a:r>
              <a:rPr lang="en-GB" dirty="0" smtClean="0"/>
              <a:t>of the suspected or accused person;</a:t>
            </a:r>
          </a:p>
          <a:p>
            <a:r>
              <a:rPr lang="en-GB" dirty="0" smtClean="0"/>
              <a:t>(</a:t>
            </a:r>
            <a:r>
              <a:rPr lang="en-GB" dirty="0" smtClean="0"/>
              <a:t>b) absconding </a:t>
            </a:r>
            <a:r>
              <a:rPr lang="en-GB" dirty="0" smtClean="0"/>
              <a:t>of the suspected or accused person;</a:t>
            </a:r>
          </a:p>
          <a:p>
            <a:r>
              <a:rPr lang="en-GB" dirty="0" smtClean="0"/>
              <a:t>(</a:t>
            </a:r>
            <a:r>
              <a:rPr lang="en-GB" dirty="0" smtClean="0"/>
              <a:t>c) death </a:t>
            </a:r>
            <a:r>
              <a:rPr lang="en-GB" dirty="0" smtClean="0"/>
              <a:t>of the suspected or accused person;</a:t>
            </a:r>
          </a:p>
          <a:p>
            <a:r>
              <a:rPr lang="en-GB" dirty="0" smtClean="0"/>
              <a:t>(</a:t>
            </a:r>
            <a:r>
              <a:rPr lang="en-GB" dirty="0" smtClean="0"/>
              <a:t>d) the </a:t>
            </a:r>
            <a:r>
              <a:rPr lang="en-GB" dirty="0" smtClean="0"/>
              <a:t>limitation period for the relevant criminal offence prescribed by national law is below 15 years and has expired after the initiation of criminal proceedings.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pPr algn="ctr"/>
            <a:r>
              <a:rPr lang="mk-MK" sz="3200" b="1" dirty="0" smtClean="0"/>
              <a:t>Разграничување на ситуациите во кои ќе се применува одреден тип на конфискација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mk-MK" dirty="0" smtClean="0"/>
              <a:t>Ако тргнеме од чл. 15 од Директивата, доколку постои некоја од основите кои претставуваат фактички или правни пречки за гонење, а била иницирана кривична постапка, треба да се примени КЗ (чл. 97, ст. 3, 98, ст. 2, одредбите за конфискација од трети лица, и соодветните одредби од ЗКП).</a:t>
            </a:r>
          </a:p>
          <a:p>
            <a:r>
              <a:rPr lang="mk-MK" dirty="0" smtClean="0"/>
              <a:t>Доколку не е започната кривичната постапка, а постојат законските основи (на пример, горенаведените) соодветно е иницирање на постапка за конфискација во граѓанска постапка.</a:t>
            </a:r>
          </a:p>
          <a:p>
            <a:r>
              <a:rPr lang="mk-MK" dirty="0" smtClean="0"/>
              <a:t>Се препорачува, ваквата дистинкција да добие легислативна форма (измени во ЗГК). 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mk-MK" sz="3200" b="1" dirty="0" smtClean="0"/>
              <a:t>Проблем бр. 2: Институционален одговор детерминиран од (не)соодветни капацитети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mk-MK" dirty="0" smtClean="0"/>
          </a:p>
          <a:p>
            <a:r>
              <a:rPr lang="mk-MK" dirty="0" smtClean="0"/>
              <a:t>Превработеност во јавната администрација, недоволно стручни кадри во клучните институции.</a:t>
            </a:r>
          </a:p>
          <a:p>
            <a:r>
              <a:rPr lang="mk-MK" dirty="0" smtClean="0"/>
              <a:t>На решавањето на проблемот бр. 1 (каков модел на конфискација да примениме) му претходат истражни дејствија од криминалистички, финансиски карактер и сл.)</a:t>
            </a:r>
          </a:p>
          <a:p>
            <a:r>
              <a:rPr lang="mk-MK" dirty="0" smtClean="0"/>
              <a:t>Недоволен број на инспектори, недоволен број на истражители, недоволен број на експерти од специфични профили.</a:t>
            </a:r>
          </a:p>
          <a:p>
            <a:r>
              <a:rPr lang="mk-MK" dirty="0" smtClean="0"/>
              <a:t>Слабости и празнини во законодавството кои треба да се надминат со цел правилна и ефикасна примена на законските решенија.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mk-MK" sz="3200" dirty="0" smtClean="0"/>
              <a:t>Измени се потребни во...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895732"/>
          </a:xfrm>
        </p:spPr>
        <p:txBody>
          <a:bodyPr>
            <a:normAutofit/>
          </a:bodyPr>
          <a:lstStyle/>
          <a:p>
            <a:r>
              <a:rPr lang="mk-MK" sz="2200" dirty="0" smtClean="0">
                <a:latin typeface="+mj-lt"/>
              </a:rPr>
              <a:t>Кривичниот законик,</a:t>
            </a:r>
          </a:p>
          <a:p>
            <a:r>
              <a:rPr lang="mk-MK" sz="2200" dirty="0" smtClean="0">
                <a:latin typeface="+mj-lt"/>
              </a:rPr>
              <a:t>Законот за кривичната постапка,</a:t>
            </a:r>
          </a:p>
          <a:p>
            <a:r>
              <a:rPr lang="mk-MK" sz="2200" dirty="0" smtClean="0">
                <a:latin typeface="+mj-lt"/>
              </a:rPr>
              <a:t>Закон за конфискација на имот во граѓанска постапка,</a:t>
            </a:r>
          </a:p>
          <a:p>
            <a:r>
              <a:rPr lang="ru-RU" sz="2200" dirty="0" smtClean="0">
                <a:latin typeface="+mj-lt"/>
              </a:rPr>
              <a:t>З</a:t>
            </a:r>
            <a:r>
              <a:rPr lang="ru-RU" sz="2200" dirty="0" smtClean="0">
                <a:latin typeface="+mj-lt"/>
              </a:rPr>
              <a:t>акон за управување со конфискуван имот, имотна корист и одземени предмети во кривична и прекршочна постапка – изменет пред десетина дена, не е извршено усогласување со ЗГК и др.</a:t>
            </a:r>
            <a:endParaRPr lang="en-GB" sz="2200" dirty="0">
              <a:latin typeface="+mj-lt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2659</TotalTime>
  <Words>763</Words>
  <Application>Microsoft Office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Times New Roman</vt:lpstr>
      <vt:lpstr>Wingdings 2</vt:lpstr>
      <vt:lpstr>Wingdings</vt:lpstr>
      <vt:lpstr>Wingdings 3</vt:lpstr>
      <vt:lpstr>Calibri</vt:lpstr>
      <vt:lpstr>Book Antiqua</vt:lpstr>
      <vt:lpstr>Flow</vt:lpstr>
      <vt:lpstr>НАЦИОНАЛНА КОНВЕНЦИЈА ЗА ЕВРОПСКАТА УНИЈА ВО РЕПУБЛИКА СЕВЕРНА МАКЕДОНИЈА</vt:lpstr>
      <vt:lpstr>Никој не смее да има корист од сопственото неправо</vt:lpstr>
      <vt:lpstr>Патот на нелегалниот имот (патот со посакуван крај)</vt:lpstr>
      <vt:lpstr>Проблем бр.1. Различни режими/модели на конфискација, а недостаток од пракса</vt:lpstr>
      <vt:lpstr>  DIRECTIVE (EU) 2024/1260 OF THE EUROPEAN PARLIAMENT AND OF THE COUNCIL on asset recovery and confiscation </vt:lpstr>
      <vt:lpstr>   Article 15 Non-conviction-based confiscation </vt:lpstr>
      <vt:lpstr>Разграничување на ситуациите во кои ќе се применува одреден тип на конфискација</vt:lpstr>
      <vt:lpstr>Проблем бр. 2: Институционален одговор детерминиран од (не)соодветни капацитети</vt:lpstr>
      <vt:lpstr>Измени се потребни во...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Државна комисија за спречување на корупцијата</dc:title>
  <dc:creator>dell</dc:creator>
  <cp:lastModifiedBy>trenda</cp:lastModifiedBy>
  <cp:revision>158</cp:revision>
  <dcterms:created xsi:type="dcterms:W3CDTF">2018-04-15T17:42:04Z</dcterms:created>
  <dcterms:modified xsi:type="dcterms:W3CDTF">2025-07-13T21:17:10Z</dcterms:modified>
</cp:coreProperties>
</file>