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746" r:id="rId5"/>
    <p:sldMasterId id="2147483836" r:id="rId6"/>
  </p:sldMasterIdLst>
  <p:notesMasterIdLst>
    <p:notesMasterId r:id="rId23"/>
  </p:notesMasterIdLst>
  <p:sldIdLst>
    <p:sldId id="466" r:id="rId7"/>
    <p:sldId id="558" r:id="rId8"/>
    <p:sldId id="557" r:id="rId9"/>
    <p:sldId id="539" r:id="rId10"/>
    <p:sldId id="561" r:id="rId11"/>
    <p:sldId id="564" r:id="rId12"/>
    <p:sldId id="559" r:id="rId13"/>
    <p:sldId id="533" r:id="rId14"/>
    <p:sldId id="552" r:id="rId15"/>
    <p:sldId id="517" r:id="rId16"/>
    <p:sldId id="551" r:id="rId17"/>
    <p:sldId id="270" r:id="rId18"/>
    <p:sldId id="469" r:id="rId19"/>
    <p:sldId id="470" r:id="rId20"/>
    <p:sldId id="477" r:id="rId21"/>
    <p:sldId id="4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4DFD06-926D-FC28-B63A-9465A56A60E6}" name="Laczko Adam" initials="AL" userId="S::adam.laczko@mfsr.sk::274f8d6c-9153-4f24-b47c-579d7e7f25f7" providerId="AD"/>
  <p188:author id="{B2A8105A-427C-D976-521B-C97381E8A396}" name="Halus Martin" initials="HM" userId="S::martin.halus@mfsr.sk::5a8e08b3-d4e0-4d53-acc0-1ddf4335e7af" providerId="AD"/>
  <p188:author id="{9ACFC164-20EA-4F2E-034A-DD3A1BC84AB8}" name="Porubska Barbora" initials="PB" userId="S::barbora.porubska@mfsr.sk::8b05c4af-9575-4a24-97ee-3a46f9174815" providerId="AD"/>
  <p188:author id="{D4074B91-A077-3CD5-A73B-6B28B4367C32}" name="Hroncek Peter" initials="HP" userId="S::peter.hroncek@mfsr.sk::64343020-91bb-4ba5-a1a3-77968b7b18c7" providerId="AD"/>
  <p188:author id="{A7A4F1D4-4CBF-5522-9758-70F782825457}" name="Mandzak Peter" initials="MP" userId="S::peter.mandzak@mfsr.sk::7deecb7d-ef4f-44e0-8f7a-ced7140df0ac" providerId="AD"/>
  <p188:author id="{0BAB1EE8-9DEB-1309-2E1D-E42FE47BDFF1}" name="Bederka Marian" initials="BM" userId="S::marian.bederka@mfsr.sk::8304f9ea-394b-4e2d-bd85-7e9c7cc26a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A8E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redný štý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redný štýl 3 - zvýrazneni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etlý štýl 2 - zvýrazneni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Adam" userId="177e10eb-21d0-41c4-983e-38c9b2ebe587" providerId="ADAL" clId="{108FCF9F-1D23-4CF6-B9A5-11E5238AD106}"/>
    <pc:docChg chg="undo custSel delSld modSld">
      <pc:chgData name="Marek Adam" userId="177e10eb-21d0-41c4-983e-38c9b2ebe587" providerId="ADAL" clId="{108FCF9F-1D23-4CF6-B9A5-11E5238AD106}" dt="2025-07-21T14:06:10.307" v="32" actId="20577"/>
      <pc:docMkLst>
        <pc:docMk/>
      </pc:docMkLst>
      <pc:sldChg chg="modNotesTx">
        <pc:chgData name="Marek Adam" userId="177e10eb-21d0-41c4-983e-38c9b2ebe587" providerId="ADAL" clId="{108FCF9F-1D23-4CF6-B9A5-11E5238AD106}" dt="2025-07-21T14:06:10.307" v="32" actId="20577"/>
        <pc:sldMkLst>
          <pc:docMk/>
          <pc:sldMk cId="1624023424" sldId="468"/>
        </pc:sldMkLst>
      </pc:sldChg>
      <pc:sldChg chg="modNotesTx">
        <pc:chgData name="Marek Adam" userId="177e10eb-21d0-41c4-983e-38c9b2ebe587" providerId="ADAL" clId="{108FCF9F-1D23-4CF6-B9A5-11E5238AD106}" dt="2025-07-21T14:06:04.674" v="30" actId="20577"/>
        <pc:sldMkLst>
          <pc:docMk/>
          <pc:sldMk cId="3835064968" sldId="470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1857130148" sldId="540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4056233670" sldId="541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1227466889" sldId="542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460410698" sldId="553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550482221" sldId="555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3080443800" sldId="556"/>
        </pc:sldMkLst>
      </pc:sldChg>
      <pc:sldChg chg="modNotesTx">
        <pc:chgData name="Marek Adam" userId="177e10eb-21d0-41c4-983e-38c9b2ebe587" providerId="ADAL" clId="{108FCF9F-1D23-4CF6-B9A5-11E5238AD106}" dt="2025-07-21T14:05:41.463" v="28" actId="20577"/>
        <pc:sldMkLst>
          <pc:docMk/>
          <pc:sldMk cId="4269271425" sldId="557"/>
        </pc:sldMkLst>
      </pc:sldChg>
      <pc:sldChg chg="modNotesTx">
        <pc:chgData name="Marek Adam" userId="177e10eb-21d0-41c4-983e-38c9b2ebe587" providerId="ADAL" clId="{108FCF9F-1D23-4CF6-B9A5-11E5238AD106}" dt="2025-07-21T14:05:37.502" v="27" actId="20577"/>
        <pc:sldMkLst>
          <pc:docMk/>
          <pc:sldMk cId="3797871311" sldId="558"/>
        </pc:sldMkLst>
      </pc:sldChg>
      <pc:sldChg chg="modSp mod modNotesTx">
        <pc:chgData name="Marek Adam" userId="177e10eb-21d0-41c4-983e-38c9b2ebe587" providerId="ADAL" clId="{108FCF9F-1D23-4CF6-B9A5-11E5238AD106}" dt="2025-07-21T14:05:52.068" v="29" actId="20577"/>
        <pc:sldMkLst>
          <pc:docMk/>
          <pc:sldMk cId="1582430990" sldId="559"/>
        </pc:sldMkLst>
        <pc:spChg chg="mod">
          <ac:chgData name="Marek Adam" userId="177e10eb-21d0-41c4-983e-38c9b2ebe587" providerId="ADAL" clId="{108FCF9F-1D23-4CF6-B9A5-11E5238AD106}" dt="2025-07-21T14:02:39.422" v="26" actId="20577"/>
          <ac:spMkLst>
            <pc:docMk/>
            <pc:sldMk cId="1582430990" sldId="559"/>
            <ac:spMk id="4" creationId="{04236165-1F61-5651-75F5-ADB5D3DF3141}"/>
          </ac:spMkLst>
        </pc:spChg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3943458296" sldId="560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1427367700" sldId="563"/>
        </pc:sldMkLst>
      </pc:sldChg>
      <pc:sldChg chg="del">
        <pc:chgData name="Marek Adam" userId="177e10eb-21d0-41c4-983e-38c9b2ebe587" providerId="ADAL" clId="{108FCF9F-1D23-4CF6-B9A5-11E5238AD106}" dt="2025-07-21T12:37:16.172" v="0" actId="47"/>
        <pc:sldMkLst>
          <pc:docMk/>
          <pc:sldMk cId="820656436" sldId="566"/>
        </pc:sldMkLst>
      </pc:sldChg>
    </pc:docChg>
  </pc:docChgLst>
  <pc:docChgLst>
    <pc:chgData name="Marek Adam" userId="177e10eb-21d0-41c4-983e-38c9b2ebe587" providerId="ADAL" clId="{E02203D1-D96A-48BD-A867-F90D532F75BB}"/>
    <pc:docChg chg="custSel addSld delSld modSld">
      <pc:chgData name="Marek Adam" userId="177e10eb-21d0-41c4-983e-38c9b2ebe587" providerId="ADAL" clId="{E02203D1-D96A-48BD-A867-F90D532F75BB}" dt="2025-07-16T16:01:28.121" v="694"/>
      <pc:docMkLst>
        <pc:docMk/>
      </pc:docMkLst>
      <pc:sldChg chg="modSp mod">
        <pc:chgData name="Marek Adam" userId="177e10eb-21d0-41c4-983e-38c9b2ebe587" providerId="ADAL" clId="{E02203D1-D96A-48BD-A867-F90D532F75BB}" dt="2025-07-16T15:46:02.950" v="25" actId="27636"/>
        <pc:sldMkLst>
          <pc:docMk/>
          <pc:sldMk cId="1797415233" sldId="270"/>
        </pc:sldMkLst>
        <pc:spChg chg="mod">
          <ac:chgData name="Marek Adam" userId="177e10eb-21d0-41c4-983e-38c9b2ebe587" providerId="ADAL" clId="{E02203D1-D96A-48BD-A867-F90D532F75BB}" dt="2025-07-16T15:46:02.950" v="25" actId="27636"/>
          <ac:spMkLst>
            <pc:docMk/>
            <pc:sldMk cId="1797415233" sldId="270"/>
            <ac:spMk id="4" creationId="{D3B9D81C-F17F-4E1C-B7B6-CF2C8E163FB4}"/>
          </ac:spMkLst>
        </pc:spChg>
      </pc:sldChg>
      <pc:sldChg chg="modSp mod">
        <pc:chgData name="Marek Adam" userId="177e10eb-21d0-41c4-983e-38c9b2ebe587" providerId="ADAL" clId="{E02203D1-D96A-48BD-A867-F90D532F75BB}" dt="2025-07-16T15:50:29.963" v="34" actId="1076"/>
        <pc:sldMkLst>
          <pc:docMk/>
          <pc:sldMk cId="2567873910" sldId="469"/>
        </pc:sldMkLst>
        <pc:spChg chg="mod">
          <ac:chgData name="Marek Adam" userId="177e10eb-21d0-41c4-983e-38c9b2ebe587" providerId="ADAL" clId="{E02203D1-D96A-48BD-A867-F90D532F75BB}" dt="2025-07-16T15:50:25.153" v="32" actId="20577"/>
          <ac:spMkLst>
            <pc:docMk/>
            <pc:sldMk cId="2567873910" sldId="469"/>
            <ac:spMk id="4" creationId="{FF9DF32E-136E-979C-274F-2DF62122388F}"/>
          </ac:spMkLst>
        </pc:spChg>
        <pc:picChg chg="mod">
          <ac:chgData name="Marek Adam" userId="177e10eb-21d0-41c4-983e-38c9b2ebe587" providerId="ADAL" clId="{E02203D1-D96A-48BD-A867-F90D532F75BB}" dt="2025-07-16T15:50:29.963" v="34" actId="1076"/>
          <ac:picMkLst>
            <pc:docMk/>
            <pc:sldMk cId="2567873910" sldId="469"/>
            <ac:picMk id="8" creationId="{34E05A9D-477D-D60A-7985-8B2970E3CEAF}"/>
          </ac:picMkLst>
        </pc:picChg>
        <pc:picChg chg="mod">
          <ac:chgData name="Marek Adam" userId="177e10eb-21d0-41c4-983e-38c9b2ebe587" providerId="ADAL" clId="{E02203D1-D96A-48BD-A867-F90D532F75BB}" dt="2025-07-16T15:50:28.516" v="33" actId="1076"/>
          <ac:picMkLst>
            <pc:docMk/>
            <pc:sldMk cId="2567873910" sldId="469"/>
            <ac:picMk id="12" creationId="{CE2AC9CC-086E-DFE0-E087-C3252B7B9C94}"/>
          </ac:picMkLst>
        </pc:picChg>
      </pc:sldChg>
      <pc:sldChg chg="modSp mod">
        <pc:chgData name="Marek Adam" userId="177e10eb-21d0-41c4-983e-38c9b2ebe587" providerId="ADAL" clId="{E02203D1-D96A-48BD-A867-F90D532F75BB}" dt="2025-07-16T15:50:49.765" v="43" actId="20577"/>
        <pc:sldMkLst>
          <pc:docMk/>
          <pc:sldMk cId="3835064968" sldId="470"/>
        </pc:sldMkLst>
        <pc:spChg chg="mod">
          <ac:chgData name="Marek Adam" userId="177e10eb-21d0-41c4-983e-38c9b2ebe587" providerId="ADAL" clId="{E02203D1-D96A-48BD-A867-F90D532F75BB}" dt="2025-07-16T15:50:49.765" v="43" actId="20577"/>
          <ac:spMkLst>
            <pc:docMk/>
            <pc:sldMk cId="3835064968" sldId="470"/>
            <ac:spMk id="3" creationId="{E46C83E9-AA68-3521-DFCD-EE45B9CEEC78}"/>
          </ac:spMkLst>
        </pc:spChg>
      </pc:sldChg>
      <pc:sldChg chg="modSp mod">
        <pc:chgData name="Marek Adam" userId="177e10eb-21d0-41c4-983e-38c9b2ebe587" providerId="ADAL" clId="{E02203D1-D96A-48BD-A867-F90D532F75BB}" dt="2025-07-16T15:45:02.231" v="9" actId="20577"/>
        <pc:sldMkLst>
          <pc:docMk/>
          <pc:sldMk cId="4063119474" sldId="539"/>
        </pc:sldMkLst>
        <pc:spChg chg="mod">
          <ac:chgData name="Marek Adam" userId="177e10eb-21d0-41c4-983e-38c9b2ebe587" providerId="ADAL" clId="{E02203D1-D96A-48BD-A867-F90D532F75BB}" dt="2025-07-16T15:45:02.231" v="9" actId="20577"/>
          <ac:spMkLst>
            <pc:docMk/>
            <pc:sldMk cId="4063119474" sldId="539"/>
            <ac:spMk id="3" creationId="{2737B952-116F-C42D-478A-22EB376EEF7D}"/>
          </ac:spMkLst>
        </pc:spChg>
      </pc:sldChg>
      <pc:sldChg chg="modSp mod">
        <pc:chgData name="Marek Adam" userId="177e10eb-21d0-41c4-983e-38c9b2ebe587" providerId="ADAL" clId="{E02203D1-D96A-48BD-A867-F90D532F75BB}" dt="2025-07-16T15:46:02.950" v="24" actId="27636"/>
        <pc:sldMkLst>
          <pc:docMk/>
          <pc:sldMk cId="2421582656" sldId="551"/>
        </pc:sldMkLst>
        <pc:spChg chg="mod">
          <ac:chgData name="Marek Adam" userId="177e10eb-21d0-41c4-983e-38c9b2ebe587" providerId="ADAL" clId="{E02203D1-D96A-48BD-A867-F90D532F75BB}" dt="2025-07-16T15:46:02.950" v="24" actId="27636"/>
          <ac:spMkLst>
            <pc:docMk/>
            <pc:sldMk cId="2421582656" sldId="551"/>
            <ac:spMk id="31" creationId="{11FBFB9C-290E-ECCA-F6C4-09B72AA14D00}"/>
          </ac:spMkLst>
        </pc:spChg>
      </pc:sldChg>
      <pc:sldChg chg="modSp mod">
        <pc:chgData name="Marek Adam" userId="177e10eb-21d0-41c4-983e-38c9b2ebe587" providerId="ADAL" clId="{E02203D1-D96A-48BD-A867-F90D532F75BB}" dt="2025-07-16T15:51:47.619" v="47" actId="20577"/>
        <pc:sldMkLst>
          <pc:docMk/>
          <pc:sldMk cId="460410698" sldId="553"/>
        </pc:sldMkLst>
        <pc:spChg chg="mod">
          <ac:chgData name="Marek Adam" userId="177e10eb-21d0-41c4-983e-38c9b2ebe587" providerId="ADAL" clId="{E02203D1-D96A-48BD-A867-F90D532F75BB}" dt="2025-07-16T15:51:47.619" v="47" actId="20577"/>
          <ac:spMkLst>
            <pc:docMk/>
            <pc:sldMk cId="460410698" sldId="553"/>
            <ac:spMk id="2" creationId="{2590241E-33B8-AD93-F52B-584C59C7117F}"/>
          </ac:spMkLst>
        </pc:spChg>
      </pc:sldChg>
      <pc:sldChg chg="modSp mod">
        <pc:chgData name="Marek Adam" userId="177e10eb-21d0-41c4-983e-38c9b2ebe587" providerId="ADAL" clId="{E02203D1-D96A-48BD-A867-F90D532F75BB}" dt="2025-07-16T15:43:02.595" v="1" actId="20577"/>
        <pc:sldMkLst>
          <pc:docMk/>
          <pc:sldMk cId="4269271425" sldId="557"/>
        </pc:sldMkLst>
        <pc:spChg chg="mod">
          <ac:chgData name="Marek Adam" userId="177e10eb-21d0-41c4-983e-38c9b2ebe587" providerId="ADAL" clId="{E02203D1-D96A-48BD-A867-F90D532F75BB}" dt="2025-07-16T15:43:02.595" v="1" actId="20577"/>
          <ac:spMkLst>
            <pc:docMk/>
            <pc:sldMk cId="4269271425" sldId="557"/>
            <ac:spMk id="4" creationId="{04236165-1F61-5651-75F5-ADB5D3DF3141}"/>
          </ac:spMkLst>
        </pc:spChg>
      </pc:sldChg>
      <pc:sldChg chg="modSp mod">
        <pc:chgData name="Marek Adam" userId="177e10eb-21d0-41c4-983e-38c9b2ebe587" providerId="ADAL" clId="{E02203D1-D96A-48BD-A867-F90D532F75BB}" dt="2025-07-16T16:01:28.121" v="694"/>
        <pc:sldMkLst>
          <pc:docMk/>
          <pc:sldMk cId="3943458296" sldId="560"/>
        </pc:sldMkLst>
        <pc:spChg chg="mod">
          <ac:chgData name="Marek Adam" userId="177e10eb-21d0-41c4-983e-38c9b2ebe587" providerId="ADAL" clId="{E02203D1-D96A-48BD-A867-F90D532F75BB}" dt="2025-07-16T16:01:28.121" v="694"/>
          <ac:spMkLst>
            <pc:docMk/>
            <pc:sldMk cId="3943458296" sldId="560"/>
            <ac:spMk id="2" creationId="{2590241E-33B8-AD93-F52B-584C59C7117F}"/>
          </ac:spMkLst>
        </pc:spChg>
      </pc:sldChg>
      <pc:sldChg chg="modSp mod">
        <pc:chgData name="Marek Adam" userId="177e10eb-21d0-41c4-983e-38c9b2ebe587" providerId="ADAL" clId="{E02203D1-D96A-48BD-A867-F90D532F75BB}" dt="2025-07-16T15:45:44.892" v="21" actId="20577"/>
        <pc:sldMkLst>
          <pc:docMk/>
          <pc:sldMk cId="1993972853" sldId="561"/>
        </pc:sldMkLst>
        <pc:spChg chg="mod">
          <ac:chgData name="Marek Adam" userId="177e10eb-21d0-41c4-983e-38c9b2ebe587" providerId="ADAL" clId="{E02203D1-D96A-48BD-A867-F90D532F75BB}" dt="2025-07-16T15:45:44.892" v="21" actId="20577"/>
          <ac:spMkLst>
            <pc:docMk/>
            <pc:sldMk cId="1993972853" sldId="561"/>
            <ac:spMk id="3" creationId="{2737B952-116F-C42D-478A-22EB376EEF7D}"/>
          </ac:spMkLst>
        </pc:spChg>
      </pc:sldChg>
      <pc:sldChg chg="del">
        <pc:chgData name="Marek Adam" userId="177e10eb-21d0-41c4-983e-38c9b2ebe587" providerId="ADAL" clId="{E02203D1-D96A-48BD-A867-F90D532F75BB}" dt="2025-07-16T15:45:59.170" v="22" actId="47"/>
        <pc:sldMkLst>
          <pc:docMk/>
          <pc:sldMk cId="960156102" sldId="562"/>
        </pc:sldMkLst>
      </pc:sldChg>
      <pc:sldChg chg="modSp add mod">
        <pc:chgData name="Marek Adam" userId="177e10eb-21d0-41c4-983e-38c9b2ebe587" providerId="ADAL" clId="{E02203D1-D96A-48BD-A867-F90D532F75BB}" dt="2025-07-16T15:46:07.542" v="26" actId="113"/>
        <pc:sldMkLst>
          <pc:docMk/>
          <pc:sldMk cId="3731531020" sldId="564"/>
        </pc:sldMkLst>
        <pc:spChg chg="mod">
          <ac:chgData name="Marek Adam" userId="177e10eb-21d0-41c4-983e-38c9b2ebe587" providerId="ADAL" clId="{E02203D1-D96A-48BD-A867-F90D532F75BB}" dt="2025-07-16T15:46:07.542" v="26" actId="113"/>
          <ac:spMkLst>
            <pc:docMk/>
            <pc:sldMk cId="3731531020" sldId="564"/>
            <ac:spMk id="3" creationId="{2737B952-116F-C42D-478A-22EB376EEF7D}"/>
          </ac:spMkLst>
        </pc:spChg>
      </pc:sldChg>
      <pc:sldChg chg="modSp add del mod">
        <pc:chgData name="Marek Adam" userId="177e10eb-21d0-41c4-983e-38c9b2ebe587" providerId="ADAL" clId="{E02203D1-D96A-48BD-A867-F90D532F75BB}" dt="2025-07-16T16:00:27.505" v="689" actId="47"/>
        <pc:sldMkLst>
          <pc:docMk/>
          <pc:sldMk cId="4191501601" sldId="565"/>
        </pc:sldMkLst>
        <pc:spChg chg="mod">
          <ac:chgData name="Marek Adam" userId="177e10eb-21d0-41c4-983e-38c9b2ebe587" providerId="ADAL" clId="{E02203D1-D96A-48BD-A867-F90D532F75BB}" dt="2025-07-16T15:55:55.458" v="74" actId="20577"/>
          <ac:spMkLst>
            <pc:docMk/>
            <pc:sldMk cId="4191501601" sldId="565"/>
            <ac:spMk id="2" creationId="{F36F4B86-5EB7-4324-4582-73CADCCCE146}"/>
          </ac:spMkLst>
        </pc:spChg>
        <pc:spChg chg="mod">
          <ac:chgData name="Marek Adam" userId="177e10eb-21d0-41c4-983e-38c9b2ebe587" providerId="ADAL" clId="{E02203D1-D96A-48BD-A867-F90D532F75BB}" dt="2025-07-16T15:57:55.123" v="382" actId="20577"/>
          <ac:spMkLst>
            <pc:docMk/>
            <pc:sldMk cId="4191501601" sldId="565"/>
            <ac:spMk id="4" creationId="{83773D98-1B94-55F8-4BFC-98AEC615DD9A}"/>
          </ac:spMkLst>
        </pc:spChg>
      </pc:sldChg>
      <pc:sldChg chg="modSp add mod">
        <pc:chgData name="Marek Adam" userId="177e10eb-21d0-41c4-983e-38c9b2ebe587" providerId="ADAL" clId="{E02203D1-D96A-48BD-A867-F90D532F75BB}" dt="2025-07-16T16:01:03.200" v="693" actId="20577"/>
        <pc:sldMkLst>
          <pc:docMk/>
          <pc:sldMk cId="820656436" sldId="566"/>
        </pc:sldMkLst>
        <pc:spChg chg="mod">
          <ac:chgData name="Marek Adam" userId="177e10eb-21d0-41c4-983e-38c9b2ebe587" providerId="ADAL" clId="{E02203D1-D96A-48BD-A867-F90D532F75BB}" dt="2025-07-16T16:01:03.200" v="693" actId="20577"/>
          <ac:spMkLst>
            <pc:docMk/>
            <pc:sldMk cId="820656436" sldId="566"/>
            <ac:spMk id="4" creationId="{83773D98-1B94-55F8-4BFC-98AEC615DD9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porubska\Desktop\graf%20hali%20prezentacia_kopi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fsrsk.sharepoint.com/sites/msteams_649315/Shared%20Documents/01_Prierezov&#233;/11_Datab&#225;zy/Datab&#225;za_projektov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porubska\Desktop\graf%20hali%20prezentac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958467354280184E-2"/>
          <c:y val="7.9759480932768412E-2"/>
          <c:w val="0.95687339923317927"/>
          <c:h val="0.85040191627722084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'podla pripravy'!$B$4</c:f>
              <c:strCache>
                <c:ptCount val="1"/>
                <c:pt idx="0">
                  <c:v>Transport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val>
            <c:numRef>
              <c:f>'podla pripravy'!$C$4:$K$4</c:f>
              <c:numCache>
                <c:formatCode>General</c:formatCode>
                <c:ptCount val="9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FE8-4AD8-9CD5-14B5B15BD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88180592"/>
        <c:axId val="1582889872"/>
      </c:barChart>
      <c:catAx>
        <c:axId val="1588180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2889872"/>
        <c:crosses val="autoZero"/>
        <c:auto val="1"/>
        <c:lblAlgn val="ctr"/>
        <c:lblOffset val="100"/>
        <c:noMultiLvlLbl val="0"/>
      </c:catAx>
      <c:valAx>
        <c:axId val="1582889872"/>
        <c:scaling>
          <c:orientation val="minMax"/>
          <c:max val="2027"/>
          <c:min val="20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in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80592"/>
        <c:crosses val="autoZero"/>
        <c:crossBetween val="between"/>
        <c:majorUnit val="0.5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10633355201604E-2"/>
          <c:y val="3.0809484236506975E-2"/>
          <c:w val="0.93019342133900373"/>
          <c:h val="0.881445250048086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 Sumárna tab.'!$C$34</c:f>
              <c:strCache>
                <c:ptCount val="1"/>
                <c:pt idx="0">
                  <c:v>Number of big projects  &gt; 10/40 M€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 Sumárna tab.'!$A$35:$A$58</c:f>
              <c:strCache>
                <c:ptCount val="22"/>
                <c:pt idx="0">
                  <c:v>2017</c:v>
                </c:pt>
                <c:pt idx="3">
                  <c:v>2018</c:v>
                </c:pt>
                <c:pt idx="5">
                  <c:v> </c:v>
                </c:pt>
                <c:pt idx="6">
                  <c:v>2019</c:v>
                </c:pt>
                <c:pt idx="9">
                  <c:v>2020</c:v>
                </c:pt>
                <c:pt idx="11">
                  <c:v> </c:v>
                </c:pt>
                <c:pt idx="12">
                  <c:v>2021</c:v>
                </c:pt>
                <c:pt idx="15">
                  <c:v>2022</c:v>
                </c:pt>
                <c:pt idx="18">
                  <c:v>2023</c:v>
                </c:pt>
                <c:pt idx="21">
                  <c:v>2024</c:v>
                </c:pt>
              </c:strCache>
              <c:extLst/>
            </c:strRef>
          </c:cat>
          <c:val>
            <c:numRef>
              <c:f>'1 Sumárna tab.'!$C$35:$C$58</c:f>
              <c:numCache>
                <c:formatCode>General</c:formatCode>
                <c:ptCount val="24"/>
                <c:pt idx="0">
                  <c:v>10</c:v>
                </c:pt>
                <c:pt idx="3">
                  <c:v>21</c:v>
                </c:pt>
                <c:pt idx="6">
                  <c:v>32</c:v>
                </c:pt>
                <c:pt idx="9">
                  <c:v>14</c:v>
                </c:pt>
                <c:pt idx="12">
                  <c:v>20</c:v>
                </c:pt>
                <c:pt idx="15">
                  <c:v>30</c:v>
                </c:pt>
                <c:pt idx="18">
                  <c:v>28</c:v>
                </c:pt>
                <c:pt idx="21">
                  <c:v>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D67-4449-ACA6-703907A14DBE}"/>
            </c:ext>
          </c:extLst>
        </c:ser>
        <c:ser>
          <c:idx val="1"/>
          <c:order val="1"/>
          <c:tx>
            <c:strRef>
              <c:f>'1 Sumárna tab.'!$D$34</c:f>
              <c:strCache>
                <c:ptCount val="1"/>
                <c:pt idx="0">
                  <c:v>Number of small projects &gt; 1 M€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1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67-4449-ACA6-703907A14DBE}"/>
                </c:ext>
              </c:extLst>
            </c:dLbl>
            <c:dLbl>
              <c:idx val="1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67-4449-ACA6-703907A14DBE}"/>
                </c:ext>
              </c:extLst>
            </c:dLbl>
            <c:dLbl>
              <c:idx val="18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67-4449-ACA6-703907A14DBE}"/>
                </c:ext>
              </c:extLst>
            </c:dLbl>
            <c:dLbl>
              <c:idx val="2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67-4449-ACA6-703907A14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 Sumárna tab.'!$A$35:$A$58</c:f>
              <c:strCache>
                <c:ptCount val="22"/>
                <c:pt idx="0">
                  <c:v>2017</c:v>
                </c:pt>
                <c:pt idx="3">
                  <c:v>2018</c:v>
                </c:pt>
                <c:pt idx="5">
                  <c:v> </c:v>
                </c:pt>
                <c:pt idx="6">
                  <c:v>2019</c:v>
                </c:pt>
                <c:pt idx="9">
                  <c:v>2020</c:v>
                </c:pt>
                <c:pt idx="11">
                  <c:v> </c:v>
                </c:pt>
                <c:pt idx="12">
                  <c:v>2021</c:v>
                </c:pt>
                <c:pt idx="15">
                  <c:v>2022</c:v>
                </c:pt>
                <c:pt idx="18">
                  <c:v>2023</c:v>
                </c:pt>
                <c:pt idx="21">
                  <c:v>2024</c:v>
                </c:pt>
              </c:strCache>
              <c:extLst/>
            </c:strRef>
          </c:cat>
          <c:val>
            <c:numRef>
              <c:f>'1 Sumárna tab.'!$D$35:$D$58</c:f>
              <c:numCache>
                <c:formatCode>General</c:formatCode>
                <c:ptCount val="24"/>
                <c:pt idx="0">
                  <c:v>1</c:v>
                </c:pt>
                <c:pt idx="3">
                  <c:v>5</c:v>
                </c:pt>
                <c:pt idx="6">
                  <c:v>5</c:v>
                </c:pt>
                <c:pt idx="9">
                  <c:v>9</c:v>
                </c:pt>
                <c:pt idx="12">
                  <c:v>233</c:v>
                </c:pt>
                <c:pt idx="15">
                  <c:v>197</c:v>
                </c:pt>
                <c:pt idx="18">
                  <c:v>157</c:v>
                </c:pt>
                <c:pt idx="21">
                  <c:v>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4D67-4449-ACA6-703907A14DBE}"/>
            </c:ext>
          </c:extLst>
        </c:ser>
        <c:ser>
          <c:idx val="2"/>
          <c:order val="2"/>
          <c:tx>
            <c:strRef>
              <c:f>'1 Sumárna tab.'!$E$34</c:f>
              <c:strCache>
                <c:ptCount val="1"/>
                <c:pt idx="0">
                  <c:v>Number of assessment updates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D67-4449-ACA6-703907A14DBE}"/>
                </c:ext>
              </c:extLst>
            </c:dLbl>
            <c:dLbl>
              <c:idx val="4"/>
              <c:layout>
                <c:manualLayout>
                  <c:x val="-3.960444713249059E-17"/>
                  <c:y val="-4.28282945802606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D67-4449-ACA6-703907A14DBE}"/>
                </c:ext>
              </c:extLst>
            </c:dLbl>
            <c:dLbl>
              <c:idx val="7"/>
              <c:layout>
                <c:manualLayout>
                  <c:x val="3.960444713249059E-17"/>
                  <c:y val="-4.28282945802606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D67-4449-ACA6-703907A14DB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67-4449-ACA6-703907A14DBE}"/>
                </c:ext>
              </c:extLst>
            </c:dLbl>
            <c:dLbl>
              <c:idx val="13"/>
              <c:layout>
                <c:manualLayout>
                  <c:x val="0"/>
                  <c:y val="-3.74747577577282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D67-4449-ACA6-703907A14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 Sumárna tab.'!$A$35:$A$58</c:f>
              <c:strCache>
                <c:ptCount val="22"/>
                <c:pt idx="0">
                  <c:v>2017</c:v>
                </c:pt>
                <c:pt idx="3">
                  <c:v>2018</c:v>
                </c:pt>
                <c:pt idx="5">
                  <c:v> </c:v>
                </c:pt>
                <c:pt idx="6">
                  <c:v>2019</c:v>
                </c:pt>
                <c:pt idx="9">
                  <c:v>2020</c:v>
                </c:pt>
                <c:pt idx="11">
                  <c:v> </c:v>
                </c:pt>
                <c:pt idx="12">
                  <c:v>2021</c:v>
                </c:pt>
                <c:pt idx="15">
                  <c:v>2022</c:v>
                </c:pt>
                <c:pt idx="18">
                  <c:v>2023</c:v>
                </c:pt>
                <c:pt idx="21">
                  <c:v>2024</c:v>
                </c:pt>
              </c:strCache>
              <c:extLst/>
            </c:strRef>
          </c:cat>
          <c:val>
            <c:numRef>
              <c:f>'1 Sumárna tab.'!$E$35:$E$58</c:f>
              <c:numCache>
                <c:formatCode>General</c:formatCode>
                <c:ptCount val="24"/>
                <c:pt idx="1">
                  <c:v>0</c:v>
                </c:pt>
                <c:pt idx="4">
                  <c:v>1</c:v>
                </c:pt>
                <c:pt idx="7">
                  <c:v>1</c:v>
                </c:pt>
                <c:pt idx="10">
                  <c:v>0</c:v>
                </c:pt>
                <c:pt idx="13">
                  <c:v>4</c:v>
                </c:pt>
                <c:pt idx="16">
                  <c:v>30</c:v>
                </c:pt>
                <c:pt idx="19">
                  <c:v>30</c:v>
                </c:pt>
                <c:pt idx="22">
                  <c:v>20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4D67-4449-ACA6-703907A14DBE}"/>
            </c:ext>
          </c:extLst>
        </c:ser>
        <c:ser>
          <c:idx val="3"/>
          <c:order val="3"/>
          <c:tx>
            <c:strRef>
              <c:f>'1 Sumárna tab.'!$F$34</c:f>
              <c:strCache>
                <c:ptCount val="1"/>
                <c:pt idx="0">
                  <c:v>Spolu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35701284395952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67-4449-ACA6-703907A14DBE}"/>
                </c:ext>
              </c:extLst>
            </c:dLbl>
            <c:spPr>
              <a:noFill/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 Sumárna tab.'!$A$35:$A$58</c:f>
              <c:strCache>
                <c:ptCount val="22"/>
                <c:pt idx="0">
                  <c:v>2017</c:v>
                </c:pt>
                <c:pt idx="3">
                  <c:v>2018</c:v>
                </c:pt>
                <c:pt idx="5">
                  <c:v> </c:v>
                </c:pt>
                <c:pt idx="6">
                  <c:v>2019</c:v>
                </c:pt>
                <c:pt idx="9">
                  <c:v>2020</c:v>
                </c:pt>
                <c:pt idx="11">
                  <c:v> </c:v>
                </c:pt>
                <c:pt idx="12">
                  <c:v>2021</c:v>
                </c:pt>
                <c:pt idx="15">
                  <c:v>2022</c:v>
                </c:pt>
                <c:pt idx="18">
                  <c:v>2023</c:v>
                </c:pt>
                <c:pt idx="21">
                  <c:v>2024</c:v>
                </c:pt>
              </c:strCache>
              <c:extLst/>
            </c:strRef>
          </c:cat>
          <c:val>
            <c:numRef>
              <c:f>'1 Sumárna tab.'!$F$35:$F$58</c:f>
              <c:numCache>
                <c:formatCode>General</c:formatCode>
                <c:ptCount val="24"/>
                <c:pt idx="0">
                  <c:v>11</c:v>
                </c:pt>
                <c:pt idx="3">
                  <c:v>26</c:v>
                </c:pt>
                <c:pt idx="6">
                  <c:v>37</c:v>
                </c:pt>
                <c:pt idx="9">
                  <c:v>23</c:v>
                </c:pt>
                <c:pt idx="12">
                  <c:v>253</c:v>
                </c:pt>
                <c:pt idx="15">
                  <c:v>227</c:v>
                </c:pt>
                <c:pt idx="18">
                  <c:v>185</c:v>
                </c:pt>
                <c:pt idx="21">
                  <c:v>76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4D67-4449-ACA6-703907A14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41581328"/>
        <c:axId val="741571248"/>
      </c:barChart>
      <c:catAx>
        <c:axId val="74158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571248"/>
        <c:crosses val="autoZero"/>
        <c:auto val="1"/>
        <c:lblAlgn val="ctr"/>
        <c:lblOffset val="100"/>
        <c:noMultiLvlLbl val="0"/>
      </c:catAx>
      <c:valAx>
        <c:axId val="741571248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58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5.7376535395260483E-2"/>
          <c:y val="7.2648548527598222E-2"/>
          <c:w val="0.40793951452447275"/>
          <c:h val="0.23754127650659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05561510557986E-2"/>
          <c:y val="5.0228498497262138E-2"/>
          <c:w val="0.91817069791829686"/>
          <c:h val="0.829044374698963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'zamestnanosť AJ'!$A$21</c:f>
              <c:strCache>
                <c:ptCount val="1"/>
                <c:pt idx="0">
                  <c:v>Other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'zamestnanosť AJ'!$B$20:$J$20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'zamestnanosť AJ'!$B$21:$J$21</c:f>
              <c:numCache>
                <c:formatCode>General</c:formatCode>
                <c:ptCount val="9"/>
                <c:pt idx="0">
                  <c:v>28</c:v>
                </c:pt>
                <c:pt idx="1">
                  <c:v>27</c:v>
                </c:pt>
                <c:pt idx="2">
                  <c:v>33</c:v>
                </c:pt>
                <c:pt idx="3">
                  <c:v>107</c:v>
                </c:pt>
                <c:pt idx="4">
                  <c:v>124</c:v>
                </c:pt>
                <c:pt idx="5">
                  <c:v>119</c:v>
                </c:pt>
                <c:pt idx="6">
                  <c:v>136</c:v>
                </c:pt>
                <c:pt idx="7">
                  <c:v>138</c:v>
                </c:pt>
                <c:pt idx="8">
                  <c:v>116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7A5E-4DB5-A128-AB706168B36A}"/>
            </c:ext>
          </c:extLst>
        </c:ser>
        <c:ser>
          <c:idx val="1"/>
          <c:order val="1"/>
          <c:tx>
            <c:strRef>
              <c:f>'zamestnanosť AJ'!$A$22</c:f>
              <c:strCache>
                <c:ptCount val="1"/>
                <c:pt idx="0">
                  <c:v>VfM</c:v>
                </c:pt>
              </c:strCache>
            </c:strRef>
          </c:tx>
          <c:spPr>
            <a:solidFill>
              <a:srgbClr val="25A8E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5E-4DB5-A128-AB706168B36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5E-4DB5-A128-AB706168B3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'zamestnanosť AJ'!$B$20:$J$20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'zamestnanosť AJ'!$B$22:$J$22</c:f>
              <c:numCache>
                <c:formatCode>General</c:formatCode>
                <c:ptCount val="9"/>
                <c:pt idx="0">
                  <c:v>3</c:v>
                </c:pt>
                <c:pt idx="1">
                  <c:v>11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  <c:pt idx="5">
                  <c:v>35</c:v>
                </c:pt>
                <c:pt idx="6">
                  <c:v>35</c:v>
                </c:pt>
                <c:pt idx="7">
                  <c:v>38</c:v>
                </c:pt>
                <c:pt idx="8">
                  <c:v>44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7A5E-4DB5-A128-AB706168B36A}"/>
            </c:ext>
          </c:extLst>
        </c:ser>
        <c:ser>
          <c:idx val="2"/>
          <c:order val="2"/>
          <c:tx>
            <c:strRef>
              <c:f>'zamestnanosť AJ'!$A$23</c:f>
              <c:strCache>
                <c:ptCount val="1"/>
                <c:pt idx="0">
                  <c:v>spolu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'zamestnanosť AJ'!$B$20:$J$20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'zamestnanosť AJ'!$B$23:$J$23</c:f>
              <c:numCache>
                <c:formatCode>General</c:formatCode>
                <c:ptCount val="9"/>
                <c:pt idx="0">
                  <c:v>31</c:v>
                </c:pt>
                <c:pt idx="1">
                  <c:v>38</c:v>
                </c:pt>
                <c:pt idx="2">
                  <c:v>51</c:v>
                </c:pt>
                <c:pt idx="3">
                  <c:v>126</c:v>
                </c:pt>
                <c:pt idx="4">
                  <c:v>145</c:v>
                </c:pt>
                <c:pt idx="5">
                  <c:v>154</c:v>
                </c:pt>
                <c:pt idx="6">
                  <c:v>171</c:v>
                </c:pt>
                <c:pt idx="7">
                  <c:v>176</c:v>
                </c:pt>
                <c:pt idx="8">
                  <c:v>160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7A5E-4DB5-A128-AB706168B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3246335"/>
        <c:axId val="1919412879"/>
        <c:extLst/>
      </c:barChart>
      <c:catAx>
        <c:axId val="1983246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9412879"/>
        <c:crosses val="autoZero"/>
        <c:auto val="1"/>
        <c:lblAlgn val="ctr"/>
        <c:lblOffset val="100"/>
        <c:noMultiLvlLbl val="0"/>
      </c:catAx>
      <c:valAx>
        <c:axId val="1919412879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246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6.3638018855616998E-2"/>
          <c:y val="9.4658759141774351E-2"/>
          <c:w val="0.22000489090592282"/>
          <c:h val="0.14331310497015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0.23901</cdr:x>
      <cdr:y>0.56193</cdr:y>
    </cdr:from>
    <cdr:to>
      <cdr:x>0.36861</cdr:x>
      <cdr:y>0.6192</cdr:y>
    </cdr:to>
    <cdr:sp macro="" textlink="">
      <cdr:nvSpPr>
        <cdr:cNvPr id="50" name="Obdĺžnik 49">
          <a:extLst xmlns:a="http://schemas.openxmlformats.org/drawingml/2006/main">
            <a:ext uri="{FF2B5EF4-FFF2-40B4-BE49-F238E27FC236}">
              <a16:creationId xmlns:a16="http://schemas.microsoft.com/office/drawing/2014/main" id="{32D8CACA-67A7-4B87-E7A8-D8CBD051E649}"/>
            </a:ext>
          </a:extLst>
        </cdr:cNvPr>
        <cdr:cNvSpPr/>
      </cdr:nvSpPr>
      <cdr:spPr>
        <a:xfrm xmlns:a="http://schemas.openxmlformats.org/drawingml/2006/main">
          <a:off x="2842130" y="3002531"/>
          <a:ext cx="1541026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Agriculture</a:t>
          </a:r>
          <a:r>
            <a:rPr lang="sk-SK" sz="1100" dirty="0">
              <a:solidFill>
                <a:schemeClr val="tx2"/>
              </a:solidFill>
            </a:rPr>
            <a:t> (</a:t>
          </a:r>
          <a:r>
            <a:rPr lang="sk-SK" dirty="0">
              <a:solidFill>
                <a:schemeClr val="tx2"/>
              </a:solidFill>
            </a:rPr>
            <a:t>1,5</a:t>
          </a:r>
          <a:r>
            <a:rPr lang="sk-SK" sz="1100" dirty="0">
              <a:solidFill>
                <a:schemeClr val="tx2"/>
              </a:solidFill>
            </a:rPr>
            <a:t>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0.24081</cdr:x>
      <cdr:y>0.39394</cdr:y>
    </cdr:from>
    <cdr:to>
      <cdr:x>0.4147</cdr:x>
      <cdr:y>0.45121</cdr:y>
    </cdr:to>
    <cdr:sp macro="" textlink="">
      <cdr:nvSpPr>
        <cdr:cNvPr id="52" name="Obdĺžnik 51">
          <a:extLst xmlns:a="http://schemas.openxmlformats.org/drawingml/2006/main">
            <a:ext uri="{FF2B5EF4-FFF2-40B4-BE49-F238E27FC236}">
              <a16:creationId xmlns:a16="http://schemas.microsoft.com/office/drawing/2014/main" id="{B4A6987A-3BF5-6E8E-8ECA-582DF0BF91E0}"/>
            </a:ext>
          </a:extLst>
        </cdr:cNvPr>
        <cdr:cNvSpPr/>
      </cdr:nvSpPr>
      <cdr:spPr>
        <a:xfrm xmlns:a="http://schemas.openxmlformats.org/drawingml/2006/main">
          <a:off x="2863458" y="2104945"/>
          <a:ext cx="2067800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Wage bill</a:t>
          </a:r>
          <a:r>
            <a:rPr lang="sk-SK" sz="1100" dirty="0">
              <a:solidFill>
                <a:schemeClr val="tx2"/>
              </a:solidFill>
            </a:rPr>
            <a:t> (</a:t>
          </a:r>
          <a:r>
            <a:rPr lang="sk-SK" dirty="0">
              <a:solidFill>
                <a:schemeClr val="tx2"/>
              </a:solidFill>
            </a:rPr>
            <a:t>12,8</a:t>
          </a:r>
          <a:r>
            <a:rPr lang="sk-SK" sz="1100" dirty="0">
              <a:solidFill>
                <a:schemeClr val="tx2"/>
              </a:solidFill>
            </a:rPr>
            <a:t>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0.23955</cdr:x>
      <cdr:y>0.63943</cdr:y>
    </cdr:from>
    <cdr:to>
      <cdr:x>0.41177</cdr:x>
      <cdr:y>0.6967</cdr:y>
    </cdr:to>
    <cdr:sp macro="" textlink="">
      <cdr:nvSpPr>
        <cdr:cNvPr id="53" name="Obdĺžnik 52">
          <a:extLst xmlns:a="http://schemas.openxmlformats.org/drawingml/2006/main">
            <a:ext uri="{FF2B5EF4-FFF2-40B4-BE49-F238E27FC236}">
              <a16:creationId xmlns:a16="http://schemas.microsoft.com/office/drawing/2014/main" id="{2DFB7151-E782-E588-D9BD-9B9AEA7866E2}"/>
            </a:ext>
          </a:extLst>
        </cdr:cNvPr>
        <cdr:cNvSpPr/>
      </cdr:nvSpPr>
      <cdr:spPr>
        <a:xfrm xmlns:a="http://schemas.openxmlformats.org/drawingml/2006/main">
          <a:off x="2848490" y="3416654"/>
          <a:ext cx="2047898" cy="30600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Poverty</a:t>
          </a:r>
          <a:r>
            <a:rPr lang="sk-SK" sz="1100" dirty="0">
              <a:solidFill>
                <a:schemeClr val="tx2"/>
              </a:solidFill>
            </a:rPr>
            <a:t> (3,5)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0.32606</cdr:x>
      <cdr:y>0.88023</cdr:y>
    </cdr:from>
    <cdr:to>
      <cdr:x>0.41478</cdr:x>
      <cdr:y>0.93377</cdr:y>
    </cdr:to>
    <cdr:sp macro="" textlink="">
      <cdr:nvSpPr>
        <cdr:cNvPr id="54" name="Obdĺžnik 53">
          <a:extLst xmlns:a="http://schemas.openxmlformats.org/drawingml/2006/main">
            <a:ext uri="{FF2B5EF4-FFF2-40B4-BE49-F238E27FC236}">
              <a16:creationId xmlns:a16="http://schemas.microsoft.com/office/drawing/2014/main" id="{3A293E63-36F8-C006-F28F-5E644D281EF8}"/>
            </a:ext>
          </a:extLst>
        </cdr:cNvPr>
        <cdr:cNvSpPr/>
      </cdr:nvSpPr>
      <cdr:spPr>
        <a:xfrm xmlns:a="http://schemas.openxmlformats.org/drawingml/2006/main">
          <a:off x="3877242" y="4703333"/>
          <a:ext cx="1054985" cy="28607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I</a:t>
          </a:r>
          <a:r>
            <a:rPr lang="sk-SK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T </a:t>
          </a:r>
          <a:r>
            <a:rPr lang="en-GB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II (0,9)</a:t>
          </a:r>
          <a:endParaRPr lang="en-GB" sz="1100" dirty="0">
            <a:solidFill>
              <a:schemeClr val="tx2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0.32386</cdr:x>
      <cdr:y>0.48519</cdr:y>
    </cdr:from>
    <cdr:to>
      <cdr:x>0.4081</cdr:x>
      <cdr:y>0.54246</cdr:y>
    </cdr:to>
    <cdr:sp macro="" textlink="">
      <cdr:nvSpPr>
        <cdr:cNvPr id="55" name="Obdĺžnik 54">
          <a:extLst xmlns:a="http://schemas.openxmlformats.org/drawingml/2006/main">
            <a:ext uri="{FF2B5EF4-FFF2-40B4-BE49-F238E27FC236}">
              <a16:creationId xmlns:a16="http://schemas.microsoft.com/office/drawing/2014/main" id="{823BA34E-1BFF-2823-3BF3-E854C1E344A8}"/>
            </a:ext>
          </a:extLst>
        </cdr:cNvPr>
        <cdr:cNvSpPr/>
      </cdr:nvSpPr>
      <cdr:spPr>
        <a:xfrm xmlns:a="http://schemas.openxmlformats.org/drawingml/2006/main">
          <a:off x="3851027" y="2592494"/>
          <a:ext cx="1001786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Culture</a:t>
          </a:r>
          <a:r>
            <a:rPr lang="sk-SK" sz="1100" dirty="0">
              <a:solidFill>
                <a:schemeClr val="tx2"/>
              </a:solidFill>
            </a:rPr>
            <a:t> (0,8)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0.36947</cdr:x>
      <cdr:y>0.30284</cdr:y>
    </cdr:from>
    <cdr:to>
      <cdr:x>0.4547</cdr:x>
      <cdr:y>0.36011</cdr:y>
    </cdr:to>
    <cdr:sp macro="" textlink="">
      <cdr:nvSpPr>
        <cdr:cNvPr id="2" name="Obdĺžnik 1">
          <a:extLst xmlns:a="http://schemas.openxmlformats.org/drawingml/2006/main">
            <a:ext uri="{FF2B5EF4-FFF2-40B4-BE49-F238E27FC236}">
              <a16:creationId xmlns:a16="http://schemas.microsoft.com/office/drawing/2014/main" id="{1261FE6B-613C-2425-B7BD-9D209368F6A4}"/>
            </a:ext>
          </a:extLst>
        </cdr:cNvPr>
        <cdr:cNvSpPr/>
      </cdr:nvSpPr>
      <cdr:spPr>
        <a:xfrm xmlns:a="http://schemas.openxmlformats.org/drawingml/2006/main">
          <a:off x="4393410" y="1618168"/>
          <a:ext cx="1013476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Defense</a:t>
          </a:r>
          <a:r>
            <a:rPr lang="sk-SK" sz="1100" dirty="0">
              <a:solidFill>
                <a:schemeClr val="tx2"/>
              </a:solidFill>
            </a:rPr>
            <a:t> (2,2)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0.36971</cdr:x>
      <cdr:y>0.22864</cdr:y>
    </cdr:from>
    <cdr:to>
      <cdr:x>0.45383</cdr:x>
      <cdr:y>0.28591</cdr:y>
    </cdr:to>
    <cdr:sp macro="" textlink="">
      <cdr:nvSpPr>
        <cdr:cNvPr id="3" name="Obdĺžnik 2">
          <a:extLst xmlns:a="http://schemas.openxmlformats.org/drawingml/2006/main">
            <a:ext uri="{FF2B5EF4-FFF2-40B4-BE49-F238E27FC236}">
              <a16:creationId xmlns:a16="http://schemas.microsoft.com/office/drawing/2014/main" id="{AC4C8A7D-6611-6691-C6D7-AFA423D29144}"/>
            </a:ext>
          </a:extLst>
        </cdr:cNvPr>
        <cdr:cNvSpPr/>
      </cdr:nvSpPr>
      <cdr:spPr>
        <a:xfrm xmlns:a="http://schemas.openxmlformats.org/drawingml/2006/main">
          <a:off x="4396239" y="1221704"/>
          <a:ext cx="1000298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Interior</a:t>
          </a:r>
          <a:r>
            <a:rPr lang="sk-SK" sz="1100" dirty="0">
              <a:solidFill>
                <a:schemeClr val="tx2"/>
              </a:solidFill>
            </a:rPr>
            <a:t> (</a:t>
          </a:r>
          <a:r>
            <a:rPr lang="sk-SK" dirty="0">
              <a:solidFill>
                <a:schemeClr val="tx2"/>
              </a:solidFill>
            </a:rPr>
            <a:t>2,1</a:t>
          </a:r>
          <a:r>
            <a:rPr lang="sk-SK" sz="1100" dirty="0">
              <a:solidFill>
                <a:schemeClr val="tx2"/>
              </a:solidFill>
            </a:rPr>
            <a:t>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0.45539</cdr:x>
      <cdr:y>0.08335</cdr:y>
    </cdr:from>
    <cdr:to>
      <cdr:x>0.53981</cdr:x>
      <cdr:y>0.14062</cdr:y>
    </cdr:to>
    <cdr:sp macro="" textlink="">
      <cdr:nvSpPr>
        <cdr:cNvPr id="4" name="Obdĺžnik 3">
          <a:extLst xmlns:a="http://schemas.openxmlformats.org/drawingml/2006/main">
            <a:ext uri="{FF2B5EF4-FFF2-40B4-BE49-F238E27FC236}">
              <a16:creationId xmlns:a16="http://schemas.microsoft.com/office/drawing/2014/main" id="{558BA8AD-8B4D-1255-0F95-36FE4A7620E0}"/>
            </a:ext>
          </a:extLst>
        </cdr:cNvPr>
        <cdr:cNvSpPr/>
      </cdr:nvSpPr>
      <cdr:spPr>
        <a:xfrm xmlns:a="http://schemas.openxmlformats.org/drawingml/2006/main">
          <a:off x="5415168" y="445354"/>
          <a:ext cx="1003853" cy="3060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2000" dirty="0">
              <a:solidFill>
                <a:schemeClr val="tx2"/>
              </a:solidFill>
            </a:rPr>
            <a:t>RRP</a:t>
          </a:r>
          <a:endParaRPr lang="en-GB" sz="20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0.54316</cdr:x>
      <cdr:y>0.38989</cdr:y>
    </cdr:from>
    <cdr:to>
      <cdr:x>0.6296</cdr:x>
      <cdr:y>0.44716</cdr:y>
    </cdr:to>
    <cdr:sp macro="" textlink="">
      <cdr:nvSpPr>
        <cdr:cNvPr id="5" name="Obdĺžnik 4">
          <a:extLst xmlns:a="http://schemas.openxmlformats.org/drawingml/2006/main">
            <a:ext uri="{FF2B5EF4-FFF2-40B4-BE49-F238E27FC236}">
              <a16:creationId xmlns:a16="http://schemas.microsoft.com/office/drawing/2014/main" id="{6EF9C9B4-C523-641C-568D-1517FA500849}"/>
            </a:ext>
          </a:extLst>
        </cdr:cNvPr>
        <cdr:cNvSpPr/>
      </cdr:nvSpPr>
      <cdr:spPr>
        <a:xfrm xmlns:a="http://schemas.openxmlformats.org/drawingml/2006/main">
          <a:off x="6458853" y="2083300"/>
          <a:ext cx="1027873" cy="30601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Subsidies</a:t>
          </a:r>
          <a:r>
            <a:rPr lang="sk-SK" sz="1100" dirty="0">
              <a:solidFill>
                <a:schemeClr val="tx2"/>
              </a:solidFill>
            </a:rPr>
            <a:t> (1,6)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0.54364</cdr:x>
      <cdr:y>0.79533</cdr:y>
    </cdr:from>
    <cdr:to>
      <cdr:x>0.62913</cdr:x>
      <cdr:y>0.85259</cdr:y>
    </cdr:to>
    <cdr:sp macro="" textlink="">
      <cdr:nvSpPr>
        <cdr:cNvPr id="6" name="Obdĺžnik 5">
          <a:extLst xmlns:a="http://schemas.openxmlformats.org/drawingml/2006/main">
            <a:ext uri="{FF2B5EF4-FFF2-40B4-BE49-F238E27FC236}">
              <a16:creationId xmlns:a16="http://schemas.microsoft.com/office/drawing/2014/main" id="{A900B122-3AE9-A7EA-CD6E-57268E18513D}"/>
            </a:ext>
          </a:extLst>
        </cdr:cNvPr>
        <cdr:cNvSpPr/>
      </cdr:nvSpPr>
      <cdr:spPr>
        <a:xfrm xmlns:a="http://schemas.openxmlformats.org/drawingml/2006/main">
          <a:off x="6464486" y="4249643"/>
          <a:ext cx="1016608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Healthcare</a:t>
          </a:r>
          <a:r>
            <a:rPr lang="en-US" sz="1100" baseline="0" dirty="0">
              <a:solidFill>
                <a:schemeClr val="tx2"/>
              </a:solidFill>
            </a:rPr>
            <a:t> III</a:t>
          </a:r>
          <a:r>
            <a:rPr lang="sk-SK" sz="1100" baseline="0" dirty="0">
              <a:solidFill>
                <a:schemeClr val="tx2"/>
              </a:solidFill>
            </a:rPr>
            <a:t> (6,1)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0.63022</cdr:x>
      <cdr:y>0.22879</cdr:y>
    </cdr:from>
    <cdr:to>
      <cdr:x>0.69045</cdr:x>
      <cdr:y>0.28606</cdr:y>
    </cdr:to>
    <cdr:sp macro="" textlink="">
      <cdr:nvSpPr>
        <cdr:cNvPr id="7" name="Obdĺžnik 6">
          <a:extLst xmlns:a="http://schemas.openxmlformats.org/drawingml/2006/main">
            <a:ext uri="{FF2B5EF4-FFF2-40B4-BE49-F238E27FC236}">
              <a16:creationId xmlns:a16="http://schemas.microsoft.com/office/drawing/2014/main" id="{D0CE9018-A1C2-2F1F-6203-A105DDE50990}"/>
            </a:ext>
          </a:extLst>
        </cdr:cNvPr>
        <cdr:cNvSpPr/>
      </cdr:nvSpPr>
      <cdr:spPr>
        <a:xfrm xmlns:a="http://schemas.openxmlformats.org/drawingml/2006/main">
          <a:off x="7494104" y="1222510"/>
          <a:ext cx="716129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aseline="0" dirty="0">
              <a:solidFill>
                <a:schemeClr val="tx2"/>
              </a:solidFill>
            </a:rPr>
            <a:t>Police</a:t>
          </a:r>
          <a:r>
            <a:rPr lang="sk-SK" sz="1100" baseline="0" dirty="0">
              <a:solidFill>
                <a:schemeClr val="tx2"/>
              </a:solidFill>
            </a:rPr>
            <a:t> (1,3)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0.71667</cdr:x>
      <cdr:y>0.22757</cdr:y>
    </cdr:from>
    <cdr:to>
      <cdr:x>0.78615</cdr:x>
      <cdr:y>0.28484</cdr:y>
    </cdr:to>
    <cdr:sp macro="" textlink="">
      <cdr:nvSpPr>
        <cdr:cNvPr id="8" name="Obdĺžnik 7">
          <a:extLst xmlns:a="http://schemas.openxmlformats.org/drawingml/2006/main">
            <a:ext uri="{FF2B5EF4-FFF2-40B4-BE49-F238E27FC236}">
              <a16:creationId xmlns:a16="http://schemas.microsoft.com/office/drawing/2014/main" id="{6BF6C607-F959-2EA8-1B25-1F2C459E2340}"/>
            </a:ext>
          </a:extLst>
        </cdr:cNvPr>
        <cdr:cNvSpPr/>
      </cdr:nvSpPr>
      <cdr:spPr>
        <a:xfrm xmlns:a="http://schemas.openxmlformats.org/drawingml/2006/main">
          <a:off x="8522017" y="1215987"/>
          <a:ext cx="826206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r>
            <a:rPr lang="en-US" sz="1100" baseline="0" dirty="0">
              <a:solidFill>
                <a:schemeClr val="tx2"/>
              </a:solidFill>
              <a:latin typeface="+mn-lt"/>
              <a:ea typeface="+mn-ea"/>
              <a:cs typeface="+mn-cs"/>
            </a:rPr>
            <a:t>Prisons</a:t>
          </a:r>
          <a:r>
            <a:rPr lang="sk-SK" sz="1100" baseline="0" dirty="0">
              <a:solidFill>
                <a:schemeClr val="tx2"/>
              </a:solidFill>
              <a:latin typeface="+mn-lt"/>
              <a:ea typeface="+mn-ea"/>
              <a:cs typeface="+mn-cs"/>
            </a:rPr>
            <a:t> (0,2)</a:t>
          </a:r>
          <a:endParaRPr lang="en-US" sz="1100" baseline="0" dirty="0">
            <a:solidFill>
              <a:schemeClr val="tx2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0.63086</cdr:x>
      <cdr:y>0.14582</cdr:y>
    </cdr:from>
    <cdr:to>
      <cdr:x>0.71695</cdr:x>
      <cdr:y>0.20309</cdr:y>
    </cdr:to>
    <cdr:sp macro="" textlink="">
      <cdr:nvSpPr>
        <cdr:cNvPr id="9" name="Obdĺžnik 8">
          <a:extLst xmlns:a="http://schemas.openxmlformats.org/drawingml/2006/main">
            <a:ext uri="{FF2B5EF4-FFF2-40B4-BE49-F238E27FC236}">
              <a16:creationId xmlns:a16="http://schemas.microsoft.com/office/drawing/2014/main" id="{0EBDCA9C-3A58-23F1-98B4-7FC9CA266F7A}"/>
            </a:ext>
          </a:extLst>
        </cdr:cNvPr>
        <cdr:cNvSpPr/>
      </cdr:nvSpPr>
      <cdr:spPr>
        <a:xfrm xmlns:a="http://schemas.openxmlformats.org/drawingml/2006/main">
          <a:off x="7501641" y="779147"/>
          <a:ext cx="1023711" cy="30601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chemeClr val="tx2"/>
              </a:solidFill>
            </a:rPr>
            <a:t>Comprehensive</a:t>
          </a:r>
          <a:r>
            <a:rPr lang="sk-SK" sz="900" dirty="0">
              <a:solidFill>
                <a:schemeClr val="tx2"/>
              </a:solidFill>
            </a:rPr>
            <a:t> SR</a:t>
          </a:r>
          <a:endParaRPr lang="en-US" sz="9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0.63944</cdr:x>
      <cdr:y>0.48519</cdr:y>
    </cdr:from>
    <cdr:to>
      <cdr:x>0.70764</cdr:x>
      <cdr:y>0.54246</cdr:y>
    </cdr:to>
    <cdr:sp macro="" textlink="">
      <cdr:nvSpPr>
        <cdr:cNvPr id="10" name="Obdĺžnik 9">
          <a:extLst xmlns:a="http://schemas.openxmlformats.org/drawingml/2006/main">
            <a:ext uri="{FF2B5EF4-FFF2-40B4-BE49-F238E27FC236}">
              <a16:creationId xmlns:a16="http://schemas.microsoft.com/office/drawing/2014/main" id="{5107C5EA-3249-F50B-4E1D-F463EB6863CF}"/>
            </a:ext>
          </a:extLst>
        </cdr:cNvPr>
        <cdr:cNvSpPr/>
      </cdr:nvSpPr>
      <cdr:spPr>
        <a:xfrm xmlns:a="http://schemas.openxmlformats.org/drawingml/2006/main">
          <a:off x="7603667" y="2592489"/>
          <a:ext cx="810978" cy="30600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R&amp;D</a:t>
          </a:r>
          <a:r>
            <a:rPr lang="sk-SK" sz="1100" dirty="0">
              <a:solidFill>
                <a:schemeClr val="tx2"/>
              </a:solidFill>
            </a:rPr>
            <a:t> (0,9)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0.66355</cdr:x>
      <cdr:y>0.79533</cdr:y>
    </cdr:from>
    <cdr:to>
      <cdr:x>0.74718</cdr:x>
      <cdr:y>0.85259</cdr:y>
    </cdr:to>
    <cdr:sp macro="" textlink="">
      <cdr:nvSpPr>
        <cdr:cNvPr id="11" name="Obdĺžnik 10">
          <a:extLst xmlns:a="http://schemas.openxmlformats.org/drawingml/2006/main">
            <a:ext uri="{FF2B5EF4-FFF2-40B4-BE49-F238E27FC236}">
              <a16:creationId xmlns:a16="http://schemas.microsoft.com/office/drawing/2014/main" id="{21125798-E7D1-151B-9C22-5E2CB21C0154}"/>
            </a:ext>
          </a:extLst>
        </cdr:cNvPr>
        <cdr:cNvSpPr/>
      </cdr:nvSpPr>
      <cdr:spPr>
        <a:xfrm xmlns:a="http://schemas.openxmlformats.org/drawingml/2006/main">
          <a:off x="7890358" y="4249643"/>
          <a:ext cx="994527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r>
            <a:rPr lang="en-US" sz="1100" baseline="0" dirty="0">
              <a:solidFill>
                <a:schemeClr val="tx2"/>
              </a:solidFill>
              <a:latin typeface="+mn-lt"/>
              <a:ea typeface="+mn-ea"/>
              <a:cs typeface="+mn-cs"/>
            </a:rPr>
            <a:t>Hospitals</a:t>
          </a:r>
          <a:r>
            <a:rPr lang="sk-SK" sz="1100" baseline="0" dirty="0">
              <a:solidFill>
                <a:schemeClr val="tx2"/>
              </a:solidFill>
              <a:latin typeface="+mn-lt"/>
              <a:ea typeface="+mn-ea"/>
              <a:cs typeface="+mn-cs"/>
            </a:rPr>
            <a:t> (2,5)</a:t>
          </a:r>
          <a:endParaRPr lang="en-US" sz="1100" baseline="0" dirty="0">
            <a:solidFill>
              <a:schemeClr val="tx2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0.71534</cdr:x>
      <cdr:y>0.48519</cdr:y>
    </cdr:from>
    <cdr:to>
      <cdr:x>0.82089</cdr:x>
      <cdr:y>0.54246</cdr:y>
    </cdr:to>
    <cdr:sp macro="" textlink="">
      <cdr:nvSpPr>
        <cdr:cNvPr id="12" name="Obdĺžnik 11">
          <a:extLst xmlns:a="http://schemas.openxmlformats.org/drawingml/2006/main">
            <a:ext uri="{FF2B5EF4-FFF2-40B4-BE49-F238E27FC236}">
              <a16:creationId xmlns:a16="http://schemas.microsoft.com/office/drawing/2014/main" id="{A9E3ECE3-A774-C198-155C-7C5FA807C303}"/>
            </a:ext>
          </a:extLst>
        </cdr:cNvPr>
        <cdr:cNvSpPr/>
      </cdr:nvSpPr>
      <cdr:spPr>
        <a:xfrm xmlns:a="http://schemas.openxmlformats.org/drawingml/2006/main">
          <a:off x="8506281" y="2592494"/>
          <a:ext cx="1255113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r>
            <a:rPr lang="en-US" sz="1100" baseline="0" dirty="0">
              <a:solidFill>
                <a:schemeClr val="tx2"/>
              </a:solidFill>
              <a:latin typeface="+mn-lt"/>
              <a:ea typeface="+mn-ea"/>
              <a:cs typeface="+mn-cs"/>
            </a:rPr>
            <a:t>Education</a:t>
          </a:r>
          <a:r>
            <a:rPr lang="sk-SK" sz="1100" baseline="0" dirty="0">
              <a:solidFill>
                <a:schemeClr val="tx2"/>
              </a:solidFill>
              <a:latin typeface="+mn-lt"/>
              <a:ea typeface="+mn-ea"/>
              <a:cs typeface="+mn-cs"/>
            </a:rPr>
            <a:t> (3)</a:t>
          </a:r>
          <a:endParaRPr lang="en-US" sz="1100" baseline="0" dirty="0">
            <a:solidFill>
              <a:schemeClr val="tx2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0.02072</cdr:x>
      <cdr:y>0.8765</cdr:y>
    </cdr:from>
    <cdr:to>
      <cdr:x>0.1067</cdr:x>
      <cdr:y>0.93377</cdr:y>
    </cdr:to>
    <cdr:sp macro="" textlink="">
      <cdr:nvSpPr>
        <cdr:cNvPr id="13" name="Obdĺžnik 3">
          <a:extLst xmlns:a="http://schemas.openxmlformats.org/drawingml/2006/main">
            <a:ext uri="{FF2B5EF4-FFF2-40B4-BE49-F238E27FC236}">
              <a16:creationId xmlns:a16="http://schemas.microsoft.com/office/drawing/2014/main" id="{FB088AA7-7B4D-EFF3-CB09-0D4A5DAF4A83}"/>
            </a:ext>
          </a:extLst>
        </cdr:cNvPr>
        <cdr:cNvSpPr/>
      </cdr:nvSpPr>
      <cdr:spPr>
        <a:xfrm xmlns:a="http://schemas.openxmlformats.org/drawingml/2006/main">
          <a:off x="246441" y="4683403"/>
          <a:ext cx="1022404" cy="30601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I</a:t>
          </a:r>
          <a:r>
            <a:rPr lang="sk-SK" sz="1100" dirty="0">
              <a:solidFill>
                <a:schemeClr val="tx2"/>
              </a:solidFill>
            </a:rPr>
            <a:t>T</a:t>
          </a:r>
          <a:r>
            <a:rPr lang="en-US" sz="1100" baseline="0" dirty="0">
              <a:solidFill>
                <a:schemeClr val="tx2"/>
              </a:solidFill>
            </a:rPr>
            <a:t> </a:t>
          </a:r>
          <a:r>
            <a:rPr lang="sk-SK" sz="1100" baseline="0" dirty="0">
              <a:solidFill>
                <a:schemeClr val="tx2"/>
              </a:solidFill>
            </a:rPr>
            <a:t>I (0,7)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0.02086</cdr:x>
      <cdr:y>0.79533</cdr:y>
    </cdr:from>
    <cdr:to>
      <cdr:x>0.10684</cdr:x>
      <cdr:y>0.85259</cdr:y>
    </cdr:to>
    <cdr:sp macro="" textlink="">
      <cdr:nvSpPr>
        <cdr:cNvPr id="14" name="Obdĺžnik 1">
          <a:extLst xmlns:a="http://schemas.openxmlformats.org/drawingml/2006/main">
            <a:ext uri="{FF2B5EF4-FFF2-40B4-BE49-F238E27FC236}">
              <a16:creationId xmlns:a16="http://schemas.microsoft.com/office/drawing/2014/main" id="{2421838A-7A1B-9758-9F70-B0001C9CEEB9}"/>
            </a:ext>
          </a:extLst>
        </cdr:cNvPr>
        <cdr:cNvSpPr/>
      </cdr:nvSpPr>
      <cdr:spPr>
        <a:xfrm xmlns:a="http://schemas.openxmlformats.org/drawingml/2006/main">
          <a:off x="248061" y="4249643"/>
          <a:ext cx="1022400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Healthcare I (</a:t>
          </a:r>
          <a:r>
            <a:rPr lang="sk-SK" dirty="0">
              <a:solidFill>
                <a:schemeClr val="tx2"/>
              </a:solidFill>
            </a:rPr>
            <a:t>5,8</a:t>
          </a:r>
          <a:r>
            <a:rPr lang="en-GB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)</a:t>
          </a:r>
          <a:endParaRPr lang="en-GB" sz="1100" dirty="0">
            <a:solidFill>
              <a:schemeClr val="tx2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0.02075</cdr:x>
      <cdr:y>0.71945</cdr:y>
    </cdr:from>
    <cdr:to>
      <cdr:x>0.10668</cdr:x>
      <cdr:y>0.77672</cdr:y>
    </cdr:to>
    <cdr:sp macro="" textlink="">
      <cdr:nvSpPr>
        <cdr:cNvPr id="15" name="Obdĺžnik 2">
          <a:extLst xmlns:a="http://schemas.openxmlformats.org/drawingml/2006/main">
            <a:ext uri="{FF2B5EF4-FFF2-40B4-BE49-F238E27FC236}">
              <a16:creationId xmlns:a16="http://schemas.microsoft.com/office/drawing/2014/main" id="{459D05CD-6D59-4607-DDE2-098AED79BB45}"/>
            </a:ext>
          </a:extLst>
        </cdr:cNvPr>
        <cdr:cNvSpPr/>
      </cdr:nvSpPr>
      <cdr:spPr>
        <a:xfrm xmlns:a="http://schemas.openxmlformats.org/drawingml/2006/main">
          <a:off x="246778" y="3844215"/>
          <a:ext cx="1021730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Transport (</a:t>
          </a:r>
          <a:r>
            <a:rPr lang="sk-SK" dirty="0">
              <a:solidFill>
                <a:schemeClr val="tx2"/>
              </a:solidFill>
            </a:rPr>
            <a:t>2,6</a:t>
          </a:r>
          <a:r>
            <a:rPr lang="sk-SK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)</a:t>
          </a:r>
          <a:endParaRPr lang="en-GB" sz="1100" dirty="0">
            <a:solidFill>
              <a:schemeClr val="tx2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0.10921</cdr:x>
      <cdr:y>0.63734</cdr:y>
    </cdr:from>
    <cdr:to>
      <cdr:x>0.19567</cdr:x>
      <cdr:y>0.69478</cdr:y>
    </cdr:to>
    <cdr:sp macro="" textlink="">
      <cdr:nvSpPr>
        <cdr:cNvPr id="16" name="Obdĺžnik 4">
          <a:extLst xmlns:a="http://schemas.openxmlformats.org/drawingml/2006/main">
            <a:ext uri="{FF2B5EF4-FFF2-40B4-BE49-F238E27FC236}">
              <a16:creationId xmlns:a16="http://schemas.microsoft.com/office/drawing/2014/main" id="{430E8887-4C28-6A38-AAB0-1F5A5E2857FF}"/>
            </a:ext>
          </a:extLst>
        </cdr:cNvPr>
        <cdr:cNvSpPr/>
      </cdr:nvSpPr>
      <cdr:spPr>
        <a:xfrm xmlns:a="http://schemas.openxmlformats.org/drawingml/2006/main">
          <a:off x="1298649" y="3405510"/>
          <a:ext cx="1028092" cy="30691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Social policies</a:t>
          </a:r>
          <a:r>
            <a:rPr lang="sk-SK" sz="1100" dirty="0">
              <a:solidFill>
                <a:schemeClr val="tx2"/>
              </a:solidFill>
            </a:rPr>
            <a:t> (4,2)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0.10903</cdr:x>
      <cdr:y>0.5603</cdr:y>
    </cdr:from>
    <cdr:to>
      <cdr:x>0.19585</cdr:x>
      <cdr:y>0.61757</cdr:y>
    </cdr:to>
    <cdr:sp macro="" textlink="">
      <cdr:nvSpPr>
        <cdr:cNvPr id="17" name="Obdĺžnik 5">
          <a:extLst xmlns:a="http://schemas.openxmlformats.org/drawingml/2006/main">
            <a:ext uri="{FF2B5EF4-FFF2-40B4-BE49-F238E27FC236}">
              <a16:creationId xmlns:a16="http://schemas.microsoft.com/office/drawing/2014/main" id="{B6A7A91A-CC7F-5A71-FDCC-53A860BD82B0}"/>
            </a:ext>
          </a:extLst>
        </cdr:cNvPr>
        <cdr:cNvSpPr/>
      </cdr:nvSpPr>
      <cdr:spPr>
        <a:xfrm xmlns:a="http://schemas.openxmlformats.org/drawingml/2006/main">
          <a:off x="1296473" y="2993829"/>
          <a:ext cx="1032443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Environment</a:t>
          </a:r>
          <a:r>
            <a:rPr lang="sk-SK" sz="1100" dirty="0">
              <a:solidFill>
                <a:schemeClr val="tx2"/>
              </a:solidFill>
            </a:rPr>
            <a:t> (0,7)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0.10898</cdr:x>
      <cdr:y>0.48519</cdr:y>
    </cdr:from>
    <cdr:to>
      <cdr:x>0.1959</cdr:x>
      <cdr:y>0.54246</cdr:y>
    </cdr:to>
    <cdr:sp macro="" textlink="">
      <cdr:nvSpPr>
        <cdr:cNvPr id="18" name="Obdĺžnik 6">
          <a:extLst xmlns:a="http://schemas.openxmlformats.org/drawingml/2006/main">
            <a:ext uri="{FF2B5EF4-FFF2-40B4-BE49-F238E27FC236}">
              <a16:creationId xmlns:a16="http://schemas.microsoft.com/office/drawing/2014/main" id="{87089D6F-6CD3-08E1-FAAF-D8F99F2A043C}"/>
            </a:ext>
          </a:extLst>
        </cdr:cNvPr>
        <cdr:cNvSpPr/>
      </cdr:nvSpPr>
      <cdr:spPr>
        <a:xfrm xmlns:a="http://schemas.openxmlformats.org/drawingml/2006/main">
          <a:off x="1295879" y="2592494"/>
          <a:ext cx="1033632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2"/>
              </a:solidFill>
            </a:rPr>
            <a:t>Education</a:t>
          </a:r>
          <a:r>
            <a:rPr lang="sk-SK" sz="1100" dirty="0">
              <a:solidFill>
                <a:schemeClr val="tx2"/>
              </a:solidFill>
            </a:rPr>
            <a:t> (3,4)</a:t>
          </a:r>
          <a:endParaRPr lang="en-US" sz="11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0.23901</cdr:x>
      <cdr:y>0.79147</cdr:y>
    </cdr:from>
    <cdr:to>
      <cdr:x>0.36861</cdr:x>
      <cdr:y>0.84874</cdr:y>
    </cdr:to>
    <cdr:sp macro="" textlink="">
      <cdr:nvSpPr>
        <cdr:cNvPr id="19" name="Obdĺžnik 18">
          <a:extLst xmlns:a="http://schemas.openxmlformats.org/drawingml/2006/main">
            <a:ext uri="{FF2B5EF4-FFF2-40B4-BE49-F238E27FC236}">
              <a16:creationId xmlns:a16="http://schemas.microsoft.com/office/drawing/2014/main" id="{0301BD27-12EE-85F2-C8DE-FA8EC8480920}"/>
            </a:ext>
          </a:extLst>
        </cdr:cNvPr>
        <cdr:cNvSpPr/>
      </cdr:nvSpPr>
      <cdr:spPr>
        <a:xfrm xmlns:a="http://schemas.openxmlformats.org/drawingml/2006/main">
          <a:off x="2842130" y="4229054"/>
          <a:ext cx="1541026" cy="30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Healthcare II (6,</a:t>
          </a:r>
          <a:r>
            <a:rPr lang="sk-SK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5</a:t>
          </a:r>
          <a:r>
            <a:rPr lang="en-GB" sz="11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rPr>
            <a:t>)</a:t>
          </a:r>
          <a:endParaRPr lang="en-GB" sz="1100" dirty="0">
            <a:solidFill>
              <a:schemeClr val="tx2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0.46155</cdr:x>
      <cdr:y>0.41443</cdr:y>
    </cdr:from>
    <cdr:to>
      <cdr:x>0.53845</cdr:x>
      <cdr:y>0.58557</cdr:y>
    </cdr:to>
    <cdr:sp macro="" textlink="">
      <cdr:nvSpPr>
        <cdr:cNvPr id="20" name="BlokTextu 19">
          <a:extLst xmlns:a="http://schemas.openxmlformats.org/drawingml/2006/main">
            <a:ext uri="{FF2B5EF4-FFF2-40B4-BE49-F238E27FC236}">
              <a16:creationId xmlns:a16="http://schemas.microsoft.com/office/drawing/2014/main" id="{82550148-519A-7C80-9D8E-C6D493A421D0}"/>
            </a:ext>
          </a:extLst>
        </cdr:cNvPr>
        <cdr:cNvSpPr txBox="1"/>
      </cdr:nvSpPr>
      <cdr:spPr>
        <a:xfrm xmlns:a="http://schemas.openxmlformats.org/drawingml/2006/main">
          <a:off x="5488388" y="22144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0.80319</cdr:x>
      <cdr:y>0.79533</cdr:y>
    </cdr:from>
    <cdr:to>
      <cdr:x>0.89342</cdr:x>
      <cdr:y>0.85259</cdr:y>
    </cdr:to>
    <cdr:sp macro="" textlink="">
      <cdr:nvSpPr>
        <cdr:cNvPr id="21" name="Obdĺžnik 20">
          <a:extLst xmlns:a="http://schemas.openxmlformats.org/drawingml/2006/main">
            <a:ext uri="{FF2B5EF4-FFF2-40B4-BE49-F238E27FC236}">
              <a16:creationId xmlns:a16="http://schemas.microsoft.com/office/drawing/2014/main" id="{8D4DC53F-A31C-8A9A-E9E7-71AA36E001AB}"/>
            </a:ext>
          </a:extLst>
        </cdr:cNvPr>
        <cdr:cNvSpPr/>
      </cdr:nvSpPr>
      <cdr:spPr>
        <a:xfrm xmlns:a="http://schemas.openxmlformats.org/drawingml/2006/main">
          <a:off x="9550874" y="4249668"/>
          <a:ext cx="1072940" cy="305957"/>
        </a:xfrm>
        <a:prstGeom xmlns:a="http://schemas.openxmlformats.org/drawingml/2006/main" prst="rect">
          <a:avLst/>
        </a:prstGeom>
        <a:solidFill xmlns:a="http://schemas.openxmlformats.org/drawingml/2006/main">
          <a:srgbClr val="25A8E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850" dirty="0" err="1">
              <a:solidFill>
                <a:schemeClr val="tx2"/>
              </a:solidFill>
            </a:rPr>
            <a:t>Pharmaceutical</a:t>
          </a:r>
          <a:r>
            <a:rPr lang="en-US" sz="850">
              <a:solidFill>
                <a:schemeClr val="tx2"/>
              </a:solidFill>
            </a:rPr>
            <a:t>s</a:t>
          </a:r>
          <a:r>
            <a:rPr lang="sk-SK" sz="850">
              <a:solidFill>
                <a:schemeClr val="tx2"/>
              </a:solidFill>
            </a:rPr>
            <a:t> </a:t>
          </a:r>
          <a:r>
            <a:rPr lang="sk-SK" sz="850" dirty="0">
              <a:solidFill>
                <a:schemeClr val="tx2"/>
              </a:solidFill>
            </a:rPr>
            <a:t>(1,6</a:t>
          </a:r>
          <a:r>
            <a:rPr lang="sk-SK" dirty="0">
              <a:solidFill>
                <a:schemeClr val="tx2"/>
              </a:solidFill>
            </a:rPr>
            <a:t>)</a:t>
          </a:r>
          <a:endParaRPr lang="en-US" sz="1100" baseline="0" dirty="0">
            <a:solidFill>
              <a:schemeClr val="tx2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0.80393</cdr:x>
      <cdr:y>0.65045</cdr:y>
    </cdr:from>
    <cdr:to>
      <cdr:x>0.89843</cdr:x>
      <cdr:y>0.70772</cdr:y>
    </cdr:to>
    <cdr:sp macro="" textlink="">
      <cdr:nvSpPr>
        <cdr:cNvPr id="22" name="Obdĺžnik 21">
          <a:extLst xmlns:a="http://schemas.openxmlformats.org/drawingml/2006/main">
            <a:ext uri="{FF2B5EF4-FFF2-40B4-BE49-F238E27FC236}">
              <a16:creationId xmlns:a16="http://schemas.microsoft.com/office/drawing/2014/main" id="{B4E1F2D0-13C0-A40C-55BA-84E9FE018410}"/>
            </a:ext>
          </a:extLst>
        </cdr:cNvPr>
        <cdr:cNvSpPr/>
      </cdr:nvSpPr>
      <cdr:spPr>
        <a:xfrm xmlns:a="http://schemas.openxmlformats.org/drawingml/2006/main">
          <a:off x="9559630" y="3475543"/>
          <a:ext cx="1123732" cy="306000"/>
        </a:xfrm>
        <a:prstGeom xmlns:a="http://schemas.openxmlformats.org/drawingml/2006/main" prst="rect">
          <a:avLst/>
        </a:prstGeom>
        <a:solidFill xmlns:a="http://schemas.openxmlformats.org/drawingml/2006/main">
          <a:srgbClr val="25A8E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050" dirty="0" err="1">
              <a:solidFill>
                <a:schemeClr val="tx2"/>
              </a:solidFill>
            </a:rPr>
            <a:t>Disability</a:t>
          </a:r>
          <a:r>
            <a:rPr lang="sk-SK" sz="1050" dirty="0">
              <a:solidFill>
                <a:schemeClr val="tx2"/>
              </a:solidFill>
            </a:rPr>
            <a:t> </a:t>
          </a:r>
          <a:r>
            <a:rPr lang="sk-SK" sz="1050" dirty="0" err="1">
              <a:solidFill>
                <a:schemeClr val="tx2"/>
              </a:solidFill>
            </a:rPr>
            <a:t>pensions</a:t>
          </a:r>
          <a:r>
            <a:rPr lang="sk-SK" sz="1050" dirty="0">
              <a:solidFill>
                <a:schemeClr val="tx2"/>
              </a:solidFill>
            </a:rPr>
            <a:t> (1,9)</a:t>
          </a:r>
          <a:endParaRPr lang="en-US" sz="1050" baseline="0" dirty="0">
            <a:solidFill>
              <a:schemeClr val="tx2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0.8056</cdr:x>
      <cdr:y>0.54917</cdr:y>
    </cdr:from>
    <cdr:to>
      <cdr:x>0.88495</cdr:x>
      <cdr:y>0.61829</cdr:y>
    </cdr:to>
    <cdr:sp macro="" textlink="">
      <cdr:nvSpPr>
        <cdr:cNvPr id="23" name="Obdĺžnik 22">
          <a:extLst xmlns:a="http://schemas.openxmlformats.org/drawingml/2006/main">
            <a:ext uri="{FF2B5EF4-FFF2-40B4-BE49-F238E27FC236}">
              <a16:creationId xmlns:a16="http://schemas.microsoft.com/office/drawing/2014/main" id="{8BDF3C8F-7AD5-825E-14C2-35D5AF67F168}"/>
            </a:ext>
          </a:extLst>
        </cdr:cNvPr>
        <cdr:cNvSpPr/>
      </cdr:nvSpPr>
      <cdr:spPr>
        <a:xfrm xmlns:a="http://schemas.openxmlformats.org/drawingml/2006/main">
          <a:off x="9579531" y="2934363"/>
          <a:ext cx="943565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25A8E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800" dirty="0">
              <a:solidFill>
                <a:schemeClr val="tx2"/>
              </a:solidFill>
            </a:rPr>
            <a:t>Energy </a:t>
          </a:r>
          <a:r>
            <a:rPr lang="sk-SK" sz="800" dirty="0" err="1">
              <a:solidFill>
                <a:schemeClr val="tx2"/>
              </a:solidFill>
            </a:rPr>
            <a:t>procurement</a:t>
          </a:r>
          <a:r>
            <a:rPr lang="sk-SK" sz="800" dirty="0">
              <a:solidFill>
                <a:schemeClr val="tx2"/>
              </a:solidFill>
            </a:rPr>
            <a:t> (0,7)</a:t>
          </a:r>
          <a:endParaRPr lang="en-US" sz="800" baseline="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0.84729</cdr:x>
      <cdr:y>0.72534</cdr:y>
    </cdr:from>
    <cdr:to>
      <cdr:x>0.9348</cdr:x>
      <cdr:y>0.78261</cdr:y>
    </cdr:to>
    <cdr:sp macro="" textlink="">
      <cdr:nvSpPr>
        <cdr:cNvPr id="24" name="Obdĺžnik 23">
          <a:extLst xmlns:a="http://schemas.openxmlformats.org/drawingml/2006/main">
            <a:ext uri="{FF2B5EF4-FFF2-40B4-BE49-F238E27FC236}">
              <a16:creationId xmlns:a16="http://schemas.microsoft.com/office/drawing/2014/main" id="{0E80F656-4630-32F2-39EF-D75F1E30B40B}"/>
            </a:ext>
          </a:extLst>
        </cdr:cNvPr>
        <cdr:cNvSpPr/>
      </cdr:nvSpPr>
      <cdr:spPr>
        <a:xfrm xmlns:a="http://schemas.openxmlformats.org/drawingml/2006/main">
          <a:off x="10075244" y="3875697"/>
          <a:ext cx="1040596" cy="306010"/>
        </a:xfrm>
        <a:prstGeom xmlns:a="http://schemas.openxmlformats.org/drawingml/2006/main" prst="rect">
          <a:avLst/>
        </a:prstGeom>
        <a:solidFill xmlns:a="http://schemas.openxmlformats.org/drawingml/2006/main">
          <a:srgbClr val="25A8E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chemeClr val="tx2"/>
              </a:solidFill>
            </a:rPr>
            <a:t>Decarbonization</a:t>
          </a:r>
          <a:r>
            <a:rPr lang="sk-SK" sz="900" dirty="0">
              <a:solidFill>
                <a:schemeClr val="tx2"/>
              </a:solidFill>
            </a:rPr>
            <a:t> (12)</a:t>
          </a:r>
          <a:endParaRPr lang="en-US" sz="900" baseline="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0.84838</cdr:x>
      <cdr:y>0.22736</cdr:y>
    </cdr:from>
    <cdr:to>
      <cdr:x>0.92695</cdr:x>
      <cdr:y>0.28463</cdr:y>
    </cdr:to>
    <cdr:sp macro="" textlink="">
      <cdr:nvSpPr>
        <cdr:cNvPr id="25" name="Obdĺžnik 24">
          <a:extLst xmlns:a="http://schemas.openxmlformats.org/drawingml/2006/main">
            <a:ext uri="{FF2B5EF4-FFF2-40B4-BE49-F238E27FC236}">
              <a16:creationId xmlns:a16="http://schemas.microsoft.com/office/drawing/2014/main" id="{572B6C7B-2B63-9C64-DA11-09BC8D58CC25}"/>
            </a:ext>
          </a:extLst>
        </cdr:cNvPr>
        <cdr:cNvSpPr/>
      </cdr:nvSpPr>
      <cdr:spPr>
        <a:xfrm xmlns:a="http://schemas.openxmlformats.org/drawingml/2006/main">
          <a:off x="10088217" y="1214860"/>
          <a:ext cx="934281" cy="306000"/>
        </a:xfrm>
        <a:prstGeom xmlns:a="http://schemas.openxmlformats.org/drawingml/2006/main" prst="rect">
          <a:avLst/>
        </a:prstGeom>
        <a:solidFill xmlns:a="http://schemas.openxmlformats.org/drawingml/2006/main">
          <a:srgbClr val="25A8E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900" dirty="0">
              <a:solidFill>
                <a:schemeClr val="tx2"/>
              </a:solidFill>
            </a:rPr>
            <a:t>Police</a:t>
          </a:r>
          <a:r>
            <a:rPr lang="sk-SK" sz="900" dirty="0">
              <a:solidFill>
                <a:schemeClr val="tx2"/>
              </a:solidFill>
              <a:latin typeface="+mn-lt"/>
              <a:ea typeface="+mn-ea"/>
              <a:cs typeface="+mn-cs"/>
            </a:rPr>
            <a:t> </a:t>
          </a:r>
          <a:r>
            <a:rPr lang="sk-SK" sz="900" dirty="0" err="1">
              <a:solidFill>
                <a:schemeClr val="tx2"/>
              </a:solidFill>
              <a:latin typeface="+mn-lt"/>
              <a:ea typeface="+mn-ea"/>
              <a:cs typeface="+mn-cs"/>
            </a:rPr>
            <a:t>force</a:t>
          </a:r>
          <a:r>
            <a:rPr lang="sk-SK" sz="900" dirty="0">
              <a:solidFill>
                <a:schemeClr val="tx2"/>
              </a:solidFill>
              <a:latin typeface="+mn-lt"/>
              <a:ea typeface="+mn-ea"/>
              <a:cs typeface="+mn-cs"/>
            </a:rPr>
            <a:t> - </a:t>
          </a:r>
          <a:r>
            <a:rPr lang="sk-SK" sz="900" dirty="0" err="1">
              <a:solidFill>
                <a:schemeClr val="tx2"/>
              </a:solidFill>
              <a:latin typeface="+mn-lt"/>
              <a:ea typeface="+mn-ea"/>
              <a:cs typeface="+mn-cs"/>
            </a:rPr>
            <a:t>wages</a:t>
          </a:r>
          <a:r>
            <a:rPr lang="sk-SK" sz="900" dirty="0">
              <a:solidFill>
                <a:schemeClr val="tx2"/>
              </a:solidFill>
              <a:latin typeface="+mn-lt"/>
              <a:ea typeface="+mn-ea"/>
              <a:cs typeface="+mn-cs"/>
            </a:rPr>
            <a:t> (0,7)</a:t>
          </a:r>
          <a:endParaRPr lang="en-US" sz="900" baseline="0" dirty="0">
            <a:solidFill>
              <a:schemeClr val="tx2"/>
            </a:solidFill>
            <a:latin typeface="+mn-lt"/>
            <a:ea typeface="+mn-ea"/>
            <a:cs typeface="+mn-cs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0.45757</cdr:x>
      <cdr:y>0.59095</cdr:y>
    </cdr:from>
    <cdr:to>
      <cdr:x>0.48143</cdr:x>
      <cdr:y>0.90992</cdr:y>
    </cdr:to>
    <cdr:cxnSp macro="">
      <cdr:nvCxnSpPr>
        <cdr:cNvPr id="2" name="Rovná spojovacia šípka 1">
          <a:extLst xmlns:a="http://schemas.openxmlformats.org/drawingml/2006/main">
            <a:ext uri="{FF2B5EF4-FFF2-40B4-BE49-F238E27FC236}">
              <a16:creationId xmlns:a16="http://schemas.microsoft.com/office/drawing/2014/main" id="{C5BAA085-E57C-38BA-03BD-5E006CECA8EE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5380070" y="2803772"/>
          <a:ext cx="280526" cy="1513373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5898E-410B-4BD6-BD4B-885EDA7C0055}" type="datetimeFigureOut">
              <a:rPr lang="sk-SK" smtClean="0"/>
              <a:t>21. 7. 2025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17798-2FD3-49AB-A17B-87CE391226F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526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0409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4439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012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239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91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4699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458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803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5134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61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2763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7798-2FD3-49AB-A17B-87CE391226F0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196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F97BFE-A6C8-3871-74FC-C3436B69CD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781800" cy="6858000"/>
          </a:xfrm>
        </p:spPr>
        <p:txBody>
          <a:bodyPr/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2228" y="3965171"/>
            <a:ext cx="6628797" cy="2290651"/>
          </a:xfrm>
        </p:spPr>
        <p:txBody>
          <a:bodyPr anchor="ctr">
            <a:normAutofit/>
          </a:bodyPr>
          <a:lstStyle>
            <a:lvl1pPr algn="r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4607" y="6323385"/>
            <a:ext cx="776416" cy="141299"/>
          </a:xfrm>
        </p:spPr>
        <p:txBody>
          <a:bodyPr lIns="36000" tIns="36000" rIns="36000" bIns="36000"/>
          <a:lstStyle>
            <a:lvl1pPr algn="r">
              <a:defRPr sz="800"/>
            </a:lvl1pPr>
          </a:lstStyle>
          <a:p>
            <a:fld id="{79CAAD5C-A8D5-E44E-A828-D86CD29DDD3E}" type="datetimeFigureOut">
              <a:rPr lang="en-SK" smtClean="0"/>
              <a:pPr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227" y="6464685"/>
            <a:ext cx="6628799" cy="213929"/>
          </a:xfrm>
        </p:spPr>
        <p:txBody>
          <a:bodyPr lIns="36000" tIns="36000" rIns="36000" bIns="36000"/>
          <a:lstStyle>
            <a:lvl1pPr algn="r">
              <a:defRPr/>
            </a:lvl1pPr>
          </a:lstStyle>
          <a:p>
            <a:r>
              <a:rPr lang="en-SK"/>
              <a:t>https://finance.gov.sk/uhp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E954BF-9371-F9C9-4CFF-83B1EA3D25BD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78F20D-3B69-009B-B9CF-C2DE36CA25DC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26E90-D984-0837-6247-39D2921F4C92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chemeClr val="tx1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chemeClr val="tx1"/>
                    </a:solidFill>
                  </a:rPr>
                </a:br>
                <a:r>
                  <a:rPr lang="en-SK" sz="1800" spc="-16">
                    <a:solidFill>
                      <a:schemeClr val="tx1"/>
                    </a:solidFill>
                  </a:rPr>
                  <a:t>OF THE SLOVAK REPUBLIC</a:t>
                </a:r>
                <a:endParaRPr lang="en-SK" sz="1800" spc="-2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C7752A-0AB9-51AE-EECC-9B222F760233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chemeClr val="tx1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0992B7-FF1E-2F3A-B3CE-DD63088AC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7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DD5E5D66-16C6-AAFE-67FA-3B9713A3354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82227" y="3400048"/>
            <a:ext cx="6628797" cy="490307"/>
          </a:xfrm>
        </p:spPr>
        <p:txBody>
          <a:bodyPr>
            <a:normAutofit/>
          </a:bodyPr>
          <a:lstStyle>
            <a:lvl1pPr marL="0" indent="0" algn="r">
              <a:lnSpc>
                <a:spcPct val="79911"/>
              </a:lnSpc>
              <a:spcBef>
                <a:spcPts val="0"/>
              </a:spcBef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br>
              <a:rPr lang="en-GB"/>
            </a:br>
            <a:r>
              <a:rPr lang="en-GB" err="1"/>
              <a:t>pozícia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6724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_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755AE2-5650-F553-F25D-6A39A2570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529431" y="2888207"/>
            <a:ext cx="6497637" cy="108000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slidu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D144A2C-7DBE-E3CF-0AC0-FC6AA43CD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6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156000" y="94044"/>
            <a:ext cx="11880000" cy="1260000"/>
          </a:xfrm>
          <a:prstGeom prst="roundRect">
            <a:avLst>
              <a:gd name="adj" fmla="val 4899"/>
            </a:avLst>
          </a:prstGeom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FE3D0-ABB3-36FB-3E07-96FB56F1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77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156000" y="94044"/>
            <a:ext cx="11880000" cy="1260000"/>
          </a:xfrm>
          <a:prstGeom prst="roundRect">
            <a:avLst>
              <a:gd name="adj" fmla="val 4899"/>
            </a:avLst>
          </a:prstGeom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796A8-B465-422D-BD7D-2C17E2901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226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7"/>
            <a:ext cx="11520000" cy="927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70565-2B77-A55C-ADDB-37C005DA0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7504" y="5925428"/>
            <a:ext cx="603515" cy="8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092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7"/>
            <a:ext cx="11520000" cy="9270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34167-47E8-3061-DCE5-CA1BCFDA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7504" y="5925428"/>
            <a:ext cx="603515" cy="8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32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053737-FDCA-77BC-AD42-5C17D94705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0839" y="1414131"/>
            <a:ext cx="11520487" cy="52628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1E017-70A0-1C70-EC73-482AB74C8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772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180975"/>
            <a:ext cx="4301085" cy="1876427"/>
          </a:xfrm>
        </p:spPr>
        <p:txBody>
          <a:bodyPr tIns="180000"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E31DCC-5B2A-04D5-55D8-477E6F6F6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99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180975"/>
            <a:ext cx="4301085" cy="1876427"/>
          </a:xfrm>
        </p:spPr>
        <p:txBody>
          <a:bodyPr tIns="180000"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576" y="179390"/>
            <a:ext cx="6246813" cy="5681663"/>
          </a:xfrm>
        </p:spPr>
        <p:txBody>
          <a:bodyPr tIns="180000"/>
          <a:lstStyle>
            <a:lvl1pPr marL="0" indent="0">
              <a:buNone/>
              <a:defRPr sz="2400"/>
            </a:lvl1pPr>
            <a:lvl2pPr marL="0" indent="0">
              <a:buNone/>
              <a:tabLst/>
              <a:defRPr sz="2000"/>
            </a:lvl2pPr>
            <a:lvl3pPr marL="627047" indent="-253994">
              <a:tabLst/>
              <a:defRPr sz="1800"/>
            </a:lvl3pPr>
            <a:lvl4pPr marL="627047" indent="-253994">
              <a:tabLst/>
              <a:defRPr sz="1600"/>
            </a:lvl4pPr>
            <a:lvl5pPr marL="627047" indent="-253994"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/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1020" y="2057402"/>
            <a:ext cx="430108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E1A31-B486-082D-CAE7-53F83C0D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16EB-EAE3-1719-4D06-2025A939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8092F-860C-A9A5-9ACB-684AFF24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E31DCC-5B2A-04D5-55D8-477E6F6F6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17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AE4ADB9-9909-E232-63A0-CF9F67376EF7}"/>
              </a:ext>
            </a:extLst>
          </p:cNvPr>
          <p:cNvSpPr/>
          <p:nvPr userDrawn="1"/>
        </p:nvSpPr>
        <p:spPr>
          <a:xfrm>
            <a:off x="179388" y="72888"/>
            <a:ext cx="4608000" cy="1962288"/>
          </a:xfrm>
          <a:prstGeom prst="roundRect">
            <a:avLst>
              <a:gd name="adj" fmla="val 1391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180975"/>
            <a:ext cx="4301085" cy="1876427"/>
          </a:xfrm>
        </p:spPr>
        <p:txBody>
          <a:bodyPr tIns="180000"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576" y="179390"/>
            <a:ext cx="6246813" cy="5681663"/>
          </a:xfrm>
        </p:spPr>
        <p:txBody>
          <a:bodyPr tIns="180000"/>
          <a:lstStyle>
            <a:lvl1pPr marL="0" indent="0">
              <a:buNone/>
              <a:defRPr sz="2400"/>
            </a:lvl1pPr>
            <a:lvl2pPr marL="6351" indent="0">
              <a:buNone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br>
              <a:rPr lang="en-GB"/>
            </a:br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1020" y="2057402"/>
            <a:ext cx="430108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E1A31-B486-082D-CAE7-53F83C0D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16EB-EAE3-1719-4D06-2025A939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8092F-860C-A9A5-9ACB-684AFF24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7C47BD-3892-FCE0-74E2-D1F773E93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58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567363"/>
            <a:ext cx="4301085" cy="6088399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6" y="567363"/>
            <a:ext cx="6475044" cy="5397503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accent5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 sz="1400">
                <a:solidFill>
                  <a:schemeClr val="accent5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1019" y="202240"/>
            <a:ext cx="4301085" cy="365125"/>
          </a:xfrm>
        </p:spPr>
        <p:txBody>
          <a:bodyPr lIns="180000"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0ACE1-CBEE-8519-9409-22A66CD13B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1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70397F3-6320-CD32-DDC5-4BFD68AC7E74}"/>
              </a:ext>
            </a:extLst>
          </p:cNvPr>
          <p:cNvSpPr/>
          <p:nvPr userDrawn="1"/>
        </p:nvSpPr>
        <p:spPr>
          <a:xfrm>
            <a:off x="179388" y="189000"/>
            <a:ext cx="4608000" cy="6480000"/>
          </a:xfrm>
          <a:prstGeom prst="roundRect">
            <a:avLst>
              <a:gd name="adj" fmla="val 1391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909001"/>
            <a:ext cx="4301085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4" y="909000"/>
            <a:ext cx="6300000" cy="5040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accent5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 sz="1400">
                <a:solidFill>
                  <a:schemeClr val="accent5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63EA5-3A25-409A-E771-8802D580B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_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A92C8-F199-5377-680F-9F1C3380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615F1-4401-C292-BE1A-AF638168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5" y="6508864"/>
            <a:ext cx="11182550" cy="234661"/>
          </a:xfrm>
        </p:spPr>
        <p:txBody>
          <a:bodyPr/>
          <a:lstStyle/>
          <a:p>
            <a:endParaRPr lang="en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F6AAB-E34F-3507-39F4-F7861778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D3AFD1-9B21-2735-6484-45AB9809D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00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909001"/>
            <a:ext cx="4301085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42107-3CA0-553E-9F43-D3241AC920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2200" y="909639"/>
            <a:ext cx="6480000" cy="50393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FECB0-C5B4-6C2D-4B46-7CDB40129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4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194BF1-22C1-562C-6CBF-E0457073D07E}"/>
              </a:ext>
            </a:extLst>
          </p:cNvPr>
          <p:cNvSpPr/>
          <p:nvPr userDrawn="1"/>
        </p:nvSpPr>
        <p:spPr>
          <a:xfrm>
            <a:off x="179388" y="189000"/>
            <a:ext cx="4608000" cy="6480000"/>
          </a:xfrm>
          <a:prstGeom prst="roundRect">
            <a:avLst>
              <a:gd name="adj" fmla="val 1391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909001"/>
            <a:ext cx="4301085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42107-3CA0-553E-9F43-D3241AC920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2200" y="909639"/>
            <a:ext cx="6480000" cy="50393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2CDA6-836D-0EDA-75DA-2C91D1811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18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909001"/>
            <a:ext cx="4301085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6D71F-E590-EBD6-3FC3-651BF1D6E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6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839B870-841B-5380-8BEB-1DE15FE0267D}"/>
              </a:ext>
            </a:extLst>
          </p:cNvPr>
          <p:cNvSpPr/>
          <p:nvPr userDrawn="1"/>
        </p:nvSpPr>
        <p:spPr>
          <a:xfrm>
            <a:off x="179388" y="189000"/>
            <a:ext cx="4608000" cy="6480000"/>
          </a:xfrm>
          <a:prstGeom prst="roundRect">
            <a:avLst>
              <a:gd name="adj" fmla="val 1391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909001"/>
            <a:ext cx="4301085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      MASTER TITLE STYLE</a:t>
            </a:r>
            <a:endParaRPr lang="en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868A0-83EA-6DC3-0961-9C1A3AA05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88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7" y="180976"/>
            <a:ext cx="6732551" cy="55673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88AF1C-F718-892A-A849-D26CBDA46A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67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7" y="180976"/>
            <a:ext cx="6732551" cy="55673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A0ABA9-D69C-55E5-7E16-14DBCBB220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12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6" y="-85060"/>
            <a:ext cx="7161397" cy="701748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F3AA1E-667B-6698-6E17-06E6CA7D0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90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logo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0883038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8CBB-54FB-ED87-BDD0-40827FD71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180976"/>
            <a:ext cx="606553" cy="819667"/>
          </a:xfrm>
          <a:prstGeom prst="rect">
            <a:avLst/>
          </a:prstGeom>
        </p:spPr>
      </p:pic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48BB2317-BDCA-0DC8-1597-FC7B21F009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68413"/>
            <a:ext cx="12192000" cy="5589587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12405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3892551"/>
          </a:xfrm>
        </p:spPr>
        <p:txBody>
          <a:bodyPr/>
          <a:lstStyle/>
          <a:p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3831221"/>
            <a:ext cx="10800000" cy="174242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5591172"/>
            <a:ext cx="10800000" cy="5400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PRIEZVISKO AUTORA, POZÍCIA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DC8F46-574B-8B12-3773-D5C4594E3F9C}"/>
              </a:ext>
            </a:extLst>
          </p:cNvPr>
          <p:cNvGrpSpPr/>
          <p:nvPr userDrawn="1"/>
        </p:nvGrpSpPr>
        <p:grpSpPr>
          <a:xfrm>
            <a:off x="8462355" y="179389"/>
            <a:ext cx="3548671" cy="931727"/>
            <a:chOff x="8462355" y="179387"/>
            <a:chExt cx="3548670" cy="9317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4991D4-B99B-51DE-3460-397C1FC01D97}"/>
                </a:ext>
              </a:extLst>
            </p:cNvPr>
            <p:cNvSpPr txBox="1"/>
            <p:nvPr/>
          </p:nvSpPr>
          <p:spPr>
            <a:xfrm>
              <a:off x="8462355" y="179387"/>
              <a:ext cx="28002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SK" sz="1800" spc="-16">
                  <a:solidFill>
                    <a:schemeClr val="tx1"/>
                  </a:solidFill>
                </a:rPr>
                <a:t>MINISTERSTVO FINANCIÍ</a:t>
              </a:r>
              <a:br>
                <a:rPr lang="en-SK" sz="1800">
                  <a:solidFill>
                    <a:schemeClr val="tx1"/>
                  </a:solidFill>
                </a:rPr>
              </a:br>
              <a:r>
                <a:rPr lang="en-SK" sz="1800">
                  <a:solidFill>
                    <a:schemeClr val="tx1"/>
                  </a:solidFill>
                </a:rPr>
                <a:t>SLOVENSKEJ REPUBLIKY</a:t>
              </a:r>
              <a:endParaRPr lang="en-SK" sz="1800" spc="-2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88704F-7383-BA49-FA3B-BD6C3AF876AC}"/>
                </a:ext>
              </a:extLst>
            </p:cNvPr>
            <p:cNvSpPr txBox="1"/>
            <p:nvPr/>
          </p:nvSpPr>
          <p:spPr>
            <a:xfrm>
              <a:off x="8462355" y="741782"/>
              <a:ext cx="28002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SK" sz="1800" spc="-20">
                  <a:solidFill>
                    <a:schemeClr val="tx1"/>
                  </a:solidFill>
                  <a:latin typeface="+mj-lt"/>
                </a:rPr>
                <a:t>Útvar hodnoty za peniaze</a:t>
              </a:r>
              <a:endParaRPr lang="en-SK" sz="1800">
                <a:solidFill>
                  <a:schemeClr val="tx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8E9ED1-C483-3C48-E037-91A68643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53800" y="179388"/>
              <a:ext cx="657225" cy="888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366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E18599E-370F-6C36-3BBE-1AA2015FC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01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logo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0883038" cy="8196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8CBB-54FB-ED87-BDD0-40827FD71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180976"/>
            <a:ext cx="605350" cy="819667"/>
          </a:xfrm>
          <a:prstGeom prst="rect">
            <a:avLst/>
          </a:prstGeom>
        </p:spPr>
      </p:pic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48BB2317-BDCA-0DC8-1597-FC7B21F009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68413"/>
            <a:ext cx="12192000" cy="5589587"/>
          </a:xfrm>
        </p:spPr>
        <p:txBody>
          <a:bodyPr/>
          <a:lstStyle/>
          <a:p>
            <a:r>
              <a:rPr lang="sk-SK"/>
              <a:t>Ak chcete pridať obrázok, kliknite na ikonu</a:t>
            </a:r>
          </a:p>
        </p:txBody>
      </p:sp>
    </p:spTree>
    <p:extLst>
      <p:ext uri="{BB962C8B-B14F-4D97-AF65-F5344CB8AC3E}">
        <p14:creationId xmlns:p14="http://schemas.microsoft.com/office/powerpoint/2010/main" val="223016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_with blue shape_lef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74141" y="94044"/>
            <a:ext cx="12043717" cy="989689"/>
          </a:xfrm>
          <a:prstGeom prst="roundRect">
            <a:avLst>
              <a:gd name="adj" fmla="val 4899"/>
            </a:avLst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0850384" cy="81752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4245DD-7D26-1F37-0BD1-8C34F48C7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9720" y="197955"/>
            <a:ext cx="603769" cy="8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9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_with blue shape_lef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74141" y="94044"/>
            <a:ext cx="12043717" cy="989689"/>
          </a:xfrm>
          <a:prstGeom prst="roundRect">
            <a:avLst>
              <a:gd name="adj" fmla="val 4899"/>
            </a:avLst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0850384" cy="81752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E257027-556D-F684-F1EE-E6A0D727C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 blue shap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156000" y="94044"/>
            <a:ext cx="11880000" cy="1260000"/>
          </a:xfrm>
          <a:prstGeom prst="roundRect">
            <a:avLst>
              <a:gd name="adj" fmla="val 4899"/>
            </a:avLst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FDCB4D8-20A5-ABCB-E65C-86C5BBF4C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70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white for dark BG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7"/>
            <a:ext cx="11520000" cy="92709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22D1DB0-50A5-2628-3F4B-193533B59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3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white for dark BG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7"/>
            <a:ext cx="11520000" cy="927099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89ACBCE-C036-9D48-CF37-86A2A19C2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9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053737-FDCA-77BC-AD42-5C17D94705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0839" y="1414131"/>
            <a:ext cx="11520487" cy="526289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5DE628-D214-1060-D27E-41C74368D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8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6144B91-48A9-27E0-BDF0-F113B8A59F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782093" y="-518319"/>
            <a:ext cx="7894637" cy="7894637"/>
          </a:xfrm>
          <a:custGeom>
            <a:avLst/>
            <a:gdLst>
              <a:gd name="connsiteX0" fmla="*/ 4318794 w 8637588"/>
              <a:gd name="connsiteY0" fmla="*/ 0 h 8637588"/>
              <a:gd name="connsiteX1" fmla="*/ 8637588 w 8637588"/>
              <a:gd name="connsiteY1" fmla="*/ 4318794 h 8637588"/>
              <a:gd name="connsiteX2" fmla="*/ 4318794 w 8637588"/>
              <a:gd name="connsiteY2" fmla="*/ 8637588 h 8637588"/>
              <a:gd name="connsiteX3" fmla="*/ 0 w 8637588"/>
              <a:gd name="connsiteY3" fmla="*/ 4318794 h 8637588"/>
              <a:gd name="connsiteX4" fmla="*/ 4318794 w 8637588"/>
              <a:gd name="connsiteY4" fmla="*/ 0 h 863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588" h="8637588">
                <a:moveTo>
                  <a:pt x="4318794" y="0"/>
                </a:moveTo>
                <a:cubicBezTo>
                  <a:pt x="6703998" y="0"/>
                  <a:pt x="8637588" y="1933590"/>
                  <a:pt x="8637588" y="4318794"/>
                </a:cubicBezTo>
                <a:cubicBezTo>
                  <a:pt x="8637588" y="6703998"/>
                  <a:pt x="6703998" y="8637588"/>
                  <a:pt x="4318794" y="8637588"/>
                </a:cubicBezTo>
                <a:cubicBezTo>
                  <a:pt x="1933590" y="8637588"/>
                  <a:pt x="0" y="6703998"/>
                  <a:pt x="0" y="4318794"/>
                </a:cubicBezTo>
                <a:cubicBezTo>
                  <a:pt x="0" y="1933590"/>
                  <a:pt x="1933590" y="0"/>
                  <a:pt x="43187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2228" y="3965171"/>
            <a:ext cx="6628797" cy="2290651"/>
          </a:xfrm>
        </p:spPr>
        <p:txBody>
          <a:bodyPr anchor="ctr">
            <a:normAutofit/>
          </a:bodyPr>
          <a:lstStyle>
            <a:lvl1pPr algn="r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311900"/>
            <a:ext cx="2957512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D5E5D66-16C6-AAFE-67FA-3B9713A3354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82227" y="3400048"/>
            <a:ext cx="6628797" cy="490307"/>
          </a:xfrm>
        </p:spPr>
        <p:txBody>
          <a:bodyPr>
            <a:normAutofit/>
          </a:bodyPr>
          <a:lstStyle>
            <a:lvl1pPr marL="0" indent="0" algn="r">
              <a:lnSpc>
                <a:spcPct val="79911"/>
              </a:lnSpc>
              <a:spcBef>
                <a:spcPts val="0"/>
              </a:spcBef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br>
              <a:rPr lang="en-GB"/>
            </a:br>
            <a:r>
              <a:rPr lang="en-GB" err="1"/>
              <a:t>pozícia</a:t>
            </a: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5FF75D-D214-6F9E-C5DC-F59A24E65E94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6F950F-880A-6935-A106-AB133CF531C7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0023F3-4C3D-B302-3A41-154244FA6226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chemeClr val="tx1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chemeClr val="tx1"/>
                    </a:solidFill>
                  </a:rPr>
                </a:br>
                <a:r>
                  <a:rPr lang="en-SK" sz="1800" spc="-16">
                    <a:solidFill>
                      <a:schemeClr val="tx1"/>
                    </a:solidFill>
                  </a:rPr>
                  <a:t>OF THE SLOVAK REPUBLIC</a:t>
                </a:r>
                <a:endParaRPr lang="en-SK" sz="1800" spc="-2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CF3410A-BA9E-6C20-F405-EC85059E473E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chemeClr val="tx1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CDD602EE-7A70-B787-1D81-610F38601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8187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053737-FDCA-77BC-AD42-5C17D94705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0839" y="1414131"/>
            <a:ext cx="11520487" cy="52628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D0A1DE4-626C-3DD7-9C24-A12F75EA5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7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1/2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180975"/>
            <a:ext cx="4301085" cy="1876427"/>
          </a:xfrm>
        </p:spPr>
        <p:txBody>
          <a:bodyPr tIns="180000"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1F3EFB7-E95F-6F43-5D37-8E825D2CB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96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180975"/>
            <a:ext cx="4472717" cy="1876427"/>
          </a:xfrm>
        </p:spPr>
        <p:txBody>
          <a:bodyPr lIns="72000" tIns="180000"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268" y="179390"/>
            <a:ext cx="6569844" cy="6161448"/>
          </a:xfrm>
        </p:spPr>
        <p:txBody>
          <a:bodyPr tIns="180000"/>
          <a:lstStyle>
            <a:lvl1pPr marL="0" indent="0">
              <a:buNone/>
              <a:defRPr sz="2400"/>
            </a:lvl1pPr>
            <a:lvl2pPr marL="0" indent="0">
              <a:buNone/>
              <a:tabLst/>
              <a:defRPr sz="2000"/>
            </a:lvl2pPr>
            <a:lvl3pPr marL="627047" indent="-253994">
              <a:tabLst/>
              <a:defRPr sz="1800"/>
            </a:lvl3pPr>
            <a:lvl4pPr marL="627047" indent="-253994">
              <a:tabLst/>
              <a:defRPr sz="1600"/>
            </a:lvl4pPr>
            <a:lvl5pPr marL="627047" indent="-253994"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9388" y="2057401"/>
            <a:ext cx="4472717" cy="4283437"/>
          </a:xfrm>
        </p:spPr>
        <p:txBody>
          <a:bodyPr lIns="72000" tIns="18000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E1A31-B486-082D-CAE7-53F83C0D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16EB-EAE3-1719-4D06-2025A939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450607"/>
            <a:ext cx="11160000" cy="360000"/>
          </a:xfrm>
        </p:spPr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8092F-860C-A9A5-9ACB-684AFF24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137F06A-39F8-733E-1530-79F7BDF31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9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Content with Caption-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180976"/>
            <a:ext cx="4472717" cy="1787162"/>
          </a:xfrm>
        </p:spPr>
        <p:txBody>
          <a:bodyPr lIns="72000" tIns="180000"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774" y="179390"/>
            <a:ext cx="6480000" cy="6110574"/>
          </a:xfrm>
        </p:spPr>
        <p:txBody>
          <a:bodyPr tIns="180000"/>
          <a:lstStyle>
            <a:lvl1pPr marL="0" indent="0">
              <a:buNone/>
              <a:defRPr sz="2400"/>
            </a:lvl1pPr>
            <a:lvl2pPr marL="6351" indent="0">
              <a:buNone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9388" y="2076226"/>
            <a:ext cx="4472717" cy="4213738"/>
          </a:xfrm>
        </p:spPr>
        <p:txBody>
          <a:bodyPr lIns="72000" tIns="7200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E1A31-B486-082D-CAE7-53F83C0D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16EB-EAE3-1719-4D06-2025A939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19" y="6450607"/>
            <a:ext cx="11160000" cy="360000"/>
          </a:xfrm>
        </p:spPr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8092F-860C-A9A5-9ACB-684AFF24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A7B44C1-4B77-90BE-CBCA-5AD73A6DB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3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567363"/>
            <a:ext cx="4301085" cy="6088399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6" y="567363"/>
            <a:ext cx="6475044" cy="5397503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1019" y="202240"/>
            <a:ext cx="4301085" cy="365125"/>
          </a:xfrm>
        </p:spPr>
        <p:txBody>
          <a:bodyPr lIns="180000"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73517BB-D7D2-ACCD-0CAA-81CA1943F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65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-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3986"/>
            <a:ext cx="3378631" cy="658678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7" name="Zástupný objekt pre obrázok 6">
            <a:extLst>
              <a:ext uri="{FF2B5EF4-FFF2-40B4-BE49-F238E27FC236}">
                <a16:creationId xmlns:a16="http://schemas.microsoft.com/office/drawing/2014/main" id="{EF5D1762-52DC-7D51-09F0-AE43E20962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725" y="-15499"/>
            <a:ext cx="8677275" cy="6873499"/>
          </a:xfrm>
        </p:spPr>
        <p:txBody>
          <a:bodyPr/>
          <a:lstStyle/>
          <a:p>
            <a:r>
              <a:rPr lang="sk-SK"/>
              <a:t>Ak chcete pridať obrázok, kliknite na ikonu</a:t>
            </a:r>
          </a:p>
        </p:txBody>
      </p:sp>
    </p:spTree>
    <p:extLst>
      <p:ext uri="{BB962C8B-B14F-4D97-AF65-F5344CB8AC3E}">
        <p14:creationId xmlns:p14="http://schemas.microsoft.com/office/powerpoint/2010/main" val="1997443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1"/>
            <a:ext cx="12192000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28999"/>
            <a:ext cx="6235700" cy="2755901"/>
          </a:xfrm>
        </p:spPr>
        <p:txBody>
          <a:bodyPr lIns="180000" tIns="72000" rIns="72000" bIns="72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863179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103" y="1"/>
            <a:ext cx="8620897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9388"/>
            <a:ext cx="3571103" cy="649922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24739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Caption_RIght_W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0896" y="1109663"/>
            <a:ext cx="3618814" cy="463867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3916030-33F2-E463-D056-55C560138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79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6812" y="0"/>
            <a:ext cx="11025187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618814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10720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7999"/>
          </a:xfrm>
        </p:spPr>
        <p:txBody>
          <a:bodyPr/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3831221"/>
            <a:ext cx="10800000" cy="174242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5591172"/>
            <a:ext cx="10800000" cy="5400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r>
              <a:rPr lang="en-GB"/>
              <a:t>, </a:t>
            </a:r>
            <a:r>
              <a:rPr lang="en-GB" err="1"/>
              <a:t>pozícia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3" y="6450607"/>
            <a:ext cx="5005590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FA5C3B-D098-84EB-4C2D-16D08882141A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31B5AD5-BF8F-1034-3312-9613F04091EA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61E8A2-5A06-EB20-FBEA-70DBE64C0E3C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chemeClr val="tx1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chemeClr val="tx1"/>
                    </a:solidFill>
                  </a:rPr>
                </a:br>
                <a:r>
                  <a:rPr lang="en-SK" sz="1800" spc="-16">
                    <a:solidFill>
                      <a:schemeClr val="tx1"/>
                    </a:solidFill>
                  </a:rPr>
                  <a:t>OF THE SLOVAK REPUBLIC</a:t>
                </a:r>
                <a:endParaRPr lang="en-SK" sz="1800" spc="-2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EE05F7-8892-30E1-2DBB-77408DF78CE8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chemeClr val="tx1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65875D68-D8E8-DD2D-9139-48D5F547D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732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4" y="188999"/>
            <a:ext cx="7132268" cy="6489613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1109663"/>
            <a:ext cx="4301085" cy="463867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63EA5-3A25-409A-E771-8802D580B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412" y="5914876"/>
            <a:ext cx="603769" cy="8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00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9387"/>
            <a:ext cx="6902451" cy="6499225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6245" y="1109663"/>
            <a:ext cx="4301085" cy="463867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F5A25B9-D1DF-09CF-1295-7A32DC476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19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4" y="909000"/>
            <a:ext cx="6300000" cy="5040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909001"/>
            <a:ext cx="4301085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3971429-C10A-FA62-CD76-ACFE13145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11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42107-3CA0-553E-9F43-D3241AC920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9287" y="909638"/>
            <a:ext cx="7020000" cy="50393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A0E32AC-8F45-F639-A282-E0A898E3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54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42107-3CA0-553E-9F43-D3241AC920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284" y="909639"/>
            <a:ext cx="7020000" cy="50393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60E1BA9-6651-2AAD-D1F6-09E3612E6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7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     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4D23B4B-791E-F6F5-29F4-143AC5EB42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0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D9CDC5C-9DCF-9C2D-82B1-F21AEDEA3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36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7" y="180976"/>
            <a:ext cx="6732551" cy="55673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9ECD30C-97A5-A2CA-4EE9-7A863B08A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85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7" y="180976"/>
            <a:ext cx="6732551" cy="55673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CD6ED60-DD3F-511F-0928-325950B9B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45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6" y="-85060"/>
            <a:ext cx="7161397" cy="701748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5305896-1FCC-EE8A-CB4F-A7FEEA59C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Name, White text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2093" y="0"/>
            <a:ext cx="12396185" cy="5672197"/>
          </a:xfrm>
        </p:spPr>
        <p:txBody>
          <a:bodyPr/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721934"/>
            <a:ext cx="6752229" cy="2781091"/>
          </a:xfrm>
        </p:spPr>
        <p:txBody>
          <a:bodyPr lIns="180000" rIns="180000" anchor="ctr">
            <a:normAutofit/>
          </a:bodyPr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here to edit master slide title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9610" y="5748337"/>
            <a:ext cx="6752229" cy="545371"/>
          </a:xfrm>
        </p:spPr>
        <p:txBody>
          <a:bodyPr lIns="180000" rIns="180000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cap="none" baseline="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br>
              <a:rPr lang="en-GB"/>
            </a:br>
            <a:r>
              <a:rPr lang="en-GB" err="1"/>
              <a:t>pozícia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3" y="6450607"/>
            <a:ext cx="500559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C4EBFA-76AB-43B7-B25A-454471DB886D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527180-A1DA-32EF-AC90-B257A697FA79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8E0E4C-0F1F-4F16-4D9E-FD8172F21E6D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rgbClr val="FFFFFF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rgbClr val="FFFFFF"/>
                    </a:solidFill>
                  </a:rPr>
                </a:br>
                <a:r>
                  <a:rPr lang="en-SK" sz="1800" spc="-16">
                    <a:solidFill>
                      <a:srgbClr val="FFFFFF"/>
                    </a:solidFill>
                  </a:rPr>
                  <a:t>OF THE SLOVAK REPUBLIC</a:t>
                </a:r>
                <a:endParaRPr lang="en-SK" sz="1800" spc="-2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079E1D-0240-EC62-3A55-85B39047A586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rgbClr val="FFFFFF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9108EA81-BB20-4B4B-C037-2802578CE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972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8262" y="1881422"/>
            <a:ext cx="6652567" cy="2358071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1BCA2-650D-5398-C348-92F0B1C1FA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18262" y="4330932"/>
            <a:ext cx="6652567" cy="225829"/>
          </a:xfrm>
        </p:spPr>
        <p:txBody>
          <a:bodyPr>
            <a:norm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cap="none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SK"/>
              <a:t>https://finance.gov.sk/uhp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520192-A377-4DAD-753B-652A56542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7939" y="4573588"/>
            <a:ext cx="6653213" cy="247651"/>
          </a:xfrm>
        </p:spPr>
        <p:txBody>
          <a:bodyPr/>
          <a:lstStyle>
            <a:lvl5pPr marL="1828754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4"/>
            <a:r>
              <a:rPr lang="en-GB" err="1"/>
              <a:t>pozícia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627909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60" y="7256279"/>
            <a:ext cx="287186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SK"/>
              <a:t>https://finance.gov.sk/uhp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09156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94784" y="6453981"/>
            <a:ext cx="2726267" cy="360362"/>
          </a:xfrm>
          <a:prstGeom prst="rect">
            <a:avLst/>
          </a:prstGeom>
        </p:spPr>
        <p:txBody>
          <a:bodyPr/>
          <a:lstStyle>
            <a:lvl1pPr algn="l">
              <a:defRPr sz="1100">
                <a:latin typeface="NeueHaasGroteskDisp W02" panose="020B0504020202020204" pitchFamily="34" charset="-18"/>
              </a:defRPr>
            </a:lvl1pPr>
          </a:lstStyle>
          <a:p>
            <a:pPr>
              <a:defRPr/>
            </a:pPr>
            <a:fld id="{5FBDC64B-6AA0-4DEB-947C-1D29CF343C47}" type="datetime1">
              <a:rPr lang="sk-SK" smtClean="0"/>
              <a:pPr>
                <a:defRPr/>
              </a:pPr>
              <a:t>21. 7. 2025</a:t>
            </a:fld>
            <a:endParaRPr lang="sk-SK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5233" y="6464301"/>
            <a:ext cx="3860800" cy="339725"/>
          </a:xfrm>
          <a:prstGeom prst="rect">
            <a:avLst/>
          </a:prstGeom>
        </p:spPr>
        <p:txBody>
          <a:bodyPr/>
          <a:lstStyle>
            <a:lvl1pPr algn="ctr">
              <a:defRPr sz="1100">
                <a:latin typeface="NeueHaasGroteskDisp W02" panose="020B0504020202020204" pitchFamily="34" charset="-18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36390" y="6431756"/>
            <a:ext cx="629847" cy="404812"/>
          </a:xfrm>
          <a:prstGeom prst="rect">
            <a:avLst/>
          </a:prstGeom>
        </p:spPr>
        <p:txBody>
          <a:bodyPr/>
          <a:lstStyle>
            <a:lvl1pPr>
              <a:defRPr sz="1100" b="0">
                <a:latin typeface="NeueHaasGroteskText W02" pitchFamily="34" charset="-18"/>
              </a:defRPr>
            </a:lvl1pPr>
          </a:lstStyle>
          <a:p>
            <a:pPr>
              <a:defRPr/>
            </a:pPr>
            <a:fld id="{6C0AA1DA-064C-4885-AB38-865FC0F739AA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8880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F97BFE-A6C8-3871-74FC-C3436B69CD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781800" cy="6858000"/>
          </a:xfrm>
        </p:spPr>
        <p:txBody>
          <a:bodyPr/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2228" y="3965171"/>
            <a:ext cx="6628797" cy="2290651"/>
          </a:xfrm>
        </p:spPr>
        <p:txBody>
          <a:bodyPr anchor="ctr">
            <a:normAutofit/>
          </a:bodyPr>
          <a:lstStyle>
            <a:lvl1pPr algn="r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4607" y="6323385"/>
            <a:ext cx="776416" cy="141299"/>
          </a:xfrm>
        </p:spPr>
        <p:txBody>
          <a:bodyPr lIns="36000" tIns="36000" rIns="36000" bIns="36000"/>
          <a:lstStyle>
            <a:lvl1pPr algn="r">
              <a:defRPr sz="800"/>
            </a:lvl1pPr>
          </a:lstStyle>
          <a:p>
            <a:fld id="{79CAAD5C-A8D5-E44E-A828-D86CD29DDD3E}" type="datetimeFigureOut">
              <a:rPr lang="en-SK" smtClean="0"/>
              <a:pPr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227" y="6464685"/>
            <a:ext cx="6628799" cy="213929"/>
          </a:xfrm>
        </p:spPr>
        <p:txBody>
          <a:bodyPr lIns="36000" tIns="36000" rIns="36000" bIns="36000"/>
          <a:lstStyle>
            <a:lvl1pPr algn="r">
              <a:defRPr/>
            </a:lvl1pPr>
          </a:lstStyle>
          <a:p>
            <a:r>
              <a:rPr lang="en-SK"/>
              <a:t>https://finance.gov.sk/uhp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E954BF-9371-F9C9-4CFF-83B1EA3D25BD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78F20D-3B69-009B-B9CF-C2DE36CA25DC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26E90-D984-0837-6247-39D2921F4C92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chemeClr val="tx1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chemeClr val="tx1"/>
                    </a:solidFill>
                  </a:rPr>
                </a:br>
                <a:r>
                  <a:rPr lang="en-SK" sz="1800" spc="-16">
                    <a:solidFill>
                      <a:schemeClr val="tx1"/>
                    </a:solidFill>
                  </a:rPr>
                  <a:t>OF THE SLOVAK REPUBLIC</a:t>
                </a:r>
                <a:endParaRPr lang="en-SK" sz="1800" spc="-2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C7752A-0AB9-51AE-EECC-9B222F760233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chemeClr val="tx1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0992B7-FF1E-2F3A-B3CE-DD63088AC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7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DD5E5D66-16C6-AAFE-67FA-3B9713A3354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82227" y="3400048"/>
            <a:ext cx="6628797" cy="490307"/>
          </a:xfrm>
        </p:spPr>
        <p:txBody>
          <a:bodyPr>
            <a:normAutofit/>
          </a:bodyPr>
          <a:lstStyle>
            <a:lvl1pPr marL="0" indent="0" algn="r">
              <a:lnSpc>
                <a:spcPct val="79911"/>
              </a:lnSpc>
              <a:spcBef>
                <a:spcPts val="0"/>
              </a:spcBef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br>
              <a:rPr lang="en-GB"/>
            </a:br>
            <a:r>
              <a:rPr lang="en-GB" err="1"/>
              <a:t>pozícia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83559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6144B91-48A9-27E0-BDF0-F113B8A59F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782093" y="-518319"/>
            <a:ext cx="7894637" cy="7894637"/>
          </a:xfrm>
          <a:custGeom>
            <a:avLst/>
            <a:gdLst>
              <a:gd name="connsiteX0" fmla="*/ 4318794 w 8637588"/>
              <a:gd name="connsiteY0" fmla="*/ 0 h 8637588"/>
              <a:gd name="connsiteX1" fmla="*/ 8637588 w 8637588"/>
              <a:gd name="connsiteY1" fmla="*/ 4318794 h 8637588"/>
              <a:gd name="connsiteX2" fmla="*/ 4318794 w 8637588"/>
              <a:gd name="connsiteY2" fmla="*/ 8637588 h 8637588"/>
              <a:gd name="connsiteX3" fmla="*/ 0 w 8637588"/>
              <a:gd name="connsiteY3" fmla="*/ 4318794 h 8637588"/>
              <a:gd name="connsiteX4" fmla="*/ 4318794 w 8637588"/>
              <a:gd name="connsiteY4" fmla="*/ 0 h 863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588" h="8637588">
                <a:moveTo>
                  <a:pt x="4318794" y="0"/>
                </a:moveTo>
                <a:cubicBezTo>
                  <a:pt x="6703998" y="0"/>
                  <a:pt x="8637588" y="1933590"/>
                  <a:pt x="8637588" y="4318794"/>
                </a:cubicBezTo>
                <a:cubicBezTo>
                  <a:pt x="8637588" y="6703998"/>
                  <a:pt x="6703998" y="8637588"/>
                  <a:pt x="4318794" y="8637588"/>
                </a:cubicBezTo>
                <a:cubicBezTo>
                  <a:pt x="1933590" y="8637588"/>
                  <a:pt x="0" y="6703998"/>
                  <a:pt x="0" y="4318794"/>
                </a:cubicBezTo>
                <a:cubicBezTo>
                  <a:pt x="0" y="1933590"/>
                  <a:pt x="1933590" y="0"/>
                  <a:pt x="43187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2228" y="3965171"/>
            <a:ext cx="6628797" cy="2290651"/>
          </a:xfrm>
        </p:spPr>
        <p:txBody>
          <a:bodyPr anchor="ctr">
            <a:normAutofit/>
          </a:bodyPr>
          <a:lstStyle>
            <a:lvl1pPr algn="r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311900"/>
            <a:ext cx="2957512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D5E5D66-16C6-AAFE-67FA-3B9713A3354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82227" y="3400048"/>
            <a:ext cx="6628797" cy="490307"/>
          </a:xfrm>
        </p:spPr>
        <p:txBody>
          <a:bodyPr>
            <a:normAutofit/>
          </a:bodyPr>
          <a:lstStyle>
            <a:lvl1pPr marL="0" indent="0" algn="r">
              <a:lnSpc>
                <a:spcPct val="79911"/>
              </a:lnSpc>
              <a:spcBef>
                <a:spcPts val="0"/>
              </a:spcBef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br>
              <a:rPr lang="en-GB"/>
            </a:br>
            <a:r>
              <a:rPr lang="en-GB" err="1"/>
              <a:t>pozícia</a:t>
            </a: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5FF75D-D214-6F9E-C5DC-F59A24E65E94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6F950F-880A-6935-A106-AB133CF531C7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0023F3-4C3D-B302-3A41-154244FA6226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chemeClr val="tx1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chemeClr val="tx1"/>
                    </a:solidFill>
                  </a:rPr>
                </a:br>
                <a:r>
                  <a:rPr lang="en-SK" sz="1800" spc="-16">
                    <a:solidFill>
                      <a:schemeClr val="tx1"/>
                    </a:solidFill>
                  </a:rPr>
                  <a:t>OF THE SLOVAK REPUBLIC</a:t>
                </a:r>
                <a:endParaRPr lang="en-SK" sz="1800" spc="-2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CF3410A-BA9E-6C20-F405-EC85059E473E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chemeClr val="tx1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CDD602EE-7A70-B787-1D81-610F38601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40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7999"/>
          </a:xfrm>
        </p:spPr>
        <p:txBody>
          <a:bodyPr/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3831221"/>
            <a:ext cx="10800000" cy="174242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5591172"/>
            <a:ext cx="10800000" cy="5400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r>
              <a:rPr lang="en-GB"/>
              <a:t>, </a:t>
            </a:r>
            <a:r>
              <a:rPr lang="en-GB" err="1"/>
              <a:t>pozícia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3" y="6450607"/>
            <a:ext cx="5005590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FA5C3B-D098-84EB-4C2D-16D08882141A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31B5AD5-BF8F-1034-3312-9613F04091EA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61E8A2-5A06-EB20-FBEA-70DBE64C0E3C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chemeClr val="tx1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chemeClr val="tx1"/>
                    </a:solidFill>
                  </a:rPr>
                </a:br>
                <a:r>
                  <a:rPr lang="en-SK" sz="1800" spc="-16">
                    <a:solidFill>
                      <a:schemeClr val="tx1"/>
                    </a:solidFill>
                  </a:rPr>
                  <a:t>OF THE SLOVAK REPUBLIC</a:t>
                </a:r>
                <a:endParaRPr lang="en-SK" sz="1800" spc="-2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EE05F7-8892-30E1-2DBB-77408DF78CE8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chemeClr val="tx1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65875D68-D8E8-DD2D-9139-48D5F547D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483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Name, White text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2093" y="0"/>
            <a:ext cx="12396185" cy="5672197"/>
          </a:xfrm>
        </p:spPr>
        <p:txBody>
          <a:bodyPr/>
          <a:lstStyle/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721934"/>
            <a:ext cx="6752229" cy="2781091"/>
          </a:xfrm>
        </p:spPr>
        <p:txBody>
          <a:bodyPr lIns="180000" rIns="180000" anchor="ctr">
            <a:normAutofit/>
          </a:bodyPr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here to edit master slide title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9610" y="5748337"/>
            <a:ext cx="6752229" cy="545371"/>
          </a:xfrm>
        </p:spPr>
        <p:txBody>
          <a:bodyPr lIns="180000" rIns="180000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cap="none" baseline="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br>
              <a:rPr lang="en-GB"/>
            </a:br>
            <a:r>
              <a:rPr lang="en-GB" err="1"/>
              <a:t>pozícia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3" y="6450607"/>
            <a:ext cx="500559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C4EBFA-76AB-43B7-B25A-454471DB886D}"/>
              </a:ext>
            </a:extLst>
          </p:cNvPr>
          <p:cNvGrpSpPr/>
          <p:nvPr userDrawn="1"/>
        </p:nvGrpSpPr>
        <p:grpSpPr>
          <a:xfrm>
            <a:off x="8294145" y="179389"/>
            <a:ext cx="3716225" cy="931727"/>
            <a:chOff x="8617321" y="179388"/>
            <a:chExt cx="3382770" cy="848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527180-A1DA-32EF-AC90-B257A697FA79}"/>
                </a:ext>
              </a:extLst>
            </p:cNvPr>
            <p:cNvGrpSpPr/>
            <p:nvPr userDrawn="1"/>
          </p:nvGrpSpPr>
          <p:grpSpPr>
            <a:xfrm>
              <a:off x="8617321" y="179388"/>
              <a:ext cx="2702083" cy="848125"/>
              <a:chOff x="-236675" y="-2558005"/>
              <a:chExt cx="2702083" cy="84812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8E0E4C-0F1F-4F16-4D9E-FD8172F21E6D}"/>
                  </a:ext>
                </a:extLst>
              </p:cNvPr>
              <p:cNvSpPr txBox="1"/>
              <p:nvPr userDrawn="1"/>
            </p:nvSpPr>
            <p:spPr>
              <a:xfrm>
                <a:off x="-236675" y="-2558005"/>
                <a:ext cx="2702083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rgbClr val="FFFFFF"/>
                    </a:solidFill>
                  </a:rPr>
                  <a:t>MINISTRY OF FINANCE</a:t>
                </a:r>
                <a:br>
                  <a:rPr lang="en-SK" sz="1800" spc="-16">
                    <a:solidFill>
                      <a:srgbClr val="FFFFFF"/>
                    </a:solidFill>
                  </a:rPr>
                </a:br>
                <a:r>
                  <a:rPr lang="en-SK" sz="1800" spc="-16">
                    <a:solidFill>
                      <a:srgbClr val="FFFFFF"/>
                    </a:solidFill>
                  </a:rPr>
                  <a:t>OF THE SLOVAK REPUBLIC</a:t>
                </a:r>
                <a:endParaRPr lang="en-SK" sz="1800" spc="-2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079E1D-0240-EC62-3A55-85B39047A586}"/>
                  </a:ext>
                </a:extLst>
              </p:cNvPr>
              <p:cNvSpPr txBox="1"/>
              <p:nvPr userDrawn="1"/>
            </p:nvSpPr>
            <p:spPr>
              <a:xfrm>
                <a:off x="-236675" y="-2046073"/>
                <a:ext cx="2702083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rgbClr val="FFFFFF"/>
                    </a:solidFill>
                    <a:latin typeface="+mj-lt"/>
                  </a:rPr>
                  <a:t>Value for Money Division</a:t>
                </a:r>
                <a:endParaRPr lang="en-SK" sz="180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9108EA81-BB20-4B4B-C037-2802578CE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3028" y="179389"/>
              <a:ext cx="597063" cy="80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846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here to edit master title style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1BCA2-650D-5398-C348-92F0B1C1F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3" y="6450607"/>
            <a:ext cx="5005590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2BE1D-1614-0A97-E398-97BA9FFE7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90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zi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8262" y="1881422"/>
            <a:ext cx="6652567" cy="2358071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GB" err="1"/>
              <a:t>Medziblok</a:t>
            </a:r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CEC13-9B0A-E3C2-C1F4-197F5396B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5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0BED-855C-5E66-418A-B1EA720EA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BE6B9-0A08-FB97-3DB7-8A23BD447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020" y="1429244"/>
            <a:ext cx="5351513" cy="4494616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B1622-5012-3448-28A7-836BE567C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4845" y="1429244"/>
            <a:ext cx="5351513" cy="4494616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4F5C9-3F8F-19A8-E552-542B6B88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A48C4-BA10-6C9B-E081-1CBBCDF5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2" y="6450607"/>
            <a:ext cx="11181785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52651-8951-3B46-5515-81888626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F161AD-AAA5-7157-5ED9-B7F030288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here to edit master title style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1BCA2-650D-5398-C348-92F0B1C1F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3" y="6450607"/>
            <a:ext cx="5005590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2BE1D-1614-0A97-E398-97BA9FFE7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616B-D072-0D7F-B938-F4ED00A8C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180976"/>
            <a:ext cx="11024191" cy="1276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7459E-C92C-AE33-39B2-411CD848A3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9610" y="1690688"/>
            <a:ext cx="5408429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enir Medium" panose="02000503020000020003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515C5-BF49-B971-7588-E12BAE784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9610" y="2514599"/>
            <a:ext cx="5408429" cy="37875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33B6-2D5A-354D-0F73-3A5F33963E6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52461" y="1697923"/>
            <a:ext cx="5401339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enir Medium" panose="02000503020000020003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A5EAA-93F7-DDDD-624D-80602B212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2461" y="2521835"/>
            <a:ext cx="5401339" cy="37875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DC3E4-BF3D-2405-AD9E-B752E758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65AFC-41B7-B1EC-0077-C9D2C1A7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2" y="6450607"/>
            <a:ext cx="11249228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352E9-9126-2AC4-35BA-F3D04AE1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A8C1A5E-F038-6FD6-3BEB-9013C87BA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23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 log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2D9FA9D-6385-9D93-D764-408FD62DD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3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_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755AE2-5650-F553-F25D-6A39A2570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529431" y="2888207"/>
            <a:ext cx="6497637" cy="108000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slidu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D144A2C-7DBE-E3CF-0AC0-FC6AA43CD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2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_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A92C8-F199-5377-680F-9F1C3380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615F1-4401-C292-BE1A-AF638168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5" y="6508864"/>
            <a:ext cx="11182550" cy="234661"/>
          </a:xfrm>
        </p:spPr>
        <p:txBody>
          <a:bodyPr/>
          <a:lstStyle/>
          <a:p>
            <a:endParaRPr lang="en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F6AAB-E34F-3507-39F4-F7861778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D3AFD1-9B21-2735-6484-45AB9809D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2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_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E18599E-370F-6C36-3BBE-1AA2015FC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0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logo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0883038" cy="8196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8CBB-54FB-ED87-BDD0-40827FD71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180976"/>
            <a:ext cx="605350" cy="819667"/>
          </a:xfrm>
          <a:prstGeom prst="rect">
            <a:avLst/>
          </a:prstGeom>
        </p:spPr>
      </p:pic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48BB2317-BDCA-0DC8-1597-FC7B21F009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68413"/>
            <a:ext cx="12192000" cy="5589587"/>
          </a:xfrm>
        </p:spPr>
        <p:txBody>
          <a:bodyPr/>
          <a:lstStyle/>
          <a:p>
            <a:r>
              <a:rPr lang="sk-SK"/>
              <a:t>Ak chcete pridať obrázok, kliknite na ikonu</a:t>
            </a:r>
          </a:p>
        </p:txBody>
      </p:sp>
    </p:spTree>
    <p:extLst>
      <p:ext uri="{BB962C8B-B14F-4D97-AF65-F5344CB8AC3E}">
        <p14:creationId xmlns:p14="http://schemas.microsoft.com/office/powerpoint/2010/main" val="3433977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_with blue shape_lef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74141" y="94044"/>
            <a:ext cx="12043717" cy="989689"/>
          </a:xfrm>
          <a:prstGeom prst="roundRect">
            <a:avLst>
              <a:gd name="adj" fmla="val 4899"/>
            </a:avLst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0850384" cy="81752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4245DD-7D26-1F37-0BD1-8C34F48C7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9720" y="197955"/>
            <a:ext cx="603769" cy="8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9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_with blue shape_lef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74141" y="94044"/>
            <a:ext cx="12043717" cy="989689"/>
          </a:xfrm>
          <a:prstGeom prst="roundRect">
            <a:avLst>
              <a:gd name="adj" fmla="val 4899"/>
            </a:avLst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0850384" cy="81752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E257027-556D-F684-F1EE-E6A0D727C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449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 blue shap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9683B-08D1-3068-52E1-0722E940D3AD}"/>
              </a:ext>
            </a:extLst>
          </p:cNvPr>
          <p:cNvSpPr/>
          <p:nvPr userDrawn="1"/>
        </p:nvSpPr>
        <p:spPr>
          <a:xfrm>
            <a:off x="156000" y="94044"/>
            <a:ext cx="11880000" cy="1260000"/>
          </a:xfrm>
          <a:prstGeom prst="roundRect">
            <a:avLst>
              <a:gd name="adj" fmla="val 4899"/>
            </a:avLst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SK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FDCB4D8-20A5-ABCB-E65C-86C5BBF4C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458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white for dark BG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7"/>
            <a:ext cx="11520000" cy="92709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22D1DB0-50A5-2628-3F4B-193533B59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zi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8262" y="1881422"/>
            <a:ext cx="6652567" cy="2358071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GB" err="1"/>
              <a:t>Medziblok</a:t>
            </a:r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CEC13-9B0A-E3C2-C1F4-197F5396B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6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white for dark BG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7"/>
            <a:ext cx="11520000" cy="927099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89ACBCE-C036-9D48-CF37-86A2A19C2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29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053737-FDCA-77BC-AD42-5C17D94705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0839" y="1414131"/>
            <a:ext cx="11520487" cy="526289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5DE628-D214-1060-D27E-41C74368D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11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053737-FDCA-77BC-AD42-5C17D94705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0839" y="1414131"/>
            <a:ext cx="11520487" cy="52628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D0A1DE4-626C-3DD7-9C24-A12F75EA5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3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1/2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180975"/>
            <a:ext cx="4301085" cy="1876427"/>
          </a:xfrm>
        </p:spPr>
        <p:txBody>
          <a:bodyPr tIns="180000"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1F3EFB7-E95F-6F43-5D37-8E825D2CB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1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180975"/>
            <a:ext cx="4472717" cy="1876427"/>
          </a:xfrm>
        </p:spPr>
        <p:txBody>
          <a:bodyPr lIns="72000" tIns="180000"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268" y="179390"/>
            <a:ext cx="6569844" cy="6161448"/>
          </a:xfrm>
        </p:spPr>
        <p:txBody>
          <a:bodyPr tIns="180000"/>
          <a:lstStyle>
            <a:lvl1pPr marL="0" indent="0">
              <a:buNone/>
              <a:defRPr sz="2400"/>
            </a:lvl1pPr>
            <a:lvl2pPr marL="0" indent="0">
              <a:buNone/>
              <a:tabLst/>
              <a:defRPr sz="2000"/>
            </a:lvl2pPr>
            <a:lvl3pPr marL="627047" indent="-253994">
              <a:tabLst/>
              <a:defRPr sz="1800"/>
            </a:lvl3pPr>
            <a:lvl4pPr marL="627047" indent="-253994">
              <a:tabLst/>
              <a:defRPr sz="1600"/>
            </a:lvl4pPr>
            <a:lvl5pPr marL="627047" indent="-253994"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9388" y="2057401"/>
            <a:ext cx="4472717" cy="4283437"/>
          </a:xfrm>
        </p:spPr>
        <p:txBody>
          <a:bodyPr lIns="72000" tIns="18000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E1A31-B486-082D-CAE7-53F83C0D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16EB-EAE3-1719-4D06-2025A939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450607"/>
            <a:ext cx="11160000" cy="360000"/>
          </a:xfrm>
        </p:spPr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8092F-860C-A9A5-9ACB-684AFF24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137F06A-39F8-733E-1530-79F7BDF31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1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Content with Caption-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180976"/>
            <a:ext cx="4472717" cy="1787162"/>
          </a:xfrm>
        </p:spPr>
        <p:txBody>
          <a:bodyPr lIns="72000" tIns="180000"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774" y="179390"/>
            <a:ext cx="6480000" cy="6110574"/>
          </a:xfrm>
        </p:spPr>
        <p:txBody>
          <a:bodyPr tIns="180000"/>
          <a:lstStyle>
            <a:lvl1pPr marL="0" indent="0">
              <a:buNone/>
              <a:defRPr sz="2400"/>
            </a:lvl1pPr>
            <a:lvl2pPr marL="6351" indent="0">
              <a:buNone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9388" y="2076226"/>
            <a:ext cx="4472717" cy="4213738"/>
          </a:xfrm>
        </p:spPr>
        <p:txBody>
          <a:bodyPr lIns="72000" tIns="7200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E1A31-B486-082D-CAE7-53F83C0D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16EB-EAE3-1719-4D06-2025A939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19" y="6450607"/>
            <a:ext cx="11160000" cy="360000"/>
          </a:xfrm>
        </p:spPr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8092F-860C-A9A5-9ACB-684AFF24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A7B44C1-4B77-90BE-CBCA-5AD73A6DB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92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567363"/>
            <a:ext cx="4301085" cy="6088399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6" y="567363"/>
            <a:ext cx="6475044" cy="5397503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2C0F-9BF8-1459-F93A-28A6C556A8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1019" y="202240"/>
            <a:ext cx="4301085" cy="365125"/>
          </a:xfrm>
        </p:spPr>
        <p:txBody>
          <a:bodyPr lIns="180000"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73517BB-D7D2-ACCD-0CAA-81CA1943F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68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-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3986"/>
            <a:ext cx="3378631" cy="658678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7" name="Zástupný objekt pre obrázok 6">
            <a:extLst>
              <a:ext uri="{FF2B5EF4-FFF2-40B4-BE49-F238E27FC236}">
                <a16:creationId xmlns:a16="http://schemas.microsoft.com/office/drawing/2014/main" id="{EF5D1762-52DC-7D51-09F0-AE43E20962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725" y="-15499"/>
            <a:ext cx="8677275" cy="6873499"/>
          </a:xfrm>
        </p:spPr>
        <p:txBody>
          <a:bodyPr/>
          <a:lstStyle/>
          <a:p>
            <a:r>
              <a:rPr lang="sk-SK"/>
              <a:t>Ak chcete pridať obrázok, kliknite na ikonu</a:t>
            </a:r>
          </a:p>
        </p:txBody>
      </p:sp>
    </p:spTree>
    <p:extLst>
      <p:ext uri="{BB962C8B-B14F-4D97-AF65-F5344CB8AC3E}">
        <p14:creationId xmlns:p14="http://schemas.microsoft.com/office/powerpoint/2010/main" val="2627205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1"/>
            <a:ext cx="12192000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28999"/>
            <a:ext cx="6235700" cy="2755901"/>
          </a:xfrm>
        </p:spPr>
        <p:txBody>
          <a:bodyPr lIns="180000" tIns="72000" rIns="72000" bIns="72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639404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103" y="1"/>
            <a:ext cx="8620897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9388"/>
            <a:ext cx="3571103" cy="649922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1524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0BED-855C-5E66-418A-B1EA720EA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BE6B9-0A08-FB97-3DB7-8A23BD447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020" y="1429244"/>
            <a:ext cx="5351513" cy="4494616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B1622-5012-3448-28A7-836BE567C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4845" y="1429244"/>
            <a:ext cx="5351513" cy="4494616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4F5C9-3F8F-19A8-E552-542B6B88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A48C4-BA10-6C9B-E081-1CBBCDF5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2" y="6450607"/>
            <a:ext cx="11181785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52651-8951-3B46-5515-81888626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F161AD-AAA5-7157-5ED9-B7F030288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949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Caption_RIght_W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0896" y="1109663"/>
            <a:ext cx="3618814" cy="463867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3916030-33F2-E463-D056-55C560138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2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6812" y="0"/>
            <a:ext cx="11025187" cy="6858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618814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88890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4" y="188999"/>
            <a:ext cx="7132268" cy="6489613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1109663"/>
            <a:ext cx="4301085" cy="463867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63EA5-3A25-409A-E771-8802D580B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412" y="5914876"/>
            <a:ext cx="603769" cy="8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98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9387"/>
            <a:ext cx="6902451" cy="6499225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6245" y="1109663"/>
            <a:ext cx="4301085" cy="4638675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F5A25B9-D1DF-09CF-1295-7A32DC476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1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73C7-BF9F-70EC-B915-C04932EBC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0344" y="909000"/>
            <a:ext cx="6300000" cy="5040000"/>
          </a:xfrm>
        </p:spPr>
        <p:txBody>
          <a:bodyPr/>
          <a:lstStyle>
            <a:lvl1pPr>
              <a:defRPr sz="24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0" y="909001"/>
            <a:ext cx="4301085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3971429-C10A-FA62-CD76-ACFE13145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4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42107-3CA0-553E-9F43-D3241AC920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9287" y="909638"/>
            <a:ext cx="7020000" cy="50393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A0E32AC-8F45-F639-A282-E0A898E3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28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42107-3CA0-553E-9F43-D3241AC920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284" y="909639"/>
            <a:ext cx="7020000" cy="50393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60E1BA9-6651-2AAD-D1F6-09E3612E6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05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     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4D23B4B-791E-F6F5-29F4-143AC5EB42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23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A96-5AC0-014A-996D-73459636E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21" y="909001"/>
            <a:ext cx="3771718" cy="5040000"/>
          </a:xfrm>
        </p:spPr>
        <p:txBody>
          <a:bodyPr lIns="180000" tIns="180000" rIns="180000" bIns="180000"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D9CDC5C-9DCF-9C2D-82B1-F21AEDEA3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286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7" y="180976"/>
            <a:ext cx="6732551" cy="55673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9ECD30C-97A5-A2CA-4EE9-7A863B08A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616B-D072-0D7F-B938-F4ED00A8C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180976"/>
            <a:ext cx="11024191" cy="1276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7459E-C92C-AE33-39B2-411CD848A3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9610" y="1690688"/>
            <a:ext cx="5408429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enir Medium" panose="02000503020000020003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515C5-BF49-B971-7588-E12BAE784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9610" y="2514599"/>
            <a:ext cx="5408429" cy="37875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33B6-2D5A-354D-0F73-3A5F33963E6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52461" y="1697923"/>
            <a:ext cx="5401339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enir Medium" panose="02000503020000020003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A5EAA-93F7-DDDD-624D-80602B212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2461" y="2521835"/>
            <a:ext cx="5401339" cy="37875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DC3E4-BF3D-2405-AD9E-B752E758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65AFC-41B7-B1EC-0077-C9D2C1A7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2" y="6450607"/>
            <a:ext cx="11249228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352E9-9126-2AC4-35BA-F3D04AE1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A8C1A5E-F038-6FD6-3BEB-9013C87BA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373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7" y="180976"/>
            <a:ext cx="6732551" cy="55673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CD6ED60-DD3F-511F-0928-325950B9B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78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9C68-02A3-FB06-1474-6C670206A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75" y="180977"/>
            <a:ext cx="4316819" cy="1876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A680-903E-FF83-9FB4-2E81700E2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8576" y="-85060"/>
            <a:ext cx="7161397" cy="701748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25BA-5130-4EC4-1346-BCD96B1A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5" y="2057400"/>
            <a:ext cx="4316819" cy="36909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C1459-8E7B-8DB9-92EE-06224CC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C98B-EC78-2901-BFB0-A99169A6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77274-6169-0A05-418A-89FE50EF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5305896-1FCC-EE8A-CB4F-A7FEEA59C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32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8262" y="1881422"/>
            <a:ext cx="6652567" cy="2358071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GB" err="1"/>
              <a:t>Názov</a:t>
            </a:r>
            <a:r>
              <a:rPr lang="en-GB"/>
              <a:t> </a:t>
            </a:r>
            <a:r>
              <a:rPr lang="en-GB" err="1"/>
              <a:t>prezentácie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1BCA2-650D-5398-C348-92F0B1C1FA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18262" y="4330932"/>
            <a:ext cx="6652567" cy="225829"/>
          </a:xfrm>
        </p:spPr>
        <p:txBody>
          <a:bodyPr>
            <a:norm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cap="none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SK"/>
              <a:t>https://finance.gov.sk/uhp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520192-A377-4DAD-753B-652A56542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7939" y="4573588"/>
            <a:ext cx="6653213" cy="247651"/>
          </a:xfrm>
        </p:spPr>
        <p:txBody>
          <a:bodyPr/>
          <a:lstStyle>
            <a:lvl5pPr marL="1828754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4"/>
            <a:r>
              <a:rPr lang="en-GB" err="1"/>
              <a:t>pozícia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691321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60" y="7256279"/>
            <a:ext cx="287186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SK"/>
              <a:t>https://finance.gov.sk/uhp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47290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A92C8-F199-5377-680F-9F1C3380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615F1-4401-C292-BE1A-AF638168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5" y="6508864"/>
            <a:ext cx="10247312" cy="234661"/>
          </a:xfrm>
        </p:spPr>
        <p:txBody>
          <a:bodyPr/>
          <a:lstStyle/>
          <a:p>
            <a:endParaRPr lang="en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F6AAB-E34F-3507-39F4-F7861778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C5013-4495-C0C2-A023-24528BFDA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68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2C0A2-2424-3755-3D12-F4329FA4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431E4-1D9E-9FE1-BC15-EA890CC4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07238-9220-AA3A-EAA7-61DF1732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8AA4A-2427-3AA3-F05C-9C504738B8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01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6C3E3-D987-EC94-3BF5-335F76BC8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217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9FEF-D80E-E35D-F6B5-06520A66B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5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2D111-B1BF-80D7-995D-6FA0E62528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1019" y="1488557"/>
            <a:ext cx="11520000" cy="468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C6F0E-B37B-F301-47D9-2D185F5F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97DD2-11D6-0CCF-BB15-3F85E99C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482237"/>
            <a:ext cx="10618699" cy="280887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AD30B-7C98-0EE4-59D4-A01F0BCF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7889F-FBB8-0E2A-2727-AA4BDF106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1000" y="5924925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326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8262" y="1881422"/>
            <a:ext cx="6652567" cy="2358071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ODPORÚČAME PREUKÁZAŤ</a:t>
            </a:r>
            <a:br>
              <a:rPr lang="en-GB"/>
            </a:br>
            <a:r>
              <a:rPr lang="en-GB"/>
              <a:t>KEDY A V AKEJ PODOBE JE</a:t>
            </a:r>
            <a:br>
              <a:rPr lang="en-GB"/>
            </a:br>
            <a:r>
              <a:rPr lang="en-GB"/>
              <a:t>TUNEL KARPATY POTREBNÝ.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1BCA2-650D-5398-C348-92F0B1C1FA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18262" y="4330932"/>
            <a:ext cx="6652567" cy="225829"/>
          </a:xfrm>
        </p:spPr>
        <p:txBody>
          <a:bodyPr>
            <a:norm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cap="none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SK"/>
              <a:t>https://finance.gov.sk/uhp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CEC13-9B0A-E3C2-C1F4-197F5396B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520192-A377-4DAD-753B-652A56542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7939" y="4573588"/>
            <a:ext cx="6653213" cy="247651"/>
          </a:xfrm>
        </p:spPr>
        <p:txBody>
          <a:bodyPr/>
          <a:lstStyle>
            <a:lvl5pPr marL="1828754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4"/>
            <a:r>
              <a:rPr lang="en-GB" err="1"/>
              <a:t>pozícia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4392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8262" y="1881422"/>
            <a:ext cx="6652567" cy="2358071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ODPORÚČAME PREUKÁZAŤ</a:t>
            </a:r>
            <a:br>
              <a:rPr lang="en-GB"/>
            </a:br>
            <a:r>
              <a:rPr lang="en-GB"/>
              <a:t>KEDY A V AKEJ PODOBE JE</a:t>
            </a:r>
            <a:br>
              <a:rPr lang="en-GB"/>
            </a:br>
            <a:r>
              <a:rPr lang="en-GB"/>
              <a:t>TUNEL KARPATY POTREBNÝ.</a:t>
            </a:r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CEC13-9B0A-E3C2-C1F4-197F5396B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0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 log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2D9FA9D-6385-9D93-D764-408FD62DD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18929" y="5923860"/>
            <a:ext cx="605350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11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4171" y="-81023"/>
            <a:ext cx="12396185" cy="5672197"/>
          </a:xfrm>
        </p:spPr>
        <p:txBody>
          <a:bodyPr/>
          <a:lstStyle/>
          <a:p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3831221"/>
            <a:ext cx="10800000" cy="174242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5591172"/>
            <a:ext cx="10800000" cy="5400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PRIEZVISKO AUTORA, POZÍCIA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6F9845-38F2-5072-A81D-B2EFC20B91C0}"/>
              </a:ext>
            </a:extLst>
          </p:cNvPr>
          <p:cNvGrpSpPr/>
          <p:nvPr userDrawn="1"/>
        </p:nvGrpSpPr>
        <p:grpSpPr>
          <a:xfrm>
            <a:off x="8529906" y="179389"/>
            <a:ext cx="3504271" cy="818098"/>
            <a:chOff x="8137002" y="488772"/>
            <a:chExt cx="3504270" cy="8180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78F20D-3B69-009B-B9CF-C2DE36CA25DC}"/>
                </a:ext>
              </a:extLst>
            </p:cNvPr>
            <p:cNvGrpSpPr/>
            <p:nvPr userDrawn="1"/>
          </p:nvGrpSpPr>
          <p:grpSpPr>
            <a:xfrm>
              <a:off x="8137002" y="488772"/>
              <a:ext cx="2789499" cy="748977"/>
              <a:chOff x="-324091" y="-2558005"/>
              <a:chExt cx="2789499" cy="74897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26E90-D984-0837-6247-39D2921F4C92}"/>
                  </a:ext>
                </a:extLst>
              </p:cNvPr>
              <p:cNvSpPr txBox="1"/>
              <p:nvPr userDrawn="1"/>
            </p:nvSpPr>
            <p:spPr>
              <a:xfrm>
                <a:off x="-324091" y="-2558005"/>
                <a:ext cx="2789499" cy="43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9821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351" spc="-20">
                    <a:solidFill>
                      <a:srgbClr val="FFFFFF"/>
                    </a:solidFill>
                  </a:rPr>
                  <a:t>MINISTERSTVO FINANCIÍ</a:t>
                </a:r>
                <a:br>
                  <a:rPr lang="en-SK" sz="1351">
                    <a:solidFill>
                      <a:srgbClr val="FFFFFF"/>
                    </a:solidFill>
                  </a:rPr>
                </a:br>
                <a:r>
                  <a:rPr lang="en-SK" sz="1351">
                    <a:solidFill>
                      <a:srgbClr val="FFFFFF"/>
                    </a:solidFill>
                  </a:rPr>
                  <a:t>SLOVENSKEJ REPUBLIKY</a:t>
                </a:r>
                <a:endParaRPr lang="en-SK" sz="1351" spc="-2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C7752A-0AB9-51AE-EECC-9B222F760233}"/>
                  </a:ext>
                </a:extLst>
              </p:cNvPr>
              <p:cNvSpPr txBox="1"/>
              <p:nvPr userDrawn="1"/>
            </p:nvSpPr>
            <p:spPr>
              <a:xfrm>
                <a:off x="-324091" y="-2109238"/>
                <a:ext cx="2789499" cy="300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351" spc="-20">
                    <a:solidFill>
                      <a:srgbClr val="FFFFFF"/>
                    </a:solidFill>
                    <a:latin typeface="+mj-lt"/>
                  </a:rPr>
                  <a:t>Útvar hodnoty za peniaze</a:t>
                </a:r>
                <a:endParaRPr lang="en-SK" sz="1351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EEBF07-1BF8-AE74-8975-EF57AB415A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037757" y="488772"/>
              <a:ext cx="603515" cy="818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1461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4171" y="-81023"/>
            <a:ext cx="12396185" cy="5672197"/>
          </a:xfrm>
        </p:spPr>
        <p:txBody>
          <a:bodyPr/>
          <a:lstStyle/>
          <a:p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3831221"/>
            <a:ext cx="10800000" cy="174242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5748339"/>
            <a:ext cx="10800000" cy="4669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PRIEZVISKO AUTORA, POZÍCIA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6F9845-38F2-5072-A81D-B2EFC20B91C0}"/>
              </a:ext>
            </a:extLst>
          </p:cNvPr>
          <p:cNvGrpSpPr/>
          <p:nvPr userDrawn="1"/>
        </p:nvGrpSpPr>
        <p:grpSpPr>
          <a:xfrm>
            <a:off x="8529906" y="179389"/>
            <a:ext cx="3504271" cy="818098"/>
            <a:chOff x="8137002" y="488772"/>
            <a:chExt cx="3504270" cy="8180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78F20D-3B69-009B-B9CF-C2DE36CA25DC}"/>
                </a:ext>
              </a:extLst>
            </p:cNvPr>
            <p:cNvGrpSpPr/>
            <p:nvPr userDrawn="1"/>
          </p:nvGrpSpPr>
          <p:grpSpPr>
            <a:xfrm>
              <a:off x="8137002" y="488772"/>
              <a:ext cx="2789499" cy="748977"/>
              <a:chOff x="-324091" y="-2558005"/>
              <a:chExt cx="2789499" cy="74897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26E90-D984-0837-6247-39D2921F4C92}"/>
                  </a:ext>
                </a:extLst>
              </p:cNvPr>
              <p:cNvSpPr txBox="1"/>
              <p:nvPr userDrawn="1"/>
            </p:nvSpPr>
            <p:spPr>
              <a:xfrm>
                <a:off x="-324091" y="-2558005"/>
                <a:ext cx="2789499" cy="43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9821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351" spc="-20">
                    <a:solidFill>
                      <a:schemeClr val="bg2"/>
                    </a:solidFill>
                  </a:rPr>
                  <a:t>MINISTERSTVO FINANCIÍ</a:t>
                </a:r>
                <a:br>
                  <a:rPr lang="en-SK" sz="1351">
                    <a:solidFill>
                      <a:schemeClr val="bg2"/>
                    </a:solidFill>
                  </a:rPr>
                </a:br>
                <a:r>
                  <a:rPr lang="en-SK" sz="1351">
                    <a:solidFill>
                      <a:schemeClr val="bg2"/>
                    </a:solidFill>
                  </a:rPr>
                  <a:t>SLOVENSKEJ REPUBLIKY</a:t>
                </a:r>
                <a:endParaRPr lang="en-SK" sz="1351" spc="-20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C7752A-0AB9-51AE-EECC-9B222F760233}"/>
                  </a:ext>
                </a:extLst>
              </p:cNvPr>
              <p:cNvSpPr txBox="1"/>
              <p:nvPr userDrawn="1"/>
            </p:nvSpPr>
            <p:spPr>
              <a:xfrm>
                <a:off x="-324091" y="-2109238"/>
                <a:ext cx="2789499" cy="300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351" spc="-20">
                    <a:solidFill>
                      <a:schemeClr val="bg2"/>
                    </a:solidFill>
                    <a:latin typeface="+mj-lt"/>
                  </a:rPr>
                  <a:t>Útvar hodnoty za peniaze</a:t>
                </a:r>
                <a:endParaRPr lang="en-SK" sz="1351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EEBF07-1BF8-AE74-8975-EF57AB415A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037757" y="488772"/>
              <a:ext cx="603515" cy="818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39915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4171" y="-81023"/>
            <a:ext cx="12396185" cy="5672197"/>
          </a:xfrm>
        </p:spPr>
        <p:txBody>
          <a:bodyPr/>
          <a:lstStyle/>
          <a:p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721934"/>
            <a:ext cx="6752229" cy="2781091"/>
          </a:xfrm>
        </p:spPr>
        <p:txBody>
          <a:bodyPr lIns="180000" rIns="180000"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F01E-3E88-DEDD-AF14-C869869541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9610" y="5748337"/>
            <a:ext cx="6752229" cy="382835"/>
          </a:xfrm>
        </p:spPr>
        <p:txBody>
          <a:bodyPr lIns="180000" rIns="180000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Meno </a:t>
            </a:r>
            <a:r>
              <a:rPr lang="en-GB" err="1"/>
              <a:t>priezvisko</a:t>
            </a:r>
            <a:r>
              <a:rPr lang="en-GB"/>
              <a:t> </a:t>
            </a:r>
            <a:r>
              <a:rPr lang="en-GB" err="1"/>
              <a:t>autora</a:t>
            </a:r>
            <a:br>
              <a:rPr lang="en-GB"/>
            </a:br>
            <a:r>
              <a:rPr lang="en-GB" err="1"/>
              <a:t>pozícia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217258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511B9C-4564-B6BA-7302-F661E4F4E4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170516" cy="6858000"/>
          </a:xfrm>
        </p:spPr>
        <p:txBody>
          <a:bodyPr/>
          <a:lstStyle/>
          <a:p>
            <a:endParaRPr lang="en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731D-399E-A6C2-F326-BBD1E3D9B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2228" y="3965171"/>
            <a:ext cx="6628797" cy="2290651"/>
          </a:xfrm>
        </p:spPr>
        <p:txBody>
          <a:bodyPr anchor="ctr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ODPORÚČAME PREUKÁZAŤ KEDY A V AKEJ PODOBE JE TUNEL KARPATY POTREBNÝ.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074A-1D31-F309-47A0-2106DA8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F10F-2AB7-3CFE-27BF-DCCF919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311900"/>
            <a:ext cx="2871867" cy="365125"/>
          </a:xfrm>
        </p:spPr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C7380-BF97-8B45-4799-3F56347B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E954BF-9371-F9C9-4CFF-83B1EA3D25BD}"/>
              </a:ext>
            </a:extLst>
          </p:cNvPr>
          <p:cNvGrpSpPr/>
          <p:nvPr userDrawn="1"/>
        </p:nvGrpSpPr>
        <p:grpSpPr>
          <a:xfrm>
            <a:off x="8462355" y="179389"/>
            <a:ext cx="3548671" cy="931727"/>
            <a:chOff x="8770436" y="179388"/>
            <a:chExt cx="3230250" cy="848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78F20D-3B69-009B-B9CF-C2DE36CA25DC}"/>
                </a:ext>
              </a:extLst>
            </p:cNvPr>
            <p:cNvGrpSpPr/>
            <p:nvPr userDrawn="1"/>
          </p:nvGrpSpPr>
          <p:grpSpPr>
            <a:xfrm>
              <a:off x="8770436" y="179388"/>
              <a:ext cx="2548968" cy="848125"/>
              <a:chOff x="-83560" y="-2558005"/>
              <a:chExt cx="2548968" cy="84812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26E90-D984-0837-6247-39D2921F4C92}"/>
                  </a:ext>
                </a:extLst>
              </p:cNvPr>
              <p:cNvSpPr txBox="1"/>
              <p:nvPr userDrawn="1"/>
            </p:nvSpPr>
            <p:spPr>
              <a:xfrm>
                <a:off x="-83560" y="-2558005"/>
                <a:ext cx="2548968" cy="58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SK" sz="1800" spc="-16">
                    <a:solidFill>
                      <a:schemeClr val="tx1"/>
                    </a:solidFill>
                  </a:rPr>
                  <a:t>MINISTERSTVO FINANCIÍ</a:t>
                </a:r>
                <a:br>
                  <a:rPr lang="en-SK" sz="1800">
                    <a:solidFill>
                      <a:schemeClr val="tx1"/>
                    </a:solidFill>
                  </a:rPr>
                </a:br>
                <a:r>
                  <a:rPr lang="en-SK" sz="1800">
                    <a:solidFill>
                      <a:schemeClr val="tx1"/>
                    </a:solidFill>
                  </a:rPr>
                  <a:t>SLOVENSKEJ REPUBLIKY</a:t>
                </a:r>
                <a:endParaRPr lang="en-SK" sz="1800" spc="-2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C7752A-0AB9-51AE-EECC-9B222F760233}"/>
                  </a:ext>
                </a:extLst>
              </p:cNvPr>
              <p:cNvSpPr txBox="1"/>
              <p:nvPr userDrawn="1"/>
            </p:nvSpPr>
            <p:spPr>
              <a:xfrm>
                <a:off x="-83560" y="-2046073"/>
                <a:ext cx="2548968" cy="33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K" sz="1800" spc="-20">
                    <a:solidFill>
                      <a:schemeClr val="tx1"/>
                    </a:solidFill>
                    <a:latin typeface="+mj-lt"/>
                  </a:rPr>
                  <a:t>Útvar hodnoty za peniaze</a:t>
                </a:r>
                <a:endParaRPr lang="en-SK" sz="18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0992B7-FF1E-2F3A-B3CE-DD63088AC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402433" y="179389"/>
              <a:ext cx="598253" cy="808447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DD5E5D66-16C6-AAFE-67FA-3B9713A3354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82227" y="3400048"/>
            <a:ext cx="6628797" cy="490307"/>
          </a:xfrm>
        </p:spPr>
        <p:txBody>
          <a:bodyPr>
            <a:normAutofit/>
          </a:bodyPr>
          <a:lstStyle>
            <a:lvl1pPr marL="0" indent="0" algn="r">
              <a:lnSpc>
                <a:spcPct val="79911"/>
              </a:lnSpc>
              <a:spcBef>
                <a:spcPts val="0"/>
              </a:spcBef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MENO PRIEZVISKO AUTORA</a:t>
            </a:r>
            <a:br>
              <a:rPr lang="en-GB"/>
            </a:br>
            <a:r>
              <a:rPr lang="en-GB" err="1"/>
              <a:t>pozícia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248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E47-2836-BB96-4262-10DC51337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1BCA2-650D-5398-C348-92F0B1C1F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A7D6-D3B2-B509-793C-AC1979D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8324-CE2C-2DF8-CECB-887F4C1A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A674-B7C0-F2F4-8D1B-F75138BE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2BE1D-1614-0A97-E398-97BA9FFE7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8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0BED-855C-5E66-418A-B1EA720EA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BE6B9-0A08-FB97-3DB7-8A23BD447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020" y="1429244"/>
            <a:ext cx="5351513" cy="44946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B1622-5012-3448-28A7-836BE567C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4845" y="1429244"/>
            <a:ext cx="5351513" cy="44946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4F5C9-3F8F-19A8-E552-542B6B88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A48C4-BA10-6C9B-E081-1CBBCDF5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52651-8951-3B46-5515-81888626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E947C-0BF1-669B-81F4-0C2117A19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29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616B-D072-0D7F-B938-F4ED00A8C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180976"/>
            <a:ext cx="11024191" cy="1276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7459E-C92C-AE33-39B2-411CD848A3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9610" y="1690688"/>
            <a:ext cx="5408429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enir Medium" panose="02000503020000020003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515C5-BF49-B971-7588-E12BAE784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9610" y="2514599"/>
            <a:ext cx="5408429" cy="3787525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>
                <a:solidFill>
                  <a:schemeClr val="accent5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33B6-2D5A-354D-0F73-3A5F33963E6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52461" y="1697923"/>
            <a:ext cx="5401339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enir Medium" panose="02000503020000020003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A5EAA-93F7-DDDD-624D-80602B212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2461" y="2521835"/>
            <a:ext cx="5401339" cy="3787525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>
                <a:solidFill>
                  <a:schemeClr val="accent5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DC3E4-BF3D-2405-AD9E-B752E758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65AFC-41B7-B1EC-0077-C9D2C1A7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352E9-9126-2AC4-35BA-F3D04AE1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4AA6B-0A9B-DC74-30EA-8FA89A55E3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80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8CBB-54FB-ED87-BDD0-40827FD71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096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9" y="180976"/>
            <a:ext cx="11520000" cy="108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C5511-9E55-D746-BB68-4AD0C69DC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37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6DDF-DDEA-C9F5-D092-E53AD16A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180976"/>
            <a:ext cx="5940000" cy="1440000"/>
          </a:xfrm>
        </p:spPr>
        <p:txBody>
          <a:bodyPr lIns="180000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E3F6E-1FC9-5B57-B2B4-4AFFC37E9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8328" y="5923860"/>
            <a:ext cx="606553" cy="8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25BAA-8B4F-74C8-B615-05AC4439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179388"/>
            <a:ext cx="11520000" cy="1080000"/>
          </a:xfrm>
          <a:prstGeom prst="rect">
            <a:avLst/>
          </a:prstGeom>
          <a:noFill/>
        </p:spPr>
        <p:txBody>
          <a:bodyPr vert="horz" lIns="36000" tIns="36000" rIns="36000" bIns="36000" rtlCol="0" anchor="t">
            <a:normAutofit/>
          </a:bodyPr>
          <a:lstStyle/>
          <a:p>
            <a:r>
              <a:rPr lang="en-GB"/>
              <a:t>Click here to edit master title slide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15D97-9654-3D67-E655-21C6698E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019" y="1497067"/>
            <a:ext cx="11520000" cy="4680000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6801A-8EE0-A775-69BF-E02350DB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38600" y="72562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D6DA7-E9CE-2A7C-ED64-098D1AFA1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573" y="6450607"/>
            <a:ext cx="2871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h</a:t>
            </a:r>
            <a:r>
              <a:rPr lang="en-SK"/>
              <a:t>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674B-0D63-2EF2-AB00-B6EE607A3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70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098669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873" r:id="rId4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 cap="none" spc="-99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13">
          <p15:clr>
            <a:srgbClr val="F26B43"/>
          </p15:clr>
        </p15:guide>
        <p15:guide id="4" pos="735">
          <p15:clr>
            <a:srgbClr val="F26B43"/>
          </p15:clr>
        </p15:guide>
        <p15:guide id="5" pos="1368">
          <p15:clr>
            <a:srgbClr val="F26B43"/>
          </p15:clr>
        </p15:guide>
        <p15:guide id="6" pos="1976">
          <p15:clr>
            <a:srgbClr val="F26B43"/>
          </p15:clr>
        </p15:guide>
        <p15:guide id="7" pos="2597">
          <p15:clr>
            <a:srgbClr val="F26B43"/>
          </p15:clr>
        </p15:guide>
        <p15:guide id="8" pos="3219">
          <p15:clr>
            <a:srgbClr val="F26B43"/>
          </p15:clr>
        </p15:guide>
        <p15:guide id="9" pos="3840">
          <p15:clr>
            <a:srgbClr val="F26B43"/>
          </p15:clr>
        </p15:guide>
        <p15:guide id="10" pos="4461">
          <p15:clr>
            <a:srgbClr val="F26B43"/>
          </p15:clr>
        </p15:guide>
        <p15:guide id="11" pos="5083">
          <p15:clr>
            <a:srgbClr val="F26B43"/>
          </p15:clr>
        </p15:guide>
        <p15:guide id="12" pos="5703">
          <p15:clr>
            <a:srgbClr val="F26B43"/>
          </p15:clr>
        </p15:guide>
        <p15:guide id="13" pos="6324">
          <p15:clr>
            <a:srgbClr val="F26B43"/>
          </p15:clr>
        </p15:guide>
        <p15:guide id="14" pos="6945">
          <p15:clr>
            <a:srgbClr val="F26B43"/>
          </p15:clr>
        </p15:guide>
        <p15:guide id="15" pos="7567">
          <p15:clr>
            <a:srgbClr val="F26B43"/>
          </p15:clr>
        </p15:guide>
        <p15:guide id="16" orient="horz">
          <p15:clr>
            <a:srgbClr val="F26B43"/>
          </p15:clr>
        </p15:guide>
        <p15:guide id="17" orient="horz" pos="4320">
          <p15:clr>
            <a:srgbClr val="F26B43"/>
          </p15:clr>
        </p15:guide>
        <p15:guide id="18" orient="horz" pos="113">
          <p15:clr>
            <a:srgbClr val="F26B43"/>
          </p15:clr>
        </p15:guide>
        <p15:guide id="19" orient="horz" pos="699">
          <p15:clr>
            <a:srgbClr val="F26B43"/>
          </p15:clr>
        </p15:guide>
        <p15:guide id="20" orient="horz" pos="1283">
          <p15:clr>
            <a:srgbClr val="F26B43"/>
          </p15:clr>
        </p15:guide>
        <p15:guide id="21" orient="horz" pos="1867">
          <p15:clr>
            <a:srgbClr val="F26B43"/>
          </p15:clr>
        </p15:guide>
        <p15:guide id="22" orient="horz" pos="2452">
          <p15:clr>
            <a:srgbClr val="F26B43"/>
          </p15:clr>
        </p15:guide>
        <p15:guide id="23" orient="horz" pos="3037">
          <p15:clr>
            <a:srgbClr val="F26B43"/>
          </p15:clr>
        </p15:guide>
        <p15:guide id="24" orient="horz" pos="3621">
          <p15:clr>
            <a:srgbClr val="F26B43"/>
          </p15:clr>
        </p15:guide>
        <p15:guide id="25" orient="horz" pos="420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25BAA-8B4F-74C8-B615-05AC4439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179388"/>
            <a:ext cx="11520000" cy="1080000"/>
          </a:xfrm>
          <a:prstGeom prst="rect">
            <a:avLst/>
          </a:prstGeom>
          <a:noFill/>
        </p:spPr>
        <p:txBody>
          <a:bodyPr vert="horz" lIns="36000" tIns="36000" rIns="36000" bIns="36000" rtlCol="0" anchor="t">
            <a:normAutofit/>
          </a:bodyPr>
          <a:lstStyle/>
          <a:p>
            <a:r>
              <a:rPr lang="en-GB"/>
              <a:t>Click here to edit master title slide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15D97-9654-3D67-E655-21C6698E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019" y="1497067"/>
            <a:ext cx="11520000" cy="4680000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6801A-8EE0-A775-69BF-E02350DB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38600" y="72562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D6DA7-E9CE-2A7C-ED64-098D1AFA1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573" y="6450607"/>
            <a:ext cx="2871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h</a:t>
            </a:r>
            <a:r>
              <a:rPr lang="en-SK"/>
              <a:t>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674B-0D63-2EF2-AB00-B6EE607A3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70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399935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 cap="none" spc="-99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13">
          <p15:clr>
            <a:srgbClr val="F26B43"/>
          </p15:clr>
        </p15:guide>
        <p15:guide id="4" pos="735">
          <p15:clr>
            <a:srgbClr val="F26B43"/>
          </p15:clr>
        </p15:guide>
        <p15:guide id="5" pos="1368">
          <p15:clr>
            <a:srgbClr val="F26B43"/>
          </p15:clr>
        </p15:guide>
        <p15:guide id="6" pos="1976">
          <p15:clr>
            <a:srgbClr val="F26B43"/>
          </p15:clr>
        </p15:guide>
        <p15:guide id="7" pos="2597">
          <p15:clr>
            <a:srgbClr val="F26B43"/>
          </p15:clr>
        </p15:guide>
        <p15:guide id="8" pos="3219">
          <p15:clr>
            <a:srgbClr val="F26B43"/>
          </p15:clr>
        </p15:guide>
        <p15:guide id="9" pos="3840">
          <p15:clr>
            <a:srgbClr val="F26B43"/>
          </p15:clr>
        </p15:guide>
        <p15:guide id="10" pos="4461">
          <p15:clr>
            <a:srgbClr val="F26B43"/>
          </p15:clr>
        </p15:guide>
        <p15:guide id="11" pos="5083">
          <p15:clr>
            <a:srgbClr val="F26B43"/>
          </p15:clr>
        </p15:guide>
        <p15:guide id="12" pos="5703">
          <p15:clr>
            <a:srgbClr val="F26B43"/>
          </p15:clr>
        </p15:guide>
        <p15:guide id="13" pos="6324">
          <p15:clr>
            <a:srgbClr val="F26B43"/>
          </p15:clr>
        </p15:guide>
        <p15:guide id="14" pos="6945">
          <p15:clr>
            <a:srgbClr val="F26B43"/>
          </p15:clr>
        </p15:guide>
        <p15:guide id="15" pos="7567">
          <p15:clr>
            <a:srgbClr val="F26B43"/>
          </p15:clr>
        </p15:guide>
        <p15:guide id="16" orient="horz">
          <p15:clr>
            <a:srgbClr val="F26B43"/>
          </p15:clr>
        </p15:guide>
        <p15:guide id="17" orient="horz" pos="4320">
          <p15:clr>
            <a:srgbClr val="F26B43"/>
          </p15:clr>
        </p15:guide>
        <p15:guide id="18" orient="horz" pos="113">
          <p15:clr>
            <a:srgbClr val="F26B43"/>
          </p15:clr>
        </p15:guide>
        <p15:guide id="19" orient="horz" pos="699">
          <p15:clr>
            <a:srgbClr val="F26B43"/>
          </p15:clr>
        </p15:guide>
        <p15:guide id="20" orient="horz" pos="1283">
          <p15:clr>
            <a:srgbClr val="F26B43"/>
          </p15:clr>
        </p15:guide>
        <p15:guide id="21" orient="horz" pos="1867">
          <p15:clr>
            <a:srgbClr val="F26B43"/>
          </p15:clr>
        </p15:guide>
        <p15:guide id="22" orient="horz" pos="2452">
          <p15:clr>
            <a:srgbClr val="F26B43"/>
          </p15:clr>
        </p15:guide>
        <p15:guide id="23" orient="horz" pos="3037">
          <p15:clr>
            <a:srgbClr val="F26B43"/>
          </p15:clr>
        </p15:guide>
        <p15:guide id="24" orient="horz" pos="3621">
          <p15:clr>
            <a:srgbClr val="F26B43"/>
          </p15:clr>
        </p15:guide>
        <p15:guide id="25" orient="horz" pos="420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25BAA-8B4F-74C8-B615-05AC4439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205967"/>
            <a:ext cx="11520000" cy="1080000"/>
          </a:xfrm>
          <a:prstGeom prst="rect">
            <a:avLst/>
          </a:prstGeom>
          <a:noFill/>
        </p:spPr>
        <p:txBody>
          <a:bodyPr vert="horz" lIns="36000" tIns="36000" rIns="36000" bIns="360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15D97-9654-3D67-E655-21C6698E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019" y="1499191"/>
            <a:ext cx="11520000" cy="4680000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6801A-8EE0-A775-69BF-E02350DB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38600" y="72562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AAD5C-A8D5-E44E-A828-D86CD29DDD3E}" type="datetimeFigureOut">
              <a:rPr lang="en-SK" smtClean="0"/>
              <a:t>07/21/2025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D6DA7-E9CE-2A7C-ED64-098D1AFA1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573" y="6450607"/>
            <a:ext cx="2871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h</a:t>
            </a:r>
            <a:r>
              <a:rPr lang="en-SK"/>
              <a:t>ttps://finance.gov.sk/uhp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674B-0D63-2EF2-AB00-B6EE607A3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70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C939C-D9BE-2A48-A4D4-A66FA9A6670F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4875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1" r:id="rId34"/>
    <p:sldLayoutId id="2147483872" r:id="rId3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 cap="all" spc="-99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13">
          <p15:clr>
            <a:srgbClr val="F26B43"/>
          </p15:clr>
        </p15:guide>
        <p15:guide id="4" pos="735">
          <p15:clr>
            <a:srgbClr val="F26B43"/>
          </p15:clr>
        </p15:guide>
        <p15:guide id="5" pos="1355">
          <p15:clr>
            <a:srgbClr val="F26B43"/>
          </p15:clr>
        </p15:guide>
        <p15:guide id="6" pos="1976">
          <p15:clr>
            <a:srgbClr val="F26B43"/>
          </p15:clr>
        </p15:guide>
        <p15:guide id="7" pos="2597">
          <p15:clr>
            <a:srgbClr val="F26B43"/>
          </p15:clr>
        </p15:guide>
        <p15:guide id="8" pos="3219">
          <p15:clr>
            <a:srgbClr val="F26B43"/>
          </p15:clr>
        </p15:guide>
        <p15:guide id="9" pos="3840">
          <p15:clr>
            <a:srgbClr val="F26B43"/>
          </p15:clr>
        </p15:guide>
        <p15:guide id="10" pos="4461">
          <p15:clr>
            <a:srgbClr val="F26B43"/>
          </p15:clr>
        </p15:guide>
        <p15:guide id="11" pos="5083">
          <p15:clr>
            <a:srgbClr val="F26B43"/>
          </p15:clr>
        </p15:guide>
        <p15:guide id="12" pos="5703">
          <p15:clr>
            <a:srgbClr val="F26B43"/>
          </p15:clr>
        </p15:guide>
        <p15:guide id="13" pos="6324">
          <p15:clr>
            <a:srgbClr val="F26B43"/>
          </p15:clr>
        </p15:guide>
        <p15:guide id="14" pos="6945">
          <p15:clr>
            <a:srgbClr val="F26B43"/>
          </p15:clr>
        </p15:guide>
        <p15:guide id="15" pos="7567">
          <p15:clr>
            <a:srgbClr val="F26B43"/>
          </p15:clr>
        </p15:guide>
        <p15:guide id="16" orient="horz">
          <p15:clr>
            <a:srgbClr val="F26B43"/>
          </p15:clr>
        </p15:guide>
        <p15:guide id="17" orient="horz" pos="4320">
          <p15:clr>
            <a:srgbClr val="F26B43"/>
          </p15:clr>
        </p15:guide>
        <p15:guide id="18" orient="horz" pos="113">
          <p15:clr>
            <a:srgbClr val="F26B43"/>
          </p15:clr>
        </p15:guide>
        <p15:guide id="19" orient="horz" pos="699">
          <p15:clr>
            <a:srgbClr val="F26B43"/>
          </p15:clr>
        </p15:guide>
        <p15:guide id="20" orient="horz" pos="1283">
          <p15:clr>
            <a:srgbClr val="F26B43"/>
          </p15:clr>
        </p15:guide>
        <p15:guide id="21" orient="horz" pos="1867">
          <p15:clr>
            <a:srgbClr val="F26B43"/>
          </p15:clr>
        </p15:guide>
        <p15:guide id="22" orient="horz" pos="2452">
          <p15:clr>
            <a:srgbClr val="F26B43"/>
          </p15:clr>
        </p15:guide>
        <p15:guide id="23" orient="horz" pos="3037">
          <p15:clr>
            <a:srgbClr val="F26B43"/>
          </p15:clr>
        </p15:guide>
        <p15:guide id="24" orient="horz" pos="3621">
          <p15:clr>
            <a:srgbClr val="F26B43"/>
          </p15:clr>
        </p15:guide>
        <p15:guide id="25" orient="horz" pos="42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6298AB1-2263-68F5-FD7C-7B3D4D5187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49" r="17049"/>
          <a:stretch/>
        </p:blipFill>
        <p:spPr>
          <a:xfrm>
            <a:off x="-3175" y="0"/>
            <a:ext cx="6781798" cy="6858000"/>
          </a:xfr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1D9D75C-98F2-B49E-B2FB-5EE7C61A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17618" y="6524371"/>
            <a:ext cx="4193405" cy="1691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 sz="1000">
                <a:solidFill>
                  <a:srgbClr val="2C3182"/>
                </a:solidFill>
              </a:rPr>
              <a:t>https://www.mfsr.sk/en/finance/value-money/about-value-money/</a:t>
            </a:r>
            <a:endParaRPr lang="en-SK" sz="1000">
              <a:solidFill>
                <a:srgbClr val="2C318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FFB30-339F-E423-82AC-C6487B11665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382227" y="3400048"/>
            <a:ext cx="6628797" cy="738639"/>
          </a:xfrm>
        </p:spPr>
        <p:txBody>
          <a:bodyPr>
            <a:normAutofit/>
          </a:bodyPr>
          <a:lstStyle/>
          <a:p>
            <a:r>
              <a:rPr lang="en-US" sz="1600">
                <a:solidFill>
                  <a:srgbClr val="2C3182"/>
                </a:solidFill>
              </a:rPr>
              <a:t>Adam Marek</a:t>
            </a:r>
            <a:endParaRPr lang="sk-SK" sz="1600">
              <a:solidFill>
                <a:srgbClr val="2C3182"/>
              </a:solidFill>
            </a:endParaRPr>
          </a:p>
          <a:p>
            <a:r>
              <a:rPr lang="en-US" sz="1600">
                <a:solidFill>
                  <a:srgbClr val="2C3182"/>
                </a:solidFill>
              </a:rPr>
              <a:t>Director, Health and Social Expenditures</a:t>
            </a:r>
          </a:p>
          <a:p>
            <a:r>
              <a:rPr lang="en-US" sz="1600">
                <a:solidFill>
                  <a:srgbClr val="2C3182"/>
                </a:solidFill>
              </a:rPr>
              <a:t>Value for Money Division</a:t>
            </a:r>
            <a:endParaRPr lang="en-GB" sz="1600">
              <a:solidFill>
                <a:srgbClr val="2C3182"/>
              </a:solidFill>
            </a:endParaRPr>
          </a:p>
          <a:p>
            <a:endParaRPr lang="en-SK" sz="16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5E179E03-0ADE-407C-392C-A066E48E9E93}"/>
              </a:ext>
            </a:extLst>
          </p:cNvPr>
          <p:cNvSpPr/>
          <p:nvPr/>
        </p:nvSpPr>
        <p:spPr>
          <a:xfrm>
            <a:off x="0" y="0"/>
            <a:ext cx="6781798" cy="6857998"/>
          </a:xfrm>
          <a:custGeom>
            <a:avLst/>
            <a:gdLst>
              <a:gd name="connsiteX0" fmla="*/ 244755 w 6781798"/>
              <a:gd name="connsiteY0" fmla="*/ 5460701 h 6857998"/>
              <a:gd name="connsiteX1" fmla="*/ 179388 w 6781798"/>
              <a:gd name="connsiteY1" fmla="*/ 5526068 h 6857998"/>
              <a:gd name="connsiteX2" fmla="*/ 179388 w 6781798"/>
              <a:gd name="connsiteY2" fmla="*/ 6627561 h 6857998"/>
              <a:gd name="connsiteX3" fmla="*/ 244755 w 6781798"/>
              <a:gd name="connsiteY3" fmla="*/ 6692928 h 6857998"/>
              <a:gd name="connsiteX4" fmla="*/ 1338130 w 6781798"/>
              <a:gd name="connsiteY4" fmla="*/ 6692928 h 6857998"/>
              <a:gd name="connsiteX5" fmla="*/ 1403497 w 6781798"/>
              <a:gd name="connsiteY5" fmla="*/ 6627561 h 6857998"/>
              <a:gd name="connsiteX6" fmla="*/ 1403497 w 6781798"/>
              <a:gd name="connsiteY6" fmla="*/ 5526068 h 6857998"/>
              <a:gd name="connsiteX7" fmla="*/ 1338130 w 6781798"/>
              <a:gd name="connsiteY7" fmla="*/ 5460701 h 6857998"/>
              <a:gd name="connsiteX8" fmla="*/ 2873655 w 6781798"/>
              <a:gd name="connsiteY8" fmla="*/ 4138175 h 6857998"/>
              <a:gd name="connsiteX9" fmla="*/ 2808288 w 6781798"/>
              <a:gd name="connsiteY9" fmla="*/ 4203542 h 6857998"/>
              <a:gd name="connsiteX10" fmla="*/ 2808288 w 6781798"/>
              <a:gd name="connsiteY10" fmla="*/ 5305035 h 6857998"/>
              <a:gd name="connsiteX11" fmla="*/ 2873655 w 6781798"/>
              <a:gd name="connsiteY11" fmla="*/ 5370402 h 6857998"/>
              <a:gd name="connsiteX12" fmla="*/ 3967028 w 6781798"/>
              <a:gd name="connsiteY12" fmla="*/ 5370402 h 6857998"/>
              <a:gd name="connsiteX13" fmla="*/ 4032395 w 6781798"/>
              <a:gd name="connsiteY13" fmla="*/ 5305035 h 6857998"/>
              <a:gd name="connsiteX14" fmla="*/ 4032395 w 6781798"/>
              <a:gd name="connsiteY14" fmla="*/ 4203542 h 6857998"/>
              <a:gd name="connsiteX15" fmla="*/ 3967028 w 6781798"/>
              <a:gd name="connsiteY15" fmla="*/ 4138175 h 6857998"/>
              <a:gd name="connsiteX16" fmla="*/ 1563575 w 6781798"/>
              <a:gd name="connsiteY16" fmla="*/ 4138175 h 6857998"/>
              <a:gd name="connsiteX17" fmla="*/ 1498208 w 6781798"/>
              <a:gd name="connsiteY17" fmla="*/ 4203542 h 6857998"/>
              <a:gd name="connsiteX18" fmla="*/ 1498208 w 6781798"/>
              <a:gd name="connsiteY18" fmla="*/ 5305035 h 6857998"/>
              <a:gd name="connsiteX19" fmla="*/ 1563575 w 6781798"/>
              <a:gd name="connsiteY19" fmla="*/ 5370402 h 6857998"/>
              <a:gd name="connsiteX20" fmla="*/ 2656950 w 6781798"/>
              <a:gd name="connsiteY20" fmla="*/ 5370402 h 6857998"/>
              <a:gd name="connsiteX21" fmla="*/ 2722316 w 6781798"/>
              <a:gd name="connsiteY21" fmla="*/ 5305035 h 6857998"/>
              <a:gd name="connsiteX22" fmla="*/ 2722316 w 6781798"/>
              <a:gd name="connsiteY22" fmla="*/ 4203542 h 6857998"/>
              <a:gd name="connsiteX23" fmla="*/ 2656950 w 6781798"/>
              <a:gd name="connsiteY23" fmla="*/ 4138175 h 6857998"/>
              <a:gd name="connsiteX24" fmla="*/ 244755 w 6781798"/>
              <a:gd name="connsiteY24" fmla="*/ 4138175 h 6857998"/>
              <a:gd name="connsiteX25" fmla="*/ 179388 w 6781798"/>
              <a:gd name="connsiteY25" fmla="*/ 4203542 h 6857998"/>
              <a:gd name="connsiteX26" fmla="*/ 179388 w 6781798"/>
              <a:gd name="connsiteY26" fmla="*/ 5305035 h 6857998"/>
              <a:gd name="connsiteX27" fmla="*/ 244755 w 6781798"/>
              <a:gd name="connsiteY27" fmla="*/ 5370402 h 6857998"/>
              <a:gd name="connsiteX28" fmla="*/ 1338130 w 6781798"/>
              <a:gd name="connsiteY28" fmla="*/ 5370402 h 6857998"/>
              <a:gd name="connsiteX29" fmla="*/ 1403497 w 6781798"/>
              <a:gd name="connsiteY29" fmla="*/ 5305035 h 6857998"/>
              <a:gd name="connsiteX30" fmla="*/ 1403497 w 6781798"/>
              <a:gd name="connsiteY30" fmla="*/ 4203542 h 6857998"/>
              <a:gd name="connsiteX31" fmla="*/ 1338130 w 6781798"/>
              <a:gd name="connsiteY31" fmla="*/ 4138175 h 6857998"/>
              <a:gd name="connsiteX32" fmla="*/ 244754 w 6781798"/>
              <a:gd name="connsiteY32" fmla="*/ 2817376 h 6857998"/>
              <a:gd name="connsiteX33" fmla="*/ 179387 w 6781798"/>
              <a:gd name="connsiteY33" fmla="*/ 2882743 h 6857998"/>
              <a:gd name="connsiteX34" fmla="*/ 179387 w 6781798"/>
              <a:gd name="connsiteY34" fmla="*/ 3984235 h 6857998"/>
              <a:gd name="connsiteX35" fmla="*/ 244754 w 6781798"/>
              <a:gd name="connsiteY35" fmla="*/ 4049602 h 6857998"/>
              <a:gd name="connsiteX36" fmla="*/ 1338129 w 6781798"/>
              <a:gd name="connsiteY36" fmla="*/ 4049602 h 6857998"/>
              <a:gd name="connsiteX37" fmla="*/ 1403496 w 6781798"/>
              <a:gd name="connsiteY37" fmla="*/ 3984235 h 6857998"/>
              <a:gd name="connsiteX38" fmla="*/ 1403496 w 6781798"/>
              <a:gd name="connsiteY38" fmla="*/ 2882743 h 6857998"/>
              <a:gd name="connsiteX39" fmla="*/ 1338129 w 6781798"/>
              <a:gd name="connsiteY39" fmla="*/ 2817376 h 6857998"/>
              <a:gd name="connsiteX40" fmla="*/ 2873655 w 6781798"/>
              <a:gd name="connsiteY40" fmla="*/ 2817376 h 6857998"/>
              <a:gd name="connsiteX41" fmla="*/ 2808288 w 6781798"/>
              <a:gd name="connsiteY41" fmla="*/ 2882742 h 6857998"/>
              <a:gd name="connsiteX42" fmla="*/ 2808288 w 6781798"/>
              <a:gd name="connsiteY42" fmla="*/ 3984234 h 6857998"/>
              <a:gd name="connsiteX43" fmla="*/ 2873655 w 6781798"/>
              <a:gd name="connsiteY43" fmla="*/ 4049601 h 6857998"/>
              <a:gd name="connsiteX44" fmla="*/ 3967028 w 6781798"/>
              <a:gd name="connsiteY44" fmla="*/ 4049601 h 6857998"/>
              <a:gd name="connsiteX45" fmla="*/ 4032395 w 6781798"/>
              <a:gd name="connsiteY45" fmla="*/ 3984234 h 6857998"/>
              <a:gd name="connsiteX46" fmla="*/ 4032395 w 6781798"/>
              <a:gd name="connsiteY46" fmla="*/ 2882742 h 6857998"/>
              <a:gd name="connsiteX47" fmla="*/ 3967028 w 6781798"/>
              <a:gd name="connsiteY47" fmla="*/ 2817376 h 6857998"/>
              <a:gd name="connsiteX48" fmla="*/ 1559204 w 6781798"/>
              <a:gd name="connsiteY48" fmla="*/ 2817376 h 6857998"/>
              <a:gd name="connsiteX49" fmla="*/ 1493837 w 6781798"/>
              <a:gd name="connsiteY49" fmla="*/ 2882742 h 6857998"/>
              <a:gd name="connsiteX50" fmla="*/ 1493837 w 6781798"/>
              <a:gd name="connsiteY50" fmla="*/ 3984234 h 6857998"/>
              <a:gd name="connsiteX51" fmla="*/ 1559204 w 6781798"/>
              <a:gd name="connsiteY51" fmla="*/ 4049601 h 6857998"/>
              <a:gd name="connsiteX52" fmla="*/ 2652579 w 6781798"/>
              <a:gd name="connsiteY52" fmla="*/ 4049601 h 6857998"/>
              <a:gd name="connsiteX53" fmla="*/ 2717946 w 6781798"/>
              <a:gd name="connsiteY53" fmla="*/ 3984234 h 6857998"/>
              <a:gd name="connsiteX54" fmla="*/ 2717946 w 6781798"/>
              <a:gd name="connsiteY54" fmla="*/ 2882742 h 6857998"/>
              <a:gd name="connsiteX55" fmla="*/ 2652579 w 6781798"/>
              <a:gd name="connsiteY55" fmla="*/ 2817376 h 6857998"/>
              <a:gd name="connsiteX56" fmla="*/ 1559204 w 6781798"/>
              <a:gd name="connsiteY56" fmla="*/ 1496576 h 6857998"/>
              <a:gd name="connsiteX57" fmla="*/ 1493837 w 6781798"/>
              <a:gd name="connsiteY57" fmla="*/ 1561943 h 6857998"/>
              <a:gd name="connsiteX58" fmla="*/ 1493837 w 6781798"/>
              <a:gd name="connsiteY58" fmla="*/ 2663436 h 6857998"/>
              <a:gd name="connsiteX59" fmla="*/ 1559204 w 6781798"/>
              <a:gd name="connsiteY59" fmla="*/ 2728803 h 6857998"/>
              <a:gd name="connsiteX60" fmla="*/ 2652579 w 6781798"/>
              <a:gd name="connsiteY60" fmla="*/ 2728803 h 6857998"/>
              <a:gd name="connsiteX61" fmla="*/ 2717946 w 6781798"/>
              <a:gd name="connsiteY61" fmla="*/ 2663436 h 6857998"/>
              <a:gd name="connsiteX62" fmla="*/ 2717946 w 6781798"/>
              <a:gd name="connsiteY62" fmla="*/ 1561943 h 6857998"/>
              <a:gd name="connsiteX63" fmla="*/ 2652579 w 6781798"/>
              <a:gd name="connsiteY63" fmla="*/ 1496576 h 6857998"/>
              <a:gd name="connsiteX64" fmla="*/ 244754 w 6781798"/>
              <a:gd name="connsiteY64" fmla="*/ 1496576 h 6857998"/>
              <a:gd name="connsiteX65" fmla="*/ 179387 w 6781798"/>
              <a:gd name="connsiteY65" fmla="*/ 1561943 h 6857998"/>
              <a:gd name="connsiteX66" fmla="*/ 179387 w 6781798"/>
              <a:gd name="connsiteY66" fmla="*/ 2663436 h 6857998"/>
              <a:gd name="connsiteX67" fmla="*/ 244754 w 6781798"/>
              <a:gd name="connsiteY67" fmla="*/ 2728803 h 6857998"/>
              <a:gd name="connsiteX68" fmla="*/ 1338129 w 6781798"/>
              <a:gd name="connsiteY68" fmla="*/ 2728803 h 6857998"/>
              <a:gd name="connsiteX69" fmla="*/ 1403496 w 6781798"/>
              <a:gd name="connsiteY69" fmla="*/ 2663436 h 6857998"/>
              <a:gd name="connsiteX70" fmla="*/ 1403496 w 6781798"/>
              <a:gd name="connsiteY70" fmla="*/ 1561943 h 6857998"/>
              <a:gd name="connsiteX71" fmla="*/ 1338129 w 6781798"/>
              <a:gd name="connsiteY71" fmla="*/ 1496576 h 6857998"/>
              <a:gd name="connsiteX72" fmla="*/ 5525972 w 6781798"/>
              <a:gd name="connsiteY72" fmla="*/ 1496576 h 6857998"/>
              <a:gd name="connsiteX73" fmla="*/ 5460605 w 6781798"/>
              <a:gd name="connsiteY73" fmla="*/ 1561943 h 6857998"/>
              <a:gd name="connsiteX74" fmla="*/ 5460605 w 6781798"/>
              <a:gd name="connsiteY74" fmla="*/ 2663436 h 6857998"/>
              <a:gd name="connsiteX75" fmla="*/ 5525972 w 6781798"/>
              <a:gd name="connsiteY75" fmla="*/ 2728803 h 6857998"/>
              <a:gd name="connsiteX76" fmla="*/ 6619347 w 6781798"/>
              <a:gd name="connsiteY76" fmla="*/ 2728803 h 6857998"/>
              <a:gd name="connsiteX77" fmla="*/ 6684714 w 6781798"/>
              <a:gd name="connsiteY77" fmla="*/ 2663436 h 6857998"/>
              <a:gd name="connsiteX78" fmla="*/ 6684714 w 6781798"/>
              <a:gd name="connsiteY78" fmla="*/ 1561943 h 6857998"/>
              <a:gd name="connsiteX79" fmla="*/ 6619347 w 6781798"/>
              <a:gd name="connsiteY79" fmla="*/ 1496576 h 6857998"/>
              <a:gd name="connsiteX80" fmla="*/ 4205645 w 6781798"/>
              <a:gd name="connsiteY80" fmla="*/ 1496576 h 6857998"/>
              <a:gd name="connsiteX81" fmla="*/ 4140278 w 6781798"/>
              <a:gd name="connsiteY81" fmla="*/ 1561943 h 6857998"/>
              <a:gd name="connsiteX82" fmla="*/ 4140278 w 6781798"/>
              <a:gd name="connsiteY82" fmla="*/ 2663436 h 6857998"/>
              <a:gd name="connsiteX83" fmla="*/ 4205645 w 6781798"/>
              <a:gd name="connsiteY83" fmla="*/ 2728803 h 6857998"/>
              <a:gd name="connsiteX84" fmla="*/ 5299020 w 6781798"/>
              <a:gd name="connsiteY84" fmla="*/ 2728803 h 6857998"/>
              <a:gd name="connsiteX85" fmla="*/ 5364387 w 6781798"/>
              <a:gd name="connsiteY85" fmla="*/ 2663436 h 6857998"/>
              <a:gd name="connsiteX86" fmla="*/ 5364387 w 6781798"/>
              <a:gd name="connsiteY86" fmla="*/ 1561943 h 6857998"/>
              <a:gd name="connsiteX87" fmla="*/ 5299020 w 6781798"/>
              <a:gd name="connsiteY87" fmla="*/ 1496576 h 6857998"/>
              <a:gd name="connsiteX88" fmla="*/ 2873654 w 6781798"/>
              <a:gd name="connsiteY88" fmla="*/ 1496576 h 6857998"/>
              <a:gd name="connsiteX89" fmla="*/ 2808287 w 6781798"/>
              <a:gd name="connsiteY89" fmla="*/ 1561943 h 6857998"/>
              <a:gd name="connsiteX90" fmla="*/ 2808287 w 6781798"/>
              <a:gd name="connsiteY90" fmla="*/ 2663436 h 6857998"/>
              <a:gd name="connsiteX91" fmla="*/ 2873654 w 6781798"/>
              <a:gd name="connsiteY91" fmla="*/ 2728803 h 6857998"/>
              <a:gd name="connsiteX92" fmla="*/ 3967028 w 6781798"/>
              <a:gd name="connsiteY92" fmla="*/ 2728803 h 6857998"/>
              <a:gd name="connsiteX93" fmla="*/ 4032395 w 6781798"/>
              <a:gd name="connsiteY93" fmla="*/ 2663436 h 6857998"/>
              <a:gd name="connsiteX94" fmla="*/ 4032395 w 6781798"/>
              <a:gd name="connsiteY94" fmla="*/ 1561943 h 6857998"/>
              <a:gd name="connsiteX95" fmla="*/ 3967028 w 6781798"/>
              <a:gd name="connsiteY95" fmla="*/ 1496576 h 6857998"/>
              <a:gd name="connsiteX96" fmla="*/ 5534303 w 6781798"/>
              <a:gd name="connsiteY96" fmla="*/ 175776 h 6857998"/>
              <a:gd name="connsiteX97" fmla="*/ 5468936 w 6781798"/>
              <a:gd name="connsiteY97" fmla="*/ 241143 h 6857998"/>
              <a:gd name="connsiteX98" fmla="*/ 5468936 w 6781798"/>
              <a:gd name="connsiteY98" fmla="*/ 1342636 h 6857998"/>
              <a:gd name="connsiteX99" fmla="*/ 5534303 w 6781798"/>
              <a:gd name="connsiteY99" fmla="*/ 1408003 h 6857998"/>
              <a:gd name="connsiteX100" fmla="*/ 6627678 w 6781798"/>
              <a:gd name="connsiteY100" fmla="*/ 1408003 h 6857998"/>
              <a:gd name="connsiteX101" fmla="*/ 6693045 w 6781798"/>
              <a:gd name="connsiteY101" fmla="*/ 1342636 h 6857998"/>
              <a:gd name="connsiteX102" fmla="*/ 6693045 w 6781798"/>
              <a:gd name="connsiteY102" fmla="*/ 241143 h 6857998"/>
              <a:gd name="connsiteX103" fmla="*/ 6627678 w 6781798"/>
              <a:gd name="connsiteY103" fmla="*/ 175776 h 6857998"/>
              <a:gd name="connsiteX104" fmla="*/ 4205645 w 6781798"/>
              <a:gd name="connsiteY104" fmla="*/ 175775 h 6857998"/>
              <a:gd name="connsiteX105" fmla="*/ 4140278 w 6781798"/>
              <a:gd name="connsiteY105" fmla="*/ 241142 h 6857998"/>
              <a:gd name="connsiteX106" fmla="*/ 4140278 w 6781798"/>
              <a:gd name="connsiteY106" fmla="*/ 1342636 h 6857998"/>
              <a:gd name="connsiteX107" fmla="*/ 4205645 w 6781798"/>
              <a:gd name="connsiteY107" fmla="*/ 1408003 h 6857998"/>
              <a:gd name="connsiteX108" fmla="*/ 5299020 w 6781798"/>
              <a:gd name="connsiteY108" fmla="*/ 1408003 h 6857998"/>
              <a:gd name="connsiteX109" fmla="*/ 5364387 w 6781798"/>
              <a:gd name="connsiteY109" fmla="*/ 1342636 h 6857998"/>
              <a:gd name="connsiteX110" fmla="*/ 5364387 w 6781798"/>
              <a:gd name="connsiteY110" fmla="*/ 241142 h 6857998"/>
              <a:gd name="connsiteX111" fmla="*/ 5299020 w 6781798"/>
              <a:gd name="connsiteY111" fmla="*/ 175775 h 6857998"/>
              <a:gd name="connsiteX112" fmla="*/ 2873653 w 6781798"/>
              <a:gd name="connsiteY112" fmla="*/ 175775 h 6857998"/>
              <a:gd name="connsiteX113" fmla="*/ 2808286 w 6781798"/>
              <a:gd name="connsiteY113" fmla="*/ 241142 h 6857998"/>
              <a:gd name="connsiteX114" fmla="*/ 2808286 w 6781798"/>
              <a:gd name="connsiteY114" fmla="*/ 1342635 h 6857998"/>
              <a:gd name="connsiteX115" fmla="*/ 2873653 w 6781798"/>
              <a:gd name="connsiteY115" fmla="*/ 1408002 h 6857998"/>
              <a:gd name="connsiteX116" fmla="*/ 3967028 w 6781798"/>
              <a:gd name="connsiteY116" fmla="*/ 1408002 h 6857998"/>
              <a:gd name="connsiteX117" fmla="*/ 4032395 w 6781798"/>
              <a:gd name="connsiteY117" fmla="*/ 1342635 h 6857998"/>
              <a:gd name="connsiteX118" fmla="*/ 4032395 w 6781798"/>
              <a:gd name="connsiteY118" fmla="*/ 241142 h 6857998"/>
              <a:gd name="connsiteX119" fmla="*/ 3967028 w 6781798"/>
              <a:gd name="connsiteY119" fmla="*/ 175775 h 6857998"/>
              <a:gd name="connsiteX120" fmla="*/ 1559203 w 6781798"/>
              <a:gd name="connsiteY120" fmla="*/ 175775 h 6857998"/>
              <a:gd name="connsiteX121" fmla="*/ 1493836 w 6781798"/>
              <a:gd name="connsiteY121" fmla="*/ 241142 h 6857998"/>
              <a:gd name="connsiteX122" fmla="*/ 1493836 w 6781798"/>
              <a:gd name="connsiteY122" fmla="*/ 1342635 h 6857998"/>
              <a:gd name="connsiteX123" fmla="*/ 1559203 w 6781798"/>
              <a:gd name="connsiteY123" fmla="*/ 1408002 h 6857998"/>
              <a:gd name="connsiteX124" fmla="*/ 2652578 w 6781798"/>
              <a:gd name="connsiteY124" fmla="*/ 1408002 h 6857998"/>
              <a:gd name="connsiteX125" fmla="*/ 2717945 w 6781798"/>
              <a:gd name="connsiteY125" fmla="*/ 1342635 h 6857998"/>
              <a:gd name="connsiteX126" fmla="*/ 2717945 w 6781798"/>
              <a:gd name="connsiteY126" fmla="*/ 241142 h 6857998"/>
              <a:gd name="connsiteX127" fmla="*/ 2652578 w 6781798"/>
              <a:gd name="connsiteY127" fmla="*/ 175775 h 6857998"/>
              <a:gd name="connsiteX128" fmla="*/ 244753 w 6781798"/>
              <a:gd name="connsiteY128" fmla="*/ 175775 h 6857998"/>
              <a:gd name="connsiteX129" fmla="*/ 179386 w 6781798"/>
              <a:gd name="connsiteY129" fmla="*/ 241142 h 6857998"/>
              <a:gd name="connsiteX130" fmla="*/ 179386 w 6781798"/>
              <a:gd name="connsiteY130" fmla="*/ 1342635 h 6857998"/>
              <a:gd name="connsiteX131" fmla="*/ 244753 w 6781798"/>
              <a:gd name="connsiteY131" fmla="*/ 1408002 h 6857998"/>
              <a:gd name="connsiteX132" fmla="*/ 1338128 w 6781798"/>
              <a:gd name="connsiteY132" fmla="*/ 1408002 h 6857998"/>
              <a:gd name="connsiteX133" fmla="*/ 1403495 w 6781798"/>
              <a:gd name="connsiteY133" fmla="*/ 1342635 h 6857998"/>
              <a:gd name="connsiteX134" fmla="*/ 1403495 w 6781798"/>
              <a:gd name="connsiteY134" fmla="*/ 241142 h 6857998"/>
              <a:gd name="connsiteX135" fmla="*/ 1338128 w 6781798"/>
              <a:gd name="connsiteY135" fmla="*/ 175775 h 6857998"/>
              <a:gd name="connsiteX136" fmla="*/ 0 w 6781798"/>
              <a:gd name="connsiteY136" fmla="*/ 0 h 6857998"/>
              <a:gd name="connsiteX137" fmla="*/ 6781798 w 6781798"/>
              <a:gd name="connsiteY137" fmla="*/ 0 h 6857998"/>
              <a:gd name="connsiteX138" fmla="*/ 6781798 w 6781798"/>
              <a:gd name="connsiteY138" fmla="*/ 6857998 h 6857998"/>
              <a:gd name="connsiteX139" fmla="*/ 0 w 6781798"/>
              <a:gd name="connsiteY139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781798" h="6857998">
                <a:moveTo>
                  <a:pt x="244755" y="5460701"/>
                </a:moveTo>
                <a:cubicBezTo>
                  <a:pt x="208654" y="5460701"/>
                  <a:pt x="179388" y="5489967"/>
                  <a:pt x="179388" y="5526068"/>
                </a:cubicBezTo>
                <a:lnTo>
                  <a:pt x="179388" y="6627561"/>
                </a:lnTo>
                <a:cubicBezTo>
                  <a:pt x="179388" y="6663662"/>
                  <a:pt x="208654" y="6692928"/>
                  <a:pt x="244755" y="6692928"/>
                </a:cubicBezTo>
                <a:lnTo>
                  <a:pt x="1338130" y="6692928"/>
                </a:lnTo>
                <a:cubicBezTo>
                  <a:pt x="1374231" y="6692928"/>
                  <a:pt x="1403497" y="6663662"/>
                  <a:pt x="1403497" y="6627561"/>
                </a:cubicBezTo>
                <a:lnTo>
                  <a:pt x="1403497" y="5526068"/>
                </a:lnTo>
                <a:cubicBezTo>
                  <a:pt x="1403497" y="5489967"/>
                  <a:pt x="1374231" y="5460701"/>
                  <a:pt x="1338130" y="5460701"/>
                </a:cubicBezTo>
                <a:close/>
                <a:moveTo>
                  <a:pt x="2873655" y="4138175"/>
                </a:moveTo>
                <a:cubicBezTo>
                  <a:pt x="2837554" y="4138175"/>
                  <a:pt x="2808288" y="4167441"/>
                  <a:pt x="2808288" y="4203542"/>
                </a:cubicBezTo>
                <a:lnTo>
                  <a:pt x="2808288" y="5305035"/>
                </a:lnTo>
                <a:cubicBezTo>
                  <a:pt x="2808288" y="5341136"/>
                  <a:pt x="2837554" y="5370402"/>
                  <a:pt x="2873655" y="5370402"/>
                </a:cubicBezTo>
                <a:lnTo>
                  <a:pt x="3967028" y="5370402"/>
                </a:lnTo>
                <a:cubicBezTo>
                  <a:pt x="4003129" y="5370402"/>
                  <a:pt x="4032395" y="5341136"/>
                  <a:pt x="4032395" y="5305035"/>
                </a:cubicBezTo>
                <a:lnTo>
                  <a:pt x="4032395" y="4203542"/>
                </a:lnTo>
                <a:cubicBezTo>
                  <a:pt x="4032395" y="4167441"/>
                  <a:pt x="4003129" y="4138175"/>
                  <a:pt x="3967028" y="4138175"/>
                </a:cubicBezTo>
                <a:close/>
                <a:moveTo>
                  <a:pt x="1563575" y="4138175"/>
                </a:moveTo>
                <a:cubicBezTo>
                  <a:pt x="1527474" y="4138175"/>
                  <a:pt x="1498208" y="4167441"/>
                  <a:pt x="1498208" y="4203542"/>
                </a:cubicBezTo>
                <a:lnTo>
                  <a:pt x="1498208" y="5305035"/>
                </a:lnTo>
                <a:cubicBezTo>
                  <a:pt x="1498208" y="5341136"/>
                  <a:pt x="1527474" y="5370402"/>
                  <a:pt x="1563575" y="5370402"/>
                </a:cubicBezTo>
                <a:lnTo>
                  <a:pt x="2656950" y="5370402"/>
                </a:lnTo>
                <a:cubicBezTo>
                  <a:pt x="2693050" y="5370402"/>
                  <a:pt x="2722316" y="5341136"/>
                  <a:pt x="2722316" y="5305035"/>
                </a:cubicBezTo>
                <a:lnTo>
                  <a:pt x="2722316" y="4203542"/>
                </a:lnTo>
                <a:cubicBezTo>
                  <a:pt x="2722316" y="4167441"/>
                  <a:pt x="2693050" y="4138175"/>
                  <a:pt x="2656950" y="4138175"/>
                </a:cubicBezTo>
                <a:close/>
                <a:moveTo>
                  <a:pt x="244755" y="4138175"/>
                </a:moveTo>
                <a:cubicBezTo>
                  <a:pt x="208654" y="4138175"/>
                  <a:pt x="179388" y="4167441"/>
                  <a:pt x="179388" y="4203542"/>
                </a:cubicBezTo>
                <a:lnTo>
                  <a:pt x="179388" y="5305035"/>
                </a:lnTo>
                <a:cubicBezTo>
                  <a:pt x="179388" y="5341136"/>
                  <a:pt x="208654" y="5370402"/>
                  <a:pt x="244755" y="5370402"/>
                </a:cubicBezTo>
                <a:lnTo>
                  <a:pt x="1338130" y="5370402"/>
                </a:lnTo>
                <a:cubicBezTo>
                  <a:pt x="1374231" y="5370402"/>
                  <a:pt x="1403497" y="5341136"/>
                  <a:pt x="1403497" y="5305035"/>
                </a:cubicBezTo>
                <a:lnTo>
                  <a:pt x="1403497" y="4203542"/>
                </a:lnTo>
                <a:cubicBezTo>
                  <a:pt x="1403497" y="4167441"/>
                  <a:pt x="1374231" y="4138175"/>
                  <a:pt x="1338130" y="4138175"/>
                </a:cubicBezTo>
                <a:close/>
                <a:moveTo>
                  <a:pt x="244754" y="2817376"/>
                </a:moveTo>
                <a:cubicBezTo>
                  <a:pt x="208653" y="2817376"/>
                  <a:pt x="179387" y="2846642"/>
                  <a:pt x="179387" y="2882743"/>
                </a:cubicBezTo>
                <a:lnTo>
                  <a:pt x="179387" y="3984235"/>
                </a:lnTo>
                <a:cubicBezTo>
                  <a:pt x="179387" y="4020336"/>
                  <a:pt x="208653" y="4049602"/>
                  <a:pt x="244754" y="4049602"/>
                </a:cubicBezTo>
                <a:lnTo>
                  <a:pt x="1338129" y="4049602"/>
                </a:lnTo>
                <a:cubicBezTo>
                  <a:pt x="1374230" y="4049602"/>
                  <a:pt x="1403496" y="4020336"/>
                  <a:pt x="1403496" y="3984235"/>
                </a:cubicBezTo>
                <a:lnTo>
                  <a:pt x="1403496" y="2882743"/>
                </a:lnTo>
                <a:cubicBezTo>
                  <a:pt x="1403496" y="2846642"/>
                  <a:pt x="1374230" y="2817376"/>
                  <a:pt x="1338129" y="2817376"/>
                </a:cubicBezTo>
                <a:close/>
                <a:moveTo>
                  <a:pt x="2873655" y="2817376"/>
                </a:moveTo>
                <a:cubicBezTo>
                  <a:pt x="2837553" y="2817376"/>
                  <a:pt x="2808288" y="2846641"/>
                  <a:pt x="2808288" y="2882742"/>
                </a:cubicBezTo>
                <a:lnTo>
                  <a:pt x="2808288" y="3984234"/>
                </a:lnTo>
                <a:cubicBezTo>
                  <a:pt x="2808288" y="4020335"/>
                  <a:pt x="2837553" y="4049601"/>
                  <a:pt x="2873655" y="4049601"/>
                </a:cubicBezTo>
                <a:lnTo>
                  <a:pt x="3967028" y="4049601"/>
                </a:lnTo>
                <a:cubicBezTo>
                  <a:pt x="4003129" y="4049601"/>
                  <a:pt x="4032395" y="4020335"/>
                  <a:pt x="4032395" y="3984234"/>
                </a:cubicBezTo>
                <a:lnTo>
                  <a:pt x="4032395" y="2882742"/>
                </a:lnTo>
                <a:cubicBezTo>
                  <a:pt x="4032395" y="2846641"/>
                  <a:pt x="4003129" y="2817376"/>
                  <a:pt x="3967028" y="2817376"/>
                </a:cubicBezTo>
                <a:close/>
                <a:moveTo>
                  <a:pt x="1559204" y="2817376"/>
                </a:moveTo>
                <a:cubicBezTo>
                  <a:pt x="1523103" y="2817376"/>
                  <a:pt x="1493837" y="2846641"/>
                  <a:pt x="1493837" y="2882742"/>
                </a:cubicBezTo>
                <a:lnTo>
                  <a:pt x="1493837" y="3984234"/>
                </a:lnTo>
                <a:cubicBezTo>
                  <a:pt x="1493837" y="4020335"/>
                  <a:pt x="1523103" y="4049601"/>
                  <a:pt x="1559204" y="4049601"/>
                </a:cubicBezTo>
                <a:lnTo>
                  <a:pt x="2652579" y="4049601"/>
                </a:lnTo>
                <a:cubicBezTo>
                  <a:pt x="2688680" y="4049601"/>
                  <a:pt x="2717946" y="4020335"/>
                  <a:pt x="2717946" y="3984234"/>
                </a:cubicBezTo>
                <a:lnTo>
                  <a:pt x="2717946" y="2882742"/>
                </a:lnTo>
                <a:cubicBezTo>
                  <a:pt x="2717946" y="2846641"/>
                  <a:pt x="2688680" y="2817376"/>
                  <a:pt x="2652579" y="2817376"/>
                </a:cubicBezTo>
                <a:close/>
                <a:moveTo>
                  <a:pt x="1559204" y="1496576"/>
                </a:moveTo>
                <a:cubicBezTo>
                  <a:pt x="1523103" y="1496576"/>
                  <a:pt x="1493837" y="1525842"/>
                  <a:pt x="1493837" y="1561943"/>
                </a:cubicBezTo>
                <a:lnTo>
                  <a:pt x="1493837" y="2663436"/>
                </a:lnTo>
                <a:cubicBezTo>
                  <a:pt x="1493837" y="2699537"/>
                  <a:pt x="1523103" y="2728803"/>
                  <a:pt x="1559204" y="2728803"/>
                </a:cubicBezTo>
                <a:lnTo>
                  <a:pt x="2652579" y="2728803"/>
                </a:lnTo>
                <a:cubicBezTo>
                  <a:pt x="2688680" y="2728803"/>
                  <a:pt x="2717946" y="2699537"/>
                  <a:pt x="2717946" y="2663436"/>
                </a:cubicBezTo>
                <a:lnTo>
                  <a:pt x="2717946" y="1561943"/>
                </a:lnTo>
                <a:cubicBezTo>
                  <a:pt x="2717946" y="1525842"/>
                  <a:pt x="2688680" y="1496576"/>
                  <a:pt x="2652579" y="1496576"/>
                </a:cubicBezTo>
                <a:close/>
                <a:moveTo>
                  <a:pt x="244754" y="1496576"/>
                </a:moveTo>
                <a:cubicBezTo>
                  <a:pt x="208653" y="1496576"/>
                  <a:pt x="179387" y="1525842"/>
                  <a:pt x="179387" y="1561943"/>
                </a:cubicBezTo>
                <a:lnTo>
                  <a:pt x="179387" y="2663436"/>
                </a:lnTo>
                <a:cubicBezTo>
                  <a:pt x="179387" y="2699537"/>
                  <a:pt x="208653" y="2728803"/>
                  <a:pt x="244754" y="2728803"/>
                </a:cubicBezTo>
                <a:lnTo>
                  <a:pt x="1338129" y="2728803"/>
                </a:lnTo>
                <a:cubicBezTo>
                  <a:pt x="1374230" y="2728803"/>
                  <a:pt x="1403496" y="2699537"/>
                  <a:pt x="1403496" y="2663436"/>
                </a:cubicBezTo>
                <a:lnTo>
                  <a:pt x="1403496" y="1561943"/>
                </a:lnTo>
                <a:cubicBezTo>
                  <a:pt x="1403496" y="1525842"/>
                  <a:pt x="1374230" y="1496576"/>
                  <a:pt x="1338129" y="1496576"/>
                </a:cubicBezTo>
                <a:close/>
                <a:moveTo>
                  <a:pt x="5525972" y="1496576"/>
                </a:moveTo>
                <a:cubicBezTo>
                  <a:pt x="5489871" y="1496576"/>
                  <a:pt x="5460605" y="1525842"/>
                  <a:pt x="5460605" y="1561943"/>
                </a:cubicBezTo>
                <a:lnTo>
                  <a:pt x="5460605" y="2663436"/>
                </a:lnTo>
                <a:cubicBezTo>
                  <a:pt x="5460605" y="2699536"/>
                  <a:pt x="5489871" y="2728803"/>
                  <a:pt x="5525972" y="2728803"/>
                </a:cubicBezTo>
                <a:lnTo>
                  <a:pt x="6619347" y="2728803"/>
                </a:lnTo>
                <a:cubicBezTo>
                  <a:pt x="6655448" y="2728803"/>
                  <a:pt x="6684714" y="2699536"/>
                  <a:pt x="6684714" y="2663436"/>
                </a:cubicBezTo>
                <a:lnTo>
                  <a:pt x="6684714" y="1561943"/>
                </a:lnTo>
                <a:cubicBezTo>
                  <a:pt x="6684714" y="1525842"/>
                  <a:pt x="6655448" y="1496576"/>
                  <a:pt x="6619347" y="1496576"/>
                </a:cubicBezTo>
                <a:close/>
                <a:moveTo>
                  <a:pt x="4205645" y="1496576"/>
                </a:moveTo>
                <a:cubicBezTo>
                  <a:pt x="4169544" y="1496576"/>
                  <a:pt x="4140278" y="1525842"/>
                  <a:pt x="4140278" y="1561943"/>
                </a:cubicBezTo>
                <a:lnTo>
                  <a:pt x="4140278" y="2663436"/>
                </a:lnTo>
                <a:cubicBezTo>
                  <a:pt x="4140278" y="2699537"/>
                  <a:pt x="4169544" y="2728803"/>
                  <a:pt x="4205645" y="2728803"/>
                </a:cubicBezTo>
                <a:lnTo>
                  <a:pt x="5299020" y="2728803"/>
                </a:lnTo>
                <a:cubicBezTo>
                  <a:pt x="5335121" y="2728803"/>
                  <a:pt x="5364387" y="2699537"/>
                  <a:pt x="5364387" y="2663436"/>
                </a:cubicBezTo>
                <a:lnTo>
                  <a:pt x="5364387" y="1561943"/>
                </a:lnTo>
                <a:cubicBezTo>
                  <a:pt x="5364387" y="1525842"/>
                  <a:pt x="5335121" y="1496576"/>
                  <a:pt x="5299020" y="1496576"/>
                </a:cubicBezTo>
                <a:close/>
                <a:moveTo>
                  <a:pt x="2873654" y="1496576"/>
                </a:moveTo>
                <a:cubicBezTo>
                  <a:pt x="2837553" y="1496576"/>
                  <a:pt x="2808287" y="1525842"/>
                  <a:pt x="2808287" y="1561943"/>
                </a:cubicBezTo>
                <a:lnTo>
                  <a:pt x="2808287" y="2663436"/>
                </a:lnTo>
                <a:cubicBezTo>
                  <a:pt x="2808287" y="2699537"/>
                  <a:pt x="2837553" y="2728803"/>
                  <a:pt x="2873654" y="2728803"/>
                </a:cubicBezTo>
                <a:lnTo>
                  <a:pt x="3967028" y="2728803"/>
                </a:lnTo>
                <a:cubicBezTo>
                  <a:pt x="4003129" y="2728803"/>
                  <a:pt x="4032395" y="2699537"/>
                  <a:pt x="4032395" y="2663436"/>
                </a:cubicBezTo>
                <a:lnTo>
                  <a:pt x="4032395" y="1561943"/>
                </a:lnTo>
                <a:cubicBezTo>
                  <a:pt x="4032395" y="1525842"/>
                  <a:pt x="4003129" y="1496576"/>
                  <a:pt x="3967028" y="1496576"/>
                </a:cubicBezTo>
                <a:close/>
                <a:moveTo>
                  <a:pt x="5534303" y="175776"/>
                </a:moveTo>
                <a:cubicBezTo>
                  <a:pt x="5498202" y="175776"/>
                  <a:pt x="5468936" y="205042"/>
                  <a:pt x="5468936" y="241143"/>
                </a:cubicBezTo>
                <a:lnTo>
                  <a:pt x="5468936" y="1342636"/>
                </a:lnTo>
                <a:cubicBezTo>
                  <a:pt x="5468936" y="1378736"/>
                  <a:pt x="5498202" y="1408003"/>
                  <a:pt x="5534303" y="1408003"/>
                </a:cubicBezTo>
                <a:lnTo>
                  <a:pt x="6627678" y="1408003"/>
                </a:lnTo>
                <a:cubicBezTo>
                  <a:pt x="6663779" y="1408003"/>
                  <a:pt x="6693045" y="1378736"/>
                  <a:pt x="6693045" y="1342636"/>
                </a:cubicBezTo>
                <a:lnTo>
                  <a:pt x="6693045" y="241143"/>
                </a:lnTo>
                <a:cubicBezTo>
                  <a:pt x="6693045" y="205042"/>
                  <a:pt x="6663779" y="175776"/>
                  <a:pt x="6627678" y="175776"/>
                </a:cubicBezTo>
                <a:close/>
                <a:moveTo>
                  <a:pt x="4205645" y="175775"/>
                </a:moveTo>
                <a:cubicBezTo>
                  <a:pt x="4169544" y="175775"/>
                  <a:pt x="4140278" y="205041"/>
                  <a:pt x="4140278" y="241142"/>
                </a:cubicBezTo>
                <a:lnTo>
                  <a:pt x="4140278" y="1342636"/>
                </a:lnTo>
                <a:cubicBezTo>
                  <a:pt x="4140278" y="1378736"/>
                  <a:pt x="4169544" y="1408003"/>
                  <a:pt x="4205645" y="1408003"/>
                </a:cubicBezTo>
                <a:lnTo>
                  <a:pt x="5299020" y="1408003"/>
                </a:lnTo>
                <a:cubicBezTo>
                  <a:pt x="5335121" y="1408003"/>
                  <a:pt x="5364387" y="1378736"/>
                  <a:pt x="5364387" y="1342636"/>
                </a:cubicBezTo>
                <a:lnTo>
                  <a:pt x="5364387" y="241142"/>
                </a:lnTo>
                <a:cubicBezTo>
                  <a:pt x="5364387" y="205041"/>
                  <a:pt x="5335121" y="175775"/>
                  <a:pt x="5299020" y="175775"/>
                </a:cubicBezTo>
                <a:close/>
                <a:moveTo>
                  <a:pt x="2873653" y="175775"/>
                </a:moveTo>
                <a:cubicBezTo>
                  <a:pt x="2837553" y="175775"/>
                  <a:pt x="2808286" y="205041"/>
                  <a:pt x="2808286" y="241142"/>
                </a:cubicBezTo>
                <a:lnTo>
                  <a:pt x="2808286" y="1342635"/>
                </a:lnTo>
                <a:cubicBezTo>
                  <a:pt x="2808286" y="1378736"/>
                  <a:pt x="2837553" y="1408002"/>
                  <a:pt x="2873653" y="1408002"/>
                </a:cubicBezTo>
                <a:lnTo>
                  <a:pt x="3967028" y="1408002"/>
                </a:lnTo>
                <a:cubicBezTo>
                  <a:pt x="4003129" y="1408002"/>
                  <a:pt x="4032395" y="1378736"/>
                  <a:pt x="4032395" y="1342635"/>
                </a:cubicBezTo>
                <a:lnTo>
                  <a:pt x="4032395" y="241142"/>
                </a:lnTo>
                <a:cubicBezTo>
                  <a:pt x="4032395" y="205041"/>
                  <a:pt x="4003129" y="175775"/>
                  <a:pt x="3967028" y="175775"/>
                </a:cubicBezTo>
                <a:close/>
                <a:moveTo>
                  <a:pt x="1559203" y="175775"/>
                </a:moveTo>
                <a:cubicBezTo>
                  <a:pt x="1523102" y="175775"/>
                  <a:pt x="1493836" y="205041"/>
                  <a:pt x="1493836" y="241142"/>
                </a:cubicBezTo>
                <a:lnTo>
                  <a:pt x="1493836" y="1342635"/>
                </a:lnTo>
                <a:cubicBezTo>
                  <a:pt x="1493836" y="1378736"/>
                  <a:pt x="1523102" y="1408002"/>
                  <a:pt x="1559203" y="1408002"/>
                </a:cubicBezTo>
                <a:lnTo>
                  <a:pt x="2652578" y="1408002"/>
                </a:lnTo>
                <a:cubicBezTo>
                  <a:pt x="2688679" y="1408002"/>
                  <a:pt x="2717945" y="1378736"/>
                  <a:pt x="2717945" y="1342635"/>
                </a:cubicBezTo>
                <a:lnTo>
                  <a:pt x="2717945" y="241142"/>
                </a:lnTo>
                <a:cubicBezTo>
                  <a:pt x="2717945" y="205041"/>
                  <a:pt x="2688679" y="175775"/>
                  <a:pt x="2652578" y="175775"/>
                </a:cubicBezTo>
                <a:close/>
                <a:moveTo>
                  <a:pt x="244753" y="175775"/>
                </a:moveTo>
                <a:cubicBezTo>
                  <a:pt x="208652" y="175775"/>
                  <a:pt x="179386" y="205041"/>
                  <a:pt x="179386" y="241142"/>
                </a:cubicBezTo>
                <a:lnTo>
                  <a:pt x="179386" y="1342635"/>
                </a:lnTo>
                <a:cubicBezTo>
                  <a:pt x="179386" y="1378736"/>
                  <a:pt x="208652" y="1408002"/>
                  <a:pt x="244753" y="1408002"/>
                </a:cubicBezTo>
                <a:lnTo>
                  <a:pt x="1338128" y="1408002"/>
                </a:lnTo>
                <a:cubicBezTo>
                  <a:pt x="1374229" y="1408002"/>
                  <a:pt x="1403495" y="1378736"/>
                  <a:pt x="1403495" y="1342635"/>
                </a:cubicBezTo>
                <a:lnTo>
                  <a:pt x="1403495" y="241142"/>
                </a:lnTo>
                <a:cubicBezTo>
                  <a:pt x="1403495" y="205041"/>
                  <a:pt x="1374229" y="175775"/>
                  <a:pt x="1338128" y="175775"/>
                </a:cubicBezTo>
                <a:close/>
                <a:moveTo>
                  <a:pt x="0" y="0"/>
                </a:moveTo>
                <a:lnTo>
                  <a:pt x="6781798" y="0"/>
                </a:lnTo>
                <a:lnTo>
                  <a:pt x="6781798" y="6857998"/>
                </a:lnTo>
                <a:lnTo>
                  <a:pt x="0" y="68579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A15B1D5-BE78-62CB-2F71-D110FB316E80}"/>
              </a:ext>
            </a:extLst>
          </p:cNvPr>
          <p:cNvSpPr/>
          <p:nvPr/>
        </p:nvSpPr>
        <p:spPr>
          <a:xfrm rot="5400000">
            <a:off x="4134355" y="184672"/>
            <a:ext cx="1232227" cy="1224109"/>
          </a:xfrm>
          <a:prstGeom prst="roundRect">
            <a:avLst>
              <a:gd name="adj" fmla="val 534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D9F3B4C3-9A02-F975-09AF-DDC78DE659C7}"/>
              </a:ext>
            </a:extLst>
          </p:cNvPr>
          <p:cNvSpPr/>
          <p:nvPr/>
        </p:nvSpPr>
        <p:spPr>
          <a:xfrm rot="5400000">
            <a:off x="1490617" y="4142746"/>
            <a:ext cx="1232227" cy="1224109"/>
          </a:xfrm>
          <a:prstGeom prst="roundRect">
            <a:avLst>
              <a:gd name="adj" fmla="val 5340"/>
            </a:avLst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BEC8DB54-7B1B-4B1A-1AEF-9859C34FE42F}"/>
              </a:ext>
            </a:extLst>
          </p:cNvPr>
          <p:cNvSpPr/>
          <p:nvPr/>
        </p:nvSpPr>
        <p:spPr>
          <a:xfrm rot="5400000">
            <a:off x="1487087" y="180936"/>
            <a:ext cx="1232227" cy="1224109"/>
          </a:xfrm>
          <a:prstGeom prst="roundRect">
            <a:avLst>
              <a:gd name="adj" fmla="val 5340"/>
            </a:avLst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66CE1882-0501-1F1A-DE8E-FCEE6B509FBD}"/>
              </a:ext>
            </a:extLst>
          </p:cNvPr>
          <p:cNvSpPr/>
          <p:nvPr/>
        </p:nvSpPr>
        <p:spPr>
          <a:xfrm rot="5400000">
            <a:off x="171799" y="2821998"/>
            <a:ext cx="1232227" cy="1224109"/>
          </a:xfrm>
          <a:prstGeom prst="roundRect">
            <a:avLst>
              <a:gd name="adj" fmla="val 5340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598B5F5-1D04-586C-8600-A4CA42276809}"/>
              </a:ext>
            </a:extLst>
          </p:cNvPr>
          <p:cNvSpPr/>
          <p:nvPr/>
        </p:nvSpPr>
        <p:spPr>
          <a:xfrm rot="5400000">
            <a:off x="5453017" y="1501346"/>
            <a:ext cx="1232227" cy="1224109"/>
          </a:xfrm>
          <a:prstGeom prst="roundRect">
            <a:avLst>
              <a:gd name="adj" fmla="val 5340"/>
            </a:avLst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B46C520D-4ABD-B5F8-95FA-D8A8AB57C76A}"/>
              </a:ext>
            </a:extLst>
          </p:cNvPr>
          <p:cNvSpPr/>
          <p:nvPr/>
        </p:nvSpPr>
        <p:spPr>
          <a:xfrm rot="5400000">
            <a:off x="2771611" y="1501344"/>
            <a:ext cx="1232227" cy="1224109"/>
          </a:xfrm>
          <a:prstGeom prst="roundRect">
            <a:avLst>
              <a:gd name="adj" fmla="val 5340"/>
            </a:avLst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6EBF617-B24D-5ACD-2F8F-06FDD1954489}"/>
              </a:ext>
            </a:extLst>
          </p:cNvPr>
          <p:cNvSpPr/>
          <p:nvPr/>
        </p:nvSpPr>
        <p:spPr>
          <a:xfrm rot="5400000">
            <a:off x="171797" y="5465334"/>
            <a:ext cx="1232227" cy="1224109"/>
          </a:xfrm>
          <a:prstGeom prst="roundRect">
            <a:avLst>
              <a:gd name="adj" fmla="val 534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67EA0-C78F-A982-F229-BC1F54E2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221" y="3965171"/>
            <a:ext cx="6211804" cy="2290651"/>
          </a:xfrm>
        </p:spPr>
        <p:txBody>
          <a:bodyPr>
            <a:normAutofit/>
          </a:bodyPr>
          <a:lstStyle/>
          <a:p>
            <a:r>
              <a:rPr lang="en-GB"/>
              <a:t>Value</a:t>
            </a:r>
            <a:r>
              <a:rPr lang="sk-SK"/>
              <a:t> </a:t>
            </a:r>
            <a:r>
              <a:rPr lang="en-GB"/>
              <a:t>for</a:t>
            </a:r>
            <a:r>
              <a:rPr lang="sk-SK"/>
              <a:t> Money</a:t>
            </a:r>
            <a:r>
              <a:rPr lang="en-US"/>
              <a:t> and Spending reviews</a:t>
            </a:r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14359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808C8-E9CC-19F8-E824-1ADE70AA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err="1"/>
              <a:t>VfM</a:t>
            </a:r>
            <a:r>
              <a:rPr lang="en-GB" sz="3200"/>
              <a:t> assesses around </a:t>
            </a:r>
            <a:r>
              <a:rPr lang="sk-SK" sz="3200"/>
              <a:t>30</a:t>
            </a:r>
            <a:r>
              <a:rPr lang="en-GB" sz="3200"/>
              <a:t> investment projects annualy</a:t>
            </a:r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3918FF9C-79FA-AAE1-64E9-6F80AF87D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53063"/>
              </p:ext>
            </p:extLst>
          </p:nvPr>
        </p:nvGraphicFramePr>
        <p:xfrm>
          <a:off x="101814" y="1242204"/>
          <a:ext cx="11348793" cy="498551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348793">
                  <a:extLst>
                    <a:ext uri="{9D8B030D-6E8A-4147-A177-3AD203B41FA5}">
                      <a16:colId xmlns:a16="http://schemas.microsoft.com/office/drawing/2014/main" val="1638198227"/>
                    </a:ext>
                  </a:extLst>
                </a:gridCol>
              </a:tblGrid>
              <a:tr h="583351">
                <a:tc>
                  <a:txBody>
                    <a:bodyPr/>
                    <a:lstStyle/>
                    <a:p>
                      <a:r>
                        <a:rPr lang="en-GB" sz="1800" b="1" kern="1200" noProof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Number of assessed investment projects</a:t>
                      </a:r>
                      <a:r>
                        <a:rPr lang="sk-SK" sz="1800" b="1" kern="1200" noProof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and assessment updates </a:t>
                      </a:r>
                      <a:endParaRPr lang="en-GB" sz="1800" b="1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936570"/>
                  </a:ext>
                </a:extLst>
              </a:tr>
              <a:tr h="4402166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1958789"/>
                  </a:ext>
                </a:extLst>
              </a:tr>
            </a:tbl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B822685C-BBD2-D991-1975-C7D2EA82AC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96939"/>
              </p:ext>
            </p:extLst>
          </p:nvPr>
        </p:nvGraphicFramePr>
        <p:xfrm>
          <a:off x="215660" y="1639019"/>
          <a:ext cx="11757803" cy="4744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BlokTextu 8">
            <a:extLst>
              <a:ext uri="{FF2B5EF4-FFF2-40B4-BE49-F238E27FC236}">
                <a16:creationId xmlns:a16="http://schemas.microsoft.com/office/drawing/2014/main" id="{4559B5A0-561D-CFB2-9241-714BF24AB618}"/>
              </a:ext>
            </a:extLst>
          </p:cNvPr>
          <p:cNvSpPr txBox="1"/>
          <p:nvPr/>
        </p:nvSpPr>
        <p:spPr>
          <a:xfrm>
            <a:off x="3883918" y="4011282"/>
            <a:ext cx="2104327" cy="523220"/>
          </a:xfrm>
          <a:prstGeom prst="rect">
            <a:avLst/>
          </a:prstGeom>
          <a:solidFill>
            <a:schemeClr val="tx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Change of</a:t>
            </a:r>
            <a:r>
              <a:rPr lang="sk-SK" sz="1400"/>
              <a:t> </a:t>
            </a:r>
            <a:r>
              <a:rPr lang="sk-SK" sz="1400" err="1"/>
              <a:t>the</a:t>
            </a:r>
            <a:r>
              <a:rPr lang="en-GB" sz="1400"/>
              <a:t> threshold to 1 mil. </a:t>
            </a:r>
            <a:r>
              <a:rPr lang="sk-SK" sz="1400"/>
              <a:t>EUR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82603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71">
            <a:extLst>
              <a:ext uri="{FF2B5EF4-FFF2-40B4-BE49-F238E27FC236}">
                <a16:creationId xmlns:a16="http://schemas.microsoft.com/office/drawing/2014/main" id="{E265B0B6-C57B-CCD1-87AE-A380C6753AF5}"/>
              </a:ext>
            </a:extLst>
          </p:cNvPr>
          <p:cNvCxnSpPr>
            <a:cxnSpLocks/>
          </p:cNvCxnSpPr>
          <p:nvPr/>
        </p:nvCxnSpPr>
        <p:spPr>
          <a:xfrm flipV="1">
            <a:off x="9437129" y="3709959"/>
            <a:ext cx="0" cy="1995315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69">
            <a:extLst>
              <a:ext uri="{FF2B5EF4-FFF2-40B4-BE49-F238E27FC236}">
                <a16:creationId xmlns:a16="http://schemas.microsoft.com/office/drawing/2014/main" id="{7C22E16C-A848-794D-3491-F2DB44FD58A1}"/>
              </a:ext>
            </a:extLst>
          </p:cNvPr>
          <p:cNvCxnSpPr>
            <a:cxnSpLocks/>
          </p:cNvCxnSpPr>
          <p:nvPr/>
        </p:nvCxnSpPr>
        <p:spPr>
          <a:xfrm flipH="1" flipV="1">
            <a:off x="7597744" y="2335749"/>
            <a:ext cx="11439" cy="329867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52">
            <a:extLst>
              <a:ext uri="{FF2B5EF4-FFF2-40B4-BE49-F238E27FC236}">
                <a16:creationId xmlns:a16="http://schemas.microsoft.com/office/drawing/2014/main" id="{90621E04-D60F-C60F-9B05-288C85036CAA}"/>
              </a:ext>
            </a:extLst>
          </p:cNvPr>
          <p:cNvCxnSpPr>
            <a:cxnSpLocks/>
          </p:cNvCxnSpPr>
          <p:nvPr/>
        </p:nvCxnSpPr>
        <p:spPr>
          <a:xfrm flipV="1">
            <a:off x="823787" y="4429265"/>
            <a:ext cx="0" cy="128285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61">
            <a:extLst>
              <a:ext uri="{FF2B5EF4-FFF2-40B4-BE49-F238E27FC236}">
                <a16:creationId xmlns:a16="http://schemas.microsoft.com/office/drawing/2014/main" id="{AD1EDAE8-42A7-CCF0-A5E9-7C5464DC7CCC}"/>
              </a:ext>
            </a:extLst>
          </p:cNvPr>
          <p:cNvCxnSpPr>
            <a:cxnSpLocks/>
          </p:cNvCxnSpPr>
          <p:nvPr/>
        </p:nvCxnSpPr>
        <p:spPr>
          <a:xfrm flipV="1">
            <a:off x="2112145" y="3014468"/>
            <a:ext cx="0" cy="263375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64">
            <a:extLst>
              <a:ext uri="{FF2B5EF4-FFF2-40B4-BE49-F238E27FC236}">
                <a16:creationId xmlns:a16="http://schemas.microsoft.com/office/drawing/2014/main" id="{FBEB68B5-1C21-3DE2-4122-A92A3BD367E9}"/>
              </a:ext>
            </a:extLst>
          </p:cNvPr>
          <p:cNvCxnSpPr>
            <a:cxnSpLocks/>
          </p:cNvCxnSpPr>
          <p:nvPr/>
        </p:nvCxnSpPr>
        <p:spPr>
          <a:xfrm flipV="1">
            <a:off x="4307349" y="3598907"/>
            <a:ext cx="0" cy="209524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7">
            <a:extLst>
              <a:ext uri="{FF2B5EF4-FFF2-40B4-BE49-F238E27FC236}">
                <a16:creationId xmlns:a16="http://schemas.microsoft.com/office/drawing/2014/main" id="{5FA19910-1423-3B04-AEE6-FBEF5C37EB0B}"/>
              </a:ext>
            </a:extLst>
          </p:cNvPr>
          <p:cNvCxnSpPr>
            <a:cxnSpLocks/>
          </p:cNvCxnSpPr>
          <p:nvPr/>
        </p:nvCxnSpPr>
        <p:spPr>
          <a:xfrm flipV="1">
            <a:off x="6310086" y="4906082"/>
            <a:ext cx="0" cy="75600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CD1B614-0DB7-4608-4C1E-4C9F882C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err="1"/>
              <a:t>Investment</a:t>
            </a:r>
            <a:r>
              <a:rPr lang="sk-SK" sz="3200"/>
              <a:t> management </a:t>
            </a:r>
            <a:r>
              <a:rPr lang="sk-SK" sz="3200" err="1"/>
              <a:t>reform</a:t>
            </a:r>
            <a:endParaRPr lang="sk-SK" sz="3200"/>
          </a:p>
        </p:txBody>
      </p:sp>
      <p:sp>
        <p:nvSpPr>
          <p:cNvPr id="4" name="Rounded Rectangle 17">
            <a:extLst>
              <a:ext uri="{FF2B5EF4-FFF2-40B4-BE49-F238E27FC236}">
                <a16:creationId xmlns:a16="http://schemas.microsoft.com/office/drawing/2014/main" id="{A7B8DE9C-3100-1A6B-3F4A-1AE2460C2FFE}"/>
              </a:ext>
            </a:extLst>
          </p:cNvPr>
          <p:cNvSpPr/>
          <p:nvPr/>
        </p:nvSpPr>
        <p:spPr>
          <a:xfrm>
            <a:off x="1629928" y="2170915"/>
            <a:ext cx="1072737" cy="1072737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6" name="Freeform 59">
            <a:extLst>
              <a:ext uri="{FF2B5EF4-FFF2-40B4-BE49-F238E27FC236}">
                <a16:creationId xmlns:a16="http://schemas.microsoft.com/office/drawing/2014/main" id="{5B4567C4-E1A5-BD8A-EFB4-BEB8CA89F979}"/>
              </a:ext>
            </a:extLst>
          </p:cNvPr>
          <p:cNvSpPr/>
          <p:nvPr/>
        </p:nvSpPr>
        <p:spPr>
          <a:xfrm>
            <a:off x="2689636" y="5931484"/>
            <a:ext cx="565914" cy="180000"/>
          </a:xfrm>
          <a:custGeom>
            <a:avLst/>
            <a:gdLst>
              <a:gd name="connsiteX0" fmla="*/ 0 w 1248843"/>
              <a:gd name="connsiteY0" fmla="*/ 0 h 180000"/>
              <a:gd name="connsiteX1" fmla="*/ 1248843 w 1248843"/>
              <a:gd name="connsiteY1" fmla="*/ 0 h 180000"/>
              <a:gd name="connsiteX2" fmla="*/ 1248843 w 1248843"/>
              <a:gd name="connsiteY2" fmla="*/ 180000 h 180000"/>
              <a:gd name="connsiteX3" fmla="*/ 0 w 1248843"/>
              <a:gd name="connsiteY3" fmla="*/ 180000 h 180000"/>
              <a:gd name="connsiteX4" fmla="*/ 0 w 1248843"/>
              <a:gd name="connsiteY4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843" h="180000">
                <a:moveTo>
                  <a:pt x="0" y="0"/>
                </a:moveTo>
                <a:lnTo>
                  <a:pt x="1248843" y="0"/>
                </a:lnTo>
                <a:lnTo>
                  <a:pt x="1248843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8" name="Freeform 57">
            <a:extLst>
              <a:ext uri="{FF2B5EF4-FFF2-40B4-BE49-F238E27FC236}">
                <a16:creationId xmlns:a16="http://schemas.microsoft.com/office/drawing/2014/main" id="{7DB406B8-6B60-740A-3A1C-CE5F9AE32DFD}"/>
              </a:ext>
            </a:extLst>
          </p:cNvPr>
          <p:cNvSpPr/>
          <p:nvPr/>
        </p:nvSpPr>
        <p:spPr>
          <a:xfrm>
            <a:off x="9091552" y="5927542"/>
            <a:ext cx="762862" cy="180000"/>
          </a:xfrm>
          <a:custGeom>
            <a:avLst/>
            <a:gdLst>
              <a:gd name="connsiteX0" fmla="*/ 0 w 1248844"/>
              <a:gd name="connsiteY0" fmla="*/ 0 h 180000"/>
              <a:gd name="connsiteX1" fmla="*/ 1248844 w 1248844"/>
              <a:gd name="connsiteY1" fmla="*/ 0 h 180000"/>
              <a:gd name="connsiteX2" fmla="*/ 1248844 w 1248844"/>
              <a:gd name="connsiteY2" fmla="*/ 180000 h 180000"/>
              <a:gd name="connsiteX3" fmla="*/ 0 w 1248844"/>
              <a:gd name="connsiteY3" fmla="*/ 180000 h 180000"/>
              <a:gd name="connsiteX4" fmla="*/ 0 w 1248844"/>
              <a:gd name="connsiteY4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844" h="180000">
                <a:moveTo>
                  <a:pt x="0" y="0"/>
                </a:moveTo>
                <a:lnTo>
                  <a:pt x="1248844" y="0"/>
                </a:lnTo>
                <a:lnTo>
                  <a:pt x="1248844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6AC01E3C-BB68-5DCC-EB5F-40ED01B6D85C}"/>
              </a:ext>
            </a:extLst>
          </p:cNvPr>
          <p:cNvSpPr/>
          <p:nvPr/>
        </p:nvSpPr>
        <p:spPr>
          <a:xfrm>
            <a:off x="1744247" y="2267751"/>
            <a:ext cx="850871" cy="850871"/>
          </a:xfrm>
          <a:prstGeom prst="roundRect">
            <a:avLst>
              <a:gd name="adj" fmla="val 51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C5772C53-5410-62BB-321A-0A8669657BE1}"/>
              </a:ext>
            </a:extLst>
          </p:cNvPr>
          <p:cNvSpPr/>
          <p:nvPr/>
        </p:nvSpPr>
        <p:spPr>
          <a:xfrm>
            <a:off x="306876" y="3809954"/>
            <a:ext cx="1072737" cy="1072737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15811135-9326-17FE-0DBB-DF8702334CAC}"/>
              </a:ext>
            </a:extLst>
          </p:cNvPr>
          <p:cNvSpPr/>
          <p:nvPr/>
        </p:nvSpPr>
        <p:spPr>
          <a:xfrm>
            <a:off x="3794382" y="3161685"/>
            <a:ext cx="1072737" cy="1072737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7D2CB008-5DE8-7F61-EB26-8ACDED961432}"/>
              </a:ext>
            </a:extLst>
          </p:cNvPr>
          <p:cNvSpPr/>
          <p:nvPr/>
        </p:nvSpPr>
        <p:spPr>
          <a:xfrm>
            <a:off x="417808" y="3920886"/>
            <a:ext cx="850871" cy="850871"/>
          </a:xfrm>
          <a:prstGeom prst="roundRect">
            <a:avLst>
              <a:gd name="adj" fmla="val 51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D435A11F-B7F2-F7DA-1DC4-9C9D3A4BB9F7}"/>
              </a:ext>
            </a:extLst>
          </p:cNvPr>
          <p:cNvSpPr/>
          <p:nvPr/>
        </p:nvSpPr>
        <p:spPr>
          <a:xfrm>
            <a:off x="3905314" y="3284524"/>
            <a:ext cx="850871" cy="850871"/>
          </a:xfrm>
          <a:prstGeom prst="roundRect">
            <a:avLst>
              <a:gd name="adj" fmla="val 517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C1F0B84C-D163-A74C-9628-10D37B7AEC23}"/>
              </a:ext>
            </a:extLst>
          </p:cNvPr>
          <p:cNvSpPr/>
          <p:nvPr/>
        </p:nvSpPr>
        <p:spPr>
          <a:xfrm>
            <a:off x="5773717" y="3800732"/>
            <a:ext cx="1072737" cy="1072737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BACF5BE9-766A-3962-B5EB-9D5A30AC263E}"/>
              </a:ext>
            </a:extLst>
          </p:cNvPr>
          <p:cNvSpPr/>
          <p:nvPr/>
        </p:nvSpPr>
        <p:spPr>
          <a:xfrm>
            <a:off x="5908050" y="3856745"/>
            <a:ext cx="850871" cy="850871"/>
          </a:xfrm>
          <a:prstGeom prst="roundRect">
            <a:avLst>
              <a:gd name="adj" fmla="val 5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21" name="Rounded Rectangle 29">
            <a:extLst>
              <a:ext uri="{FF2B5EF4-FFF2-40B4-BE49-F238E27FC236}">
                <a16:creationId xmlns:a16="http://schemas.microsoft.com/office/drawing/2014/main" id="{3E482524-2E1B-7D90-F7CE-404CD9B20A26}"/>
              </a:ext>
            </a:extLst>
          </p:cNvPr>
          <p:cNvSpPr/>
          <p:nvPr/>
        </p:nvSpPr>
        <p:spPr>
          <a:xfrm>
            <a:off x="7077909" y="1830099"/>
            <a:ext cx="1072737" cy="1072737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22" name="Rounded Rectangle 30">
            <a:extLst>
              <a:ext uri="{FF2B5EF4-FFF2-40B4-BE49-F238E27FC236}">
                <a16:creationId xmlns:a16="http://schemas.microsoft.com/office/drawing/2014/main" id="{4AC8ABC0-58F5-FB5D-5BF8-5377414B0A87}"/>
              </a:ext>
            </a:extLst>
          </p:cNvPr>
          <p:cNvSpPr/>
          <p:nvPr/>
        </p:nvSpPr>
        <p:spPr>
          <a:xfrm>
            <a:off x="7188841" y="1941032"/>
            <a:ext cx="850871" cy="850871"/>
          </a:xfrm>
          <a:prstGeom prst="roundRect">
            <a:avLst>
              <a:gd name="adj" fmla="val 517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6E6A589E-3D4D-8F31-1983-257F379CA629}"/>
              </a:ext>
            </a:extLst>
          </p:cNvPr>
          <p:cNvSpPr/>
          <p:nvPr/>
        </p:nvSpPr>
        <p:spPr>
          <a:xfrm>
            <a:off x="8836865" y="3092418"/>
            <a:ext cx="1072737" cy="1072737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25" name="Rounded Rectangle 33">
            <a:extLst>
              <a:ext uri="{FF2B5EF4-FFF2-40B4-BE49-F238E27FC236}">
                <a16:creationId xmlns:a16="http://schemas.microsoft.com/office/drawing/2014/main" id="{EA8D9A17-2B2C-188D-808C-D9D0CCB8CCB9}"/>
              </a:ext>
            </a:extLst>
          </p:cNvPr>
          <p:cNvSpPr/>
          <p:nvPr/>
        </p:nvSpPr>
        <p:spPr>
          <a:xfrm>
            <a:off x="8938163" y="3225768"/>
            <a:ext cx="850871" cy="850871"/>
          </a:xfrm>
          <a:prstGeom prst="roundRect">
            <a:avLst>
              <a:gd name="adj" fmla="val 5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SK" sz="1351">
              <a:solidFill>
                <a:srgbClr val="2C3182"/>
              </a:solidFill>
              <a:latin typeface="Avenir Light"/>
            </a:endParaRPr>
          </a:p>
        </p:txBody>
      </p:sp>
      <p:sp>
        <p:nvSpPr>
          <p:cNvPr id="27" name="TextBox 42">
            <a:extLst>
              <a:ext uri="{FF2B5EF4-FFF2-40B4-BE49-F238E27FC236}">
                <a16:creationId xmlns:a16="http://schemas.microsoft.com/office/drawing/2014/main" id="{0EB75854-E06B-37A2-A0BF-5ABAF8D314AF}"/>
              </a:ext>
            </a:extLst>
          </p:cNvPr>
          <p:cNvSpPr txBox="1"/>
          <p:nvPr/>
        </p:nvSpPr>
        <p:spPr>
          <a:xfrm>
            <a:off x="873009" y="1431871"/>
            <a:ext cx="2935667" cy="850870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400">
                <a:solidFill>
                  <a:srgbClr val="2C3182"/>
                </a:solidFill>
                <a:latin typeface="Avenir Medium"/>
              </a:rPr>
              <a:t>Ex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ante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assessment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of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projects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&gt;</a:t>
            </a:r>
            <a:r>
              <a:rPr lang="sk-SK" sz="1400" b="1">
                <a:solidFill>
                  <a:srgbClr val="2C3182"/>
                </a:solidFill>
                <a:latin typeface="Avenir Medium"/>
              </a:rPr>
              <a:t>EUR 10/40 </a:t>
            </a:r>
            <a:r>
              <a:rPr lang="sk-SK" sz="1400" b="1" err="1">
                <a:solidFill>
                  <a:srgbClr val="2C3182"/>
                </a:solidFill>
                <a:latin typeface="Avenir Medium"/>
              </a:rPr>
              <a:t>million</a:t>
            </a:r>
            <a:r>
              <a:rPr lang="sk-SK" sz="1400" b="1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based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on</a:t>
            </a:r>
            <a:r>
              <a:rPr lang="en-US" sz="1400">
                <a:solidFill>
                  <a:srgbClr val="2C3182"/>
                </a:solidFill>
                <a:latin typeface="Avenir Medium"/>
              </a:rPr>
              <a:t> a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resolution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of </a:t>
            </a:r>
            <a:r>
              <a:rPr lang="en-US" sz="1400">
                <a:solidFill>
                  <a:srgbClr val="2C3182"/>
                </a:solidFill>
                <a:latin typeface="Avenir Medium"/>
              </a:rPr>
              <a:t>the </a:t>
            </a:r>
            <a:r>
              <a:rPr lang="sk-SK" sz="1400" b="1" err="1">
                <a:solidFill>
                  <a:srgbClr val="2C3182"/>
                </a:solidFill>
                <a:latin typeface="Avenir Medium"/>
              </a:rPr>
              <a:t>Government</a:t>
            </a:r>
            <a:endParaRPr kumimoji="0" lang="en-SK" sz="1400" b="1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3EA48F73-BE1B-E719-67BF-013D116085D1}"/>
              </a:ext>
            </a:extLst>
          </p:cNvPr>
          <p:cNvSpPr txBox="1"/>
          <p:nvPr/>
        </p:nvSpPr>
        <p:spPr>
          <a:xfrm>
            <a:off x="3431568" y="2456094"/>
            <a:ext cx="2041987" cy="724706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rmAutofit/>
          </a:bodyPr>
          <a:lstStyle/>
          <a:p>
            <a:pPr algn="ctr">
              <a:defRPr/>
            </a:pPr>
            <a:r>
              <a:rPr lang="sk-SK" sz="1400">
                <a:solidFill>
                  <a:srgbClr val="2C3182"/>
                </a:solidFill>
                <a:latin typeface="Avenir Medium"/>
              </a:rPr>
              <a:t>Ex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ante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assessment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of </a:t>
            </a:r>
            <a:r>
              <a:rPr lang="sk-SK" sz="1400" err="1">
                <a:solidFill>
                  <a:srgbClr val="2C3182"/>
                </a:solidFill>
                <a:latin typeface="Avenir Medium"/>
              </a:rPr>
              <a:t>projects</a:t>
            </a:r>
            <a:r>
              <a:rPr lang="sk-SK" sz="1400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400" b="1">
                <a:solidFill>
                  <a:srgbClr val="2C3182"/>
                </a:solidFill>
                <a:latin typeface="Avenir Medium"/>
              </a:rPr>
              <a:t>&gt;EUR 10/40 </a:t>
            </a:r>
            <a:r>
              <a:rPr lang="sk-SK" sz="1400" b="1" err="1">
                <a:solidFill>
                  <a:srgbClr val="2C3182"/>
                </a:solidFill>
                <a:latin typeface="Avenir Medium"/>
              </a:rPr>
              <a:t>million</a:t>
            </a:r>
            <a:r>
              <a:rPr lang="sk-SK" sz="1400" b="1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400" b="1" err="1">
                <a:solidFill>
                  <a:srgbClr val="2C3182"/>
                </a:solidFill>
                <a:latin typeface="Avenir Medium"/>
              </a:rPr>
              <a:t>based</a:t>
            </a:r>
            <a:r>
              <a:rPr lang="sk-SK" sz="1400" b="1">
                <a:solidFill>
                  <a:srgbClr val="2C3182"/>
                </a:solidFill>
                <a:latin typeface="Avenir Medium"/>
              </a:rPr>
              <a:t> on</a:t>
            </a:r>
            <a:r>
              <a:rPr lang="en-US" sz="1400" b="1">
                <a:solidFill>
                  <a:srgbClr val="2C3182"/>
                </a:solidFill>
                <a:latin typeface="Avenir Medium"/>
              </a:rPr>
              <a:t> a</a:t>
            </a:r>
            <a:r>
              <a:rPr lang="sk-SK" sz="1400" b="1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400" b="1" err="1">
                <a:solidFill>
                  <a:srgbClr val="2C3182"/>
                </a:solidFill>
                <a:latin typeface="Avenir Medium"/>
              </a:rPr>
              <a:t>law</a:t>
            </a:r>
            <a:endParaRPr kumimoji="0" lang="en-SK" sz="1400" b="1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29" name="TextBox 44">
            <a:extLst>
              <a:ext uri="{FF2B5EF4-FFF2-40B4-BE49-F238E27FC236}">
                <a16:creationId xmlns:a16="http://schemas.microsoft.com/office/drawing/2014/main" id="{C8823FD9-1850-4E4B-702D-BC496453A745}"/>
              </a:ext>
            </a:extLst>
          </p:cNvPr>
          <p:cNvSpPr txBox="1"/>
          <p:nvPr/>
        </p:nvSpPr>
        <p:spPr>
          <a:xfrm>
            <a:off x="5165217" y="2921100"/>
            <a:ext cx="2469253" cy="937217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rmAutofit fontScale="92500" lnSpcReduction="10000"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err="1">
                <a:solidFill>
                  <a:srgbClr val="2C3182"/>
                </a:solidFill>
                <a:latin typeface="Avenir Medium"/>
              </a:rPr>
              <a:t>Economic</a:t>
            </a:r>
            <a:r>
              <a:rPr lang="sk-SK" sz="1600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600" err="1">
                <a:solidFill>
                  <a:srgbClr val="2C3182"/>
                </a:solidFill>
                <a:latin typeface="Avenir Medium"/>
              </a:rPr>
              <a:t>assessment</a:t>
            </a:r>
            <a:r>
              <a:rPr lang="sk-SK" sz="1600">
                <a:solidFill>
                  <a:srgbClr val="2C3182"/>
                </a:solidFill>
                <a:latin typeface="Avenir Medium"/>
              </a:rPr>
              <a:t> of </a:t>
            </a:r>
            <a:r>
              <a:rPr lang="sk-SK" sz="1600" err="1">
                <a:solidFill>
                  <a:srgbClr val="2C3182"/>
                </a:solidFill>
                <a:latin typeface="Avenir Medium"/>
              </a:rPr>
              <a:t>projects</a:t>
            </a:r>
            <a:r>
              <a:rPr lang="sk-SK" sz="1600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600" b="1">
                <a:solidFill>
                  <a:srgbClr val="2C3182"/>
                </a:solidFill>
                <a:latin typeface="Avenir Medium"/>
              </a:rPr>
              <a:t>&gt; EUR 1 </a:t>
            </a:r>
            <a:r>
              <a:rPr lang="sk-SK" sz="1600" b="1" err="1">
                <a:solidFill>
                  <a:srgbClr val="2C3182"/>
                </a:solidFill>
                <a:latin typeface="Avenir Medium"/>
              </a:rPr>
              <a:t>million</a:t>
            </a:r>
            <a:r>
              <a:rPr lang="sk-SK" sz="1600" b="1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600" err="1">
                <a:solidFill>
                  <a:srgbClr val="2C3182"/>
                </a:solidFill>
                <a:latin typeface="Avenir Medium"/>
              </a:rPr>
              <a:t>based</a:t>
            </a:r>
            <a:r>
              <a:rPr lang="sk-SK" sz="1600">
                <a:solidFill>
                  <a:srgbClr val="2C3182"/>
                </a:solidFill>
                <a:latin typeface="Avenir Medium"/>
              </a:rPr>
              <a:t> on </a:t>
            </a:r>
            <a:r>
              <a:rPr lang="en-US" sz="1600">
                <a:solidFill>
                  <a:srgbClr val="2C3182"/>
                </a:solidFill>
                <a:latin typeface="Avenir Medium"/>
              </a:rPr>
              <a:t>a </a:t>
            </a:r>
            <a:r>
              <a:rPr lang="sk-SK" sz="1600" err="1">
                <a:solidFill>
                  <a:srgbClr val="2C3182"/>
                </a:solidFill>
                <a:latin typeface="Avenir Medium"/>
              </a:rPr>
              <a:t>resolution</a:t>
            </a:r>
            <a:r>
              <a:rPr lang="sk-SK" sz="1600">
                <a:solidFill>
                  <a:srgbClr val="2C3182"/>
                </a:solidFill>
                <a:latin typeface="Avenir Medium"/>
              </a:rPr>
              <a:t> of </a:t>
            </a:r>
            <a:r>
              <a:rPr lang="sk-SK" sz="1600" err="1">
                <a:solidFill>
                  <a:srgbClr val="2C3182"/>
                </a:solidFill>
                <a:latin typeface="Avenir Medium"/>
              </a:rPr>
              <a:t>the</a:t>
            </a:r>
            <a:r>
              <a:rPr lang="sk-SK" sz="1600">
                <a:solidFill>
                  <a:srgbClr val="2C3182"/>
                </a:solidFill>
                <a:latin typeface="Avenir Medium"/>
              </a:rPr>
              <a:t> </a:t>
            </a:r>
            <a:r>
              <a:rPr lang="sk-SK" sz="1600" b="1" err="1">
                <a:solidFill>
                  <a:srgbClr val="2C3182"/>
                </a:solidFill>
                <a:latin typeface="Avenir Medium"/>
              </a:rPr>
              <a:t>Government</a:t>
            </a:r>
            <a:endParaRPr kumimoji="0" lang="en-SK" sz="1600" b="1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30" name="TextBox 45">
            <a:extLst>
              <a:ext uri="{FF2B5EF4-FFF2-40B4-BE49-F238E27FC236}">
                <a16:creationId xmlns:a16="http://schemas.microsoft.com/office/drawing/2014/main" id="{C3412295-F5F6-6B06-6F60-CCA7C58EFB72}"/>
              </a:ext>
            </a:extLst>
          </p:cNvPr>
          <p:cNvSpPr txBox="1"/>
          <p:nvPr/>
        </p:nvSpPr>
        <p:spPr>
          <a:xfrm>
            <a:off x="6218467" y="1089415"/>
            <a:ext cx="2618398" cy="1072737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Creation</a:t>
            </a:r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of </a:t>
            </a: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prioritisation</a:t>
            </a:r>
            <a:r>
              <a:rPr kumimoji="0" lang="sk-SK" sz="1400" b="1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methodology</a:t>
            </a:r>
            <a:r>
              <a:rPr kumimoji="0" lang="sk-SK" sz="1400" b="1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and </a:t>
            </a: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investment</a:t>
            </a:r>
            <a:r>
              <a:rPr kumimoji="0" lang="sk-SK" sz="1400" b="1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plan</a:t>
            </a:r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by </a:t>
            </a:r>
            <a:r>
              <a:rPr kumimoji="0" lang="sk-SK" sz="1400" b="0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ministries</a:t>
            </a:r>
            <a:endParaRPr kumimoji="0" lang="en-SK" sz="1400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31" name="TextBox 46">
            <a:extLst>
              <a:ext uri="{FF2B5EF4-FFF2-40B4-BE49-F238E27FC236}">
                <a16:creationId xmlns:a16="http://schemas.microsoft.com/office/drawing/2014/main" id="{11FBFB9C-290E-ECCA-F6C4-09B72AA14D00}"/>
              </a:ext>
            </a:extLst>
          </p:cNvPr>
          <p:cNvSpPr txBox="1"/>
          <p:nvPr/>
        </p:nvSpPr>
        <p:spPr>
          <a:xfrm>
            <a:off x="8378268" y="2256986"/>
            <a:ext cx="1959533" cy="800171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rmAutofit fontScale="92500" lnSpcReduction="10000"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Cancellation</a:t>
            </a:r>
            <a:r>
              <a:rPr kumimoji="0" lang="sk-SK" sz="1400" b="1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k-SK" sz="140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of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Economic assessment of projects &gt; EUR 1 million </a:t>
            </a:r>
            <a:r>
              <a:rPr kumimoji="0" lang="sk-SK" sz="140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endParaRPr kumimoji="0" lang="en-SK" sz="140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33" name="Rounded Rectangle 53">
            <a:extLst>
              <a:ext uri="{FF2B5EF4-FFF2-40B4-BE49-F238E27FC236}">
                <a16:creationId xmlns:a16="http://schemas.microsoft.com/office/drawing/2014/main" id="{E70276DF-9F98-887C-6671-CE4CC15D52E5}"/>
              </a:ext>
            </a:extLst>
          </p:cNvPr>
          <p:cNvSpPr/>
          <p:nvPr/>
        </p:nvSpPr>
        <p:spPr>
          <a:xfrm>
            <a:off x="757837" y="5584331"/>
            <a:ext cx="127791" cy="127791"/>
          </a:xfrm>
          <a:prstGeom prst="roundRect">
            <a:avLst>
              <a:gd name="adj" fmla="val 51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34" name="Rectangle 54">
            <a:extLst>
              <a:ext uri="{FF2B5EF4-FFF2-40B4-BE49-F238E27FC236}">
                <a16:creationId xmlns:a16="http://schemas.microsoft.com/office/drawing/2014/main" id="{8FBDE6E6-9031-4135-C7D6-A5A410AA49F2}"/>
              </a:ext>
            </a:extLst>
          </p:cNvPr>
          <p:cNvSpPr/>
          <p:nvPr/>
        </p:nvSpPr>
        <p:spPr>
          <a:xfrm>
            <a:off x="115020" y="5923928"/>
            <a:ext cx="1458141" cy="18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36" name="Rounded Rectangle 62">
            <a:extLst>
              <a:ext uri="{FF2B5EF4-FFF2-40B4-BE49-F238E27FC236}">
                <a16:creationId xmlns:a16="http://schemas.microsoft.com/office/drawing/2014/main" id="{61D67934-215C-CE3F-F313-7CB774172A09}"/>
              </a:ext>
            </a:extLst>
          </p:cNvPr>
          <p:cNvSpPr/>
          <p:nvPr/>
        </p:nvSpPr>
        <p:spPr>
          <a:xfrm>
            <a:off x="2050281" y="5601433"/>
            <a:ext cx="127791" cy="127791"/>
          </a:xfrm>
          <a:prstGeom prst="roundRect">
            <a:avLst>
              <a:gd name="adj" fmla="val 51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38" name="Rounded Rectangle 65">
            <a:extLst>
              <a:ext uri="{FF2B5EF4-FFF2-40B4-BE49-F238E27FC236}">
                <a16:creationId xmlns:a16="http://schemas.microsoft.com/office/drawing/2014/main" id="{78CDF1BF-88D5-65BB-CCA6-28B9CB4D8A5A}"/>
              </a:ext>
            </a:extLst>
          </p:cNvPr>
          <p:cNvSpPr/>
          <p:nvPr/>
        </p:nvSpPr>
        <p:spPr>
          <a:xfrm>
            <a:off x="4230969" y="5601432"/>
            <a:ext cx="127791" cy="127791"/>
          </a:xfrm>
          <a:prstGeom prst="roundRect">
            <a:avLst>
              <a:gd name="adj" fmla="val 517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40" name="Rounded Rectangle 68">
            <a:extLst>
              <a:ext uri="{FF2B5EF4-FFF2-40B4-BE49-F238E27FC236}">
                <a16:creationId xmlns:a16="http://schemas.microsoft.com/office/drawing/2014/main" id="{47B2D460-600A-B75B-CACC-C41362428DD8}"/>
              </a:ext>
            </a:extLst>
          </p:cNvPr>
          <p:cNvSpPr/>
          <p:nvPr/>
        </p:nvSpPr>
        <p:spPr>
          <a:xfrm>
            <a:off x="6246191" y="5648226"/>
            <a:ext cx="127791" cy="127791"/>
          </a:xfrm>
          <a:prstGeom prst="roundRect">
            <a:avLst>
              <a:gd name="adj" fmla="val 5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42" name="Rounded Rectangle 70">
            <a:extLst>
              <a:ext uri="{FF2B5EF4-FFF2-40B4-BE49-F238E27FC236}">
                <a16:creationId xmlns:a16="http://schemas.microsoft.com/office/drawing/2014/main" id="{2FB12292-410F-57A8-8475-C4442BF2B9CC}"/>
              </a:ext>
            </a:extLst>
          </p:cNvPr>
          <p:cNvSpPr/>
          <p:nvPr/>
        </p:nvSpPr>
        <p:spPr>
          <a:xfrm>
            <a:off x="7547037" y="5601431"/>
            <a:ext cx="127791" cy="127791"/>
          </a:xfrm>
          <a:prstGeom prst="roundRect">
            <a:avLst>
              <a:gd name="adj" fmla="val 517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44" name="Rounded Rectangle 72">
            <a:extLst>
              <a:ext uri="{FF2B5EF4-FFF2-40B4-BE49-F238E27FC236}">
                <a16:creationId xmlns:a16="http://schemas.microsoft.com/office/drawing/2014/main" id="{1497B1B4-1261-B3B8-E199-34077DE48224}"/>
              </a:ext>
            </a:extLst>
          </p:cNvPr>
          <p:cNvSpPr/>
          <p:nvPr/>
        </p:nvSpPr>
        <p:spPr>
          <a:xfrm>
            <a:off x="9373234" y="5578804"/>
            <a:ext cx="127791" cy="127791"/>
          </a:xfrm>
          <a:prstGeom prst="roundRect">
            <a:avLst>
              <a:gd name="adj" fmla="val 517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SK" sz="1351">
              <a:solidFill>
                <a:srgbClr val="2C3182"/>
              </a:solidFill>
              <a:latin typeface="Avenir Light"/>
            </a:endParaRPr>
          </a:p>
        </p:txBody>
      </p:sp>
      <p:sp>
        <p:nvSpPr>
          <p:cNvPr id="45" name="Rectangle 78">
            <a:extLst>
              <a:ext uri="{FF2B5EF4-FFF2-40B4-BE49-F238E27FC236}">
                <a16:creationId xmlns:a16="http://schemas.microsoft.com/office/drawing/2014/main" id="{03F2E2EF-1B8B-36DF-6C80-D89F5F98AA6A}"/>
              </a:ext>
            </a:extLst>
          </p:cNvPr>
          <p:cNvSpPr/>
          <p:nvPr/>
        </p:nvSpPr>
        <p:spPr>
          <a:xfrm>
            <a:off x="1609006" y="5923928"/>
            <a:ext cx="1028136" cy="179999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</a:schemeClr>
              </a:gs>
              <a:gs pos="0">
                <a:schemeClr val="tx1">
                  <a:lumMod val="75000"/>
                </a:schemeClr>
              </a:gs>
              <a:gs pos="5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46" name="Rectangle 79">
            <a:extLst>
              <a:ext uri="{FF2B5EF4-FFF2-40B4-BE49-F238E27FC236}">
                <a16:creationId xmlns:a16="http://schemas.microsoft.com/office/drawing/2014/main" id="{EB0948A2-E7A4-1B84-68E5-88FC4F9C6CCA}"/>
              </a:ext>
            </a:extLst>
          </p:cNvPr>
          <p:cNvSpPr/>
          <p:nvPr/>
        </p:nvSpPr>
        <p:spPr>
          <a:xfrm>
            <a:off x="3964316" y="5930802"/>
            <a:ext cx="1621528" cy="179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47" name="Rectangle 80">
            <a:extLst>
              <a:ext uri="{FF2B5EF4-FFF2-40B4-BE49-F238E27FC236}">
                <a16:creationId xmlns:a16="http://schemas.microsoft.com/office/drawing/2014/main" id="{F086E65B-2E2B-19B7-4F7D-732904D28E40}"/>
              </a:ext>
            </a:extLst>
          </p:cNvPr>
          <p:cNvSpPr/>
          <p:nvPr/>
        </p:nvSpPr>
        <p:spPr>
          <a:xfrm>
            <a:off x="5634322" y="5927330"/>
            <a:ext cx="1290232" cy="1800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5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49" name="Rectangle 82">
            <a:extLst>
              <a:ext uri="{FF2B5EF4-FFF2-40B4-BE49-F238E27FC236}">
                <a16:creationId xmlns:a16="http://schemas.microsoft.com/office/drawing/2014/main" id="{144D7FE6-D1D9-DB79-9065-0AE72365D855}"/>
              </a:ext>
            </a:extLst>
          </p:cNvPr>
          <p:cNvSpPr/>
          <p:nvPr/>
        </p:nvSpPr>
        <p:spPr>
          <a:xfrm>
            <a:off x="9902035" y="5927329"/>
            <a:ext cx="1923375" cy="180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alpha val="31000"/>
                </a:schemeClr>
              </a:gs>
              <a:gs pos="100000">
                <a:schemeClr val="accent4">
                  <a:lumMod val="75000"/>
                </a:schemeClr>
              </a:gs>
              <a:gs pos="5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28DF4C69-083F-5FE1-E56B-C2D39E5B3D53}"/>
              </a:ext>
            </a:extLst>
          </p:cNvPr>
          <p:cNvSpPr txBox="1"/>
          <p:nvPr/>
        </p:nvSpPr>
        <p:spPr>
          <a:xfrm>
            <a:off x="-3621" y="3202349"/>
            <a:ext cx="1993636" cy="495705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Ad hoc </a:t>
            </a: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economic</a:t>
            </a:r>
            <a:r>
              <a:rPr kumimoji="0" lang="sk-SK" sz="1400" b="1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assessment</a:t>
            </a:r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of </a:t>
            </a:r>
            <a:r>
              <a:rPr kumimoji="0" lang="sk-SK" sz="1400" b="0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projects</a:t>
            </a:r>
            <a:endParaRPr kumimoji="0" lang="en-SK" sz="1400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51" name="BlokTextu 50">
            <a:extLst>
              <a:ext uri="{FF2B5EF4-FFF2-40B4-BE49-F238E27FC236}">
                <a16:creationId xmlns:a16="http://schemas.microsoft.com/office/drawing/2014/main" id="{13A6A12B-6A41-AB2E-E024-AF4F9E8ECBA8}"/>
              </a:ext>
            </a:extLst>
          </p:cNvPr>
          <p:cNvSpPr txBox="1"/>
          <p:nvPr/>
        </p:nvSpPr>
        <p:spPr>
          <a:xfrm>
            <a:off x="61993" y="6140231"/>
            <a:ext cx="162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1400" b="0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Before</a:t>
            </a:r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2016</a:t>
            </a:r>
            <a:endParaRPr lang="sk-SK" sz="1400"/>
          </a:p>
        </p:txBody>
      </p:sp>
      <p:sp>
        <p:nvSpPr>
          <p:cNvPr id="59" name="BlokTextu 58">
            <a:extLst>
              <a:ext uri="{FF2B5EF4-FFF2-40B4-BE49-F238E27FC236}">
                <a16:creationId xmlns:a16="http://schemas.microsoft.com/office/drawing/2014/main" id="{2DFAA986-4583-2792-79B5-53E295982116}"/>
              </a:ext>
            </a:extLst>
          </p:cNvPr>
          <p:cNvSpPr txBox="1"/>
          <p:nvPr/>
        </p:nvSpPr>
        <p:spPr>
          <a:xfrm>
            <a:off x="1784982" y="6133376"/>
            <a:ext cx="676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2016</a:t>
            </a:r>
            <a:endParaRPr lang="sk-SK" sz="1400"/>
          </a:p>
        </p:txBody>
      </p:sp>
      <p:sp>
        <p:nvSpPr>
          <p:cNvPr id="62" name="BlokTextu 61">
            <a:extLst>
              <a:ext uri="{FF2B5EF4-FFF2-40B4-BE49-F238E27FC236}">
                <a16:creationId xmlns:a16="http://schemas.microsoft.com/office/drawing/2014/main" id="{F218C405-9D19-BC81-E666-60FBE3714F4C}"/>
              </a:ext>
            </a:extLst>
          </p:cNvPr>
          <p:cNvSpPr txBox="1"/>
          <p:nvPr/>
        </p:nvSpPr>
        <p:spPr>
          <a:xfrm>
            <a:off x="4010066" y="6140231"/>
            <a:ext cx="676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2019</a:t>
            </a:r>
            <a:endParaRPr lang="sk-SK" sz="1400"/>
          </a:p>
        </p:txBody>
      </p:sp>
      <p:sp>
        <p:nvSpPr>
          <p:cNvPr id="64" name="BlokTextu 63">
            <a:extLst>
              <a:ext uri="{FF2B5EF4-FFF2-40B4-BE49-F238E27FC236}">
                <a16:creationId xmlns:a16="http://schemas.microsoft.com/office/drawing/2014/main" id="{1C921570-08A3-167C-1726-E62B7117977B}"/>
              </a:ext>
            </a:extLst>
          </p:cNvPr>
          <p:cNvSpPr txBox="1"/>
          <p:nvPr/>
        </p:nvSpPr>
        <p:spPr>
          <a:xfrm>
            <a:off x="5805282" y="6119040"/>
            <a:ext cx="676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2020</a:t>
            </a:r>
            <a:endParaRPr lang="sk-SK" sz="1400"/>
          </a:p>
        </p:txBody>
      </p:sp>
      <p:sp>
        <p:nvSpPr>
          <p:cNvPr id="73" name="BlokTextu 72">
            <a:extLst>
              <a:ext uri="{FF2B5EF4-FFF2-40B4-BE49-F238E27FC236}">
                <a16:creationId xmlns:a16="http://schemas.microsoft.com/office/drawing/2014/main" id="{07A532FA-FA32-6AB2-74B4-A8DC93104A4D}"/>
              </a:ext>
            </a:extLst>
          </p:cNvPr>
          <p:cNvSpPr txBox="1"/>
          <p:nvPr/>
        </p:nvSpPr>
        <p:spPr>
          <a:xfrm>
            <a:off x="7127810" y="6119039"/>
            <a:ext cx="676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2021</a:t>
            </a:r>
            <a:endParaRPr lang="sk-SK" sz="1400"/>
          </a:p>
        </p:txBody>
      </p:sp>
      <p:sp>
        <p:nvSpPr>
          <p:cNvPr id="74" name="BlokTextu 73">
            <a:extLst>
              <a:ext uri="{FF2B5EF4-FFF2-40B4-BE49-F238E27FC236}">
                <a16:creationId xmlns:a16="http://schemas.microsoft.com/office/drawing/2014/main" id="{A03EB73B-9C38-DB84-41AC-16FC84F21372}"/>
              </a:ext>
            </a:extLst>
          </p:cNvPr>
          <p:cNvSpPr txBox="1"/>
          <p:nvPr/>
        </p:nvSpPr>
        <p:spPr>
          <a:xfrm>
            <a:off x="9209375" y="6095123"/>
            <a:ext cx="676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2024</a:t>
            </a:r>
            <a:endParaRPr lang="sk-SK" sz="1400"/>
          </a:p>
        </p:txBody>
      </p:sp>
      <p:pic>
        <p:nvPicPr>
          <p:cNvPr id="76" name="Grafický objekt 75" descr="Kladivko obrys">
            <a:extLst>
              <a:ext uri="{FF2B5EF4-FFF2-40B4-BE49-F238E27FC236}">
                <a16:creationId xmlns:a16="http://schemas.microsoft.com/office/drawing/2014/main" id="{B470D0CD-96A1-A7CA-09C6-A1ED6C45B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0357" y="3392345"/>
            <a:ext cx="656682" cy="656682"/>
          </a:xfrm>
          <a:prstGeom prst="rect">
            <a:avLst/>
          </a:prstGeom>
        </p:spPr>
      </p:pic>
      <p:pic>
        <p:nvPicPr>
          <p:cNvPr id="78" name="Grafický objekt 77" descr="Súd obrys">
            <a:extLst>
              <a:ext uri="{FF2B5EF4-FFF2-40B4-BE49-F238E27FC236}">
                <a16:creationId xmlns:a16="http://schemas.microsoft.com/office/drawing/2014/main" id="{14B154BE-3653-49B9-EA85-CF910BF89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9282" y="2366468"/>
            <a:ext cx="648000" cy="648000"/>
          </a:xfrm>
          <a:prstGeom prst="rect">
            <a:avLst/>
          </a:prstGeom>
        </p:spPr>
      </p:pic>
      <p:pic>
        <p:nvPicPr>
          <p:cNvPr id="11" name="Grafický objekt 10" descr="Stĺpcový graf obrys">
            <a:extLst>
              <a:ext uri="{FF2B5EF4-FFF2-40B4-BE49-F238E27FC236}">
                <a16:creationId xmlns:a16="http://schemas.microsoft.com/office/drawing/2014/main" id="{5DD590C6-5582-5FA3-D229-DA1A740C4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628" y="4061073"/>
            <a:ext cx="648000" cy="648000"/>
          </a:xfrm>
          <a:prstGeom prst="rect">
            <a:avLst/>
          </a:prstGeom>
        </p:spPr>
      </p:pic>
      <p:pic>
        <p:nvPicPr>
          <p:cNvPr id="23" name="Grafický objekt 22" descr="Mesačný kalendár obrys">
            <a:extLst>
              <a:ext uri="{FF2B5EF4-FFF2-40B4-BE49-F238E27FC236}">
                <a16:creationId xmlns:a16="http://schemas.microsoft.com/office/drawing/2014/main" id="{1CE5A9E5-A19A-043D-8D96-985132113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01306" y="2049069"/>
            <a:ext cx="648000" cy="648000"/>
          </a:xfrm>
          <a:prstGeom prst="rect">
            <a:avLst/>
          </a:prstGeom>
        </p:spPr>
      </p:pic>
      <p:pic>
        <p:nvPicPr>
          <p:cNvPr id="52" name="Grafický objekt 51" descr="Prečiarknuté políčko obrys">
            <a:extLst>
              <a:ext uri="{FF2B5EF4-FFF2-40B4-BE49-F238E27FC236}">
                <a16:creationId xmlns:a16="http://schemas.microsoft.com/office/drawing/2014/main" id="{13B16BB6-24D5-EFB1-7329-20847407AF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39598" y="3311164"/>
            <a:ext cx="648000" cy="648000"/>
          </a:xfrm>
          <a:prstGeom prst="rect">
            <a:avLst/>
          </a:prstGeom>
        </p:spPr>
      </p:pic>
      <p:pic>
        <p:nvPicPr>
          <p:cNvPr id="54" name="Grafický objekt 53" descr="Euro obrys">
            <a:extLst>
              <a:ext uri="{FF2B5EF4-FFF2-40B4-BE49-F238E27FC236}">
                <a16:creationId xmlns:a16="http://schemas.microsoft.com/office/drawing/2014/main" id="{8FF20EDB-E4C0-D255-345B-3F9CDD588A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69335" y="4007203"/>
            <a:ext cx="648000" cy="648000"/>
          </a:xfrm>
          <a:prstGeom prst="rect">
            <a:avLst/>
          </a:prstGeom>
        </p:spPr>
      </p:pic>
      <p:sp>
        <p:nvSpPr>
          <p:cNvPr id="89" name="Rectangle 81">
            <a:extLst>
              <a:ext uri="{FF2B5EF4-FFF2-40B4-BE49-F238E27FC236}">
                <a16:creationId xmlns:a16="http://schemas.microsoft.com/office/drawing/2014/main" id="{161F47F9-E0DF-43DF-1C46-50F0BF1B365D}"/>
              </a:ext>
            </a:extLst>
          </p:cNvPr>
          <p:cNvSpPr/>
          <p:nvPr/>
        </p:nvSpPr>
        <p:spPr>
          <a:xfrm>
            <a:off x="7844131" y="5935781"/>
            <a:ext cx="596554" cy="1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90" name="Rectangle 81">
            <a:extLst>
              <a:ext uri="{FF2B5EF4-FFF2-40B4-BE49-F238E27FC236}">
                <a16:creationId xmlns:a16="http://schemas.microsoft.com/office/drawing/2014/main" id="{33996EC6-0457-CCD0-B14E-61E54D2D9596}"/>
              </a:ext>
            </a:extLst>
          </p:cNvPr>
          <p:cNvSpPr/>
          <p:nvPr/>
        </p:nvSpPr>
        <p:spPr>
          <a:xfrm>
            <a:off x="6979920" y="5931946"/>
            <a:ext cx="813317" cy="180000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91" name="Rectangle 81">
            <a:extLst>
              <a:ext uri="{FF2B5EF4-FFF2-40B4-BE49-F238E27FC236}">
                <a16:creationId xmlns:a16="http://schemas.microsoft.com/office/drawing/2014/main" id="{300943B3-BC45-5F70-54CF-292B1C13EE69}"/>
              </a:ext>
            </a:extLst>
          </p:cNvPr>
          <p:cNvSpPr/>
          <p:nvPr/>
        </p:nvSpPr>
        <p:spPr>
          <a:xfrm>
            <a:off x="8483486" y="5935781"/>
            <a:ext cx="560445" cy="18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SK" sz="1351">
              <a:solidFill>
                <a:srgbClr val="2C3182"/>
              </a:solidFill>
              <a:latin typeface="Avenir Light"/>
            </a:endParaRPr>
          </a:p>
        </p:txBody>
      </p:sp>
      <p:sp>
        <p:nvSpPr>
          <p:cNvPr id="93" name="BlokTextu 92">
            <a:extLst>
              <a:ext uri="{FF2B5EF4-FFF2-40B4-BE49-F238E27FC236}">
                <a16:creationId xmlns:a16="http://schemas.microsoft.com/office/drawing/2014/main" id="{6DAD0D8D-5D62-8A75-E52B-C26CD0B2B59B}"/>
              </a:ext>
            </a:extLst>
          </p:cNvPr>
          <p:cNvSpPr txBox="1"/>
          <p:nvPr/>
        </p:nvSpPr>
        <p:spPr>
          <a:xfrm>
            <a:off x="10517761" y="6095122"/>
            <a:ext cx="924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1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2025 ...</a:t>
            </a:r>
            <a:endParaRPr lang="sk-SK" sz="1400"/>
          </a:p>
        </p:txBody>
      </p:sp>
      <p:sp>
        <p:nvSpPr>
          <p:cNvPr id="95" name="Rounded Rectangle 72">
            <a:extLst>
              <a:ext uri="{FF2B5EF4-FFF2-40B4-BE49-F238E27FC236}">
                <a16:creationId xmlns:a16="http://schemas.microsoft.com/office/drawing/2014/main" id="{1E93AB37-13DB-3E06-5340-12FA7E6DD345}"/>
              </a:ext>
            </a:extLst>
          </p:cNvPr>
          <p:cNvSpPr/>
          <p:nvPr/>
        </p:nvSpPr>
        <p:spPr>
          <a:xfrm>
            <a:off x="10762225" y="5584331"/>
            <a:ext cx="127791" cy="127791"/>
          </a:xfrm>
          <a:prstGeom prst="roundRect">
            <a:avLst>
              <a:gd name="adj" fmla="val 51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SK" sz="1351">
              <a:solidFill>
                <a:srgbClr val="2C3182"/>
              </a:solidFill>
              <a:latin typeface="Avenir Light"/>
            </a:endParaRPr>
          </a:p>
        </p:txBody>
      </p:sp>
      <p:cxnSp>
        <p:nvCxnSpPr>
          <p:cNvPr id="96" name="Straight Connector 71">
            <a:extLst>
              <a:ext uri="{FF2B5EF4-FFF2-40B4-BE49-F238E27FC236}">
                <a16:creationId xmlns:a16="http://schemas.microsoft.com/office/drawing/2014/main" id="{B87287F4-AD6C-7FC8-3CAC-6314832BC2EF}"/>
              </a:ext>
            </a:extLst>
          </p:cNvPr>
          <p:cNvCxnSpPr>
            <a:cxnSpLocks/>
          </p:cNvCxnSpPr>
          <p:nvPr/>
        </p:nvCxnSpPr>
        <p:spPr>
          <a:xfrm flipV="1">
            <a:off x="10834204" y="3666767"/>
            <a:ext cx="0" cy="199531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32">
            <a:extLst>
              <a:ext uri="{FF2B5EF4-FFF2-40B4-BE49-F238E27FC236}">
                <a16:creationId xmlns:a16="http://schemas.microsoft.com/office/drawing/2014/main" id="{CCDD1F0E-1D3B-A91E-D5FA-3390C14CF4CF}"/>
              </a:ext>
            </a:extLst>
          </p:cNvPr>
          <p:cNvSpPr/>
          <p:nvPr/>
        </p:nvSpPr>
        <p:spPr>
          <a:xfrm>
            <a:off x="10295476" y="3628786"/>
            <a:ext cx="1072737" cy="1072737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98" name="Rounded Rectangle 33">
            <a:extLst>
              <a:ext uri="{FF2B5EF4-FFF2-40B4-BE49-F238E27FC236}">
                <a16:creationId xmlns:a16="http://schemas.microsoft.com/office/drawing/2014/main" id="{904797D3-910A-FF8D-ADAA-12AF7DC5DD0F}"/>
              </a:ext>
            </a:extLst>
          </p:cNvPr>
          <p:cNvSpPr/>
          <p:nvPr/>
        </p:nvSpPr>
        <p:spPr>
          <a:xfrm>
            <a:off x="10425172" y="3735212"/>
            <a:ext cx="850871" cy="850871"/>
          </a:xfrm>
          <a:prstGeom prst="roundRect">
            <a:avLst>
              <a:gd name="adj" fmla="val 51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SK" sz="1351">
              <a:solidFill>
                <a:srgbClr val="2C3182"/>
              </a:solidFill>
              <a:latin typeface="Avenir Light"/>
            </a:endParaRPr>
          </a:p>
        </p:txBody>
      </p:sp>
      <p:pic>
        <p:nvPicPr>
          <p:cNvPr id="101" name="Grafický objekt 100" descr="Vyhľadávanie priečinka obrys">
            <a:extLst>
              <a:ext uri="{FF2B5EF4-FFF2-40B4-BE49-F238E27FC236}">
                <a16:creationId xmlns:a16="http://schemas.microsoft.com/office/drawing/2014/main" id="{21E2035D-4403-6D16-9834-A75F4EF381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45944" y="3875231"/>
            <a:ext cx="648000" cy="648000"/>
          </a:xfrm>
          <a:prstGeom prst="rect">
            <a:avLst/>
          </a:prstGeom>
        </p:spPr>
      </p:pic>
      <p:sp>
        <p:nvSpPr>
          <p:cNvPr id="104" name="TextBox 46">
            <a:extLst>
              <a:ext uri="{FF2B5EF4-FFF2-40B4-BE49-F238E27FC236}">
                <a16:creationId xmlns:a16="http://schemas.microsoft.com/office/drawing/2014/main" id="{6BA0DE07-41E7-4EDA-8508-5932BE7DE58C}"/>
              </a:ext>
            </a:extLst>
          </p:cNvPr>
          <p:cNvSpPr txBox="1"/>
          <p:nvPr/>
        </p:nvSpPr>
        <p:spPr>
          <a:xfrm>
            <a:off x="9751493" y="3201963"/>
            <a:ext cx="2041987" cy="495705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rmAutofit lnSpcReduction="10000"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Link</a:t>
            </a:r>
            <a:r>
              <a:rPr kumimoji="0" lang="sk-SK" sz="1400" b="1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k-SK" sz="140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state </a:t>
            </a:r>
            <a:r>
              <a:rPr kumimoji="0" lang="sk-SK" sz="1400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budget</a:t>
            </a:r>
            <a:r>
              <a:rPr kumimoji="0" lang="sk-SK" sz="140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and </a:t>
            </a:r>
            <a:r>
              <a:rPr kumimoji="0" lang="sk-SK" sz="1400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investment</a:t>
            </a:r>
            <a:r>
              <a:rPr kumimoji="0" lang="sk-SK" sz="140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k-SK" sz="1400" i="0" u="none" strike="noStrike" kern="1200" cap="none" spc="0" normalizeH="0" baseline="0" noProof="0" err="1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plans</a:t>
            </a:r>
            <a:endParaRPr kumimoji="0" lang="en-SK" sz="140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05" name="Freeform 59">
            <a:extLst>
              <a:ext uri="{FF2B5EF4-FFF2-40B4-BE49-F238E27FC236}">
                <a16:creationId xmlns:a16="http://schemas.microsoft.com/office/drawing/2014/main" id="{FC02DA7F-E8B7-024F-0A7C-26CC6D1F4F9B}"/>
              </a:ext>
            </a:extLst>
          </p:cNvPr>
          <p:cNvSpPr/>
          <p:nvPr/>
        </p:nvSpPr>
        <p:spPr>
          <a:xfrm>
            <a:off x="3300430" y="5930801"/>
            <a:ext cx="620179" cy="180000"/>
          </a:xfrm>
          <a:custGeom>
            <a:avLst/>
            <a:gdLst>
              <a:gd name="connsiteX0" fmla="*/ 0 w 1248843"/>
              <a:gd name="connsiteY0" fmla="*/ 0 h 180000"/>
              <a:gd name="connsiteX1" fmla="*/ 1248843 w 1248843"/>
              <a:gd name="connsiteY1" fmla="*/ 0 h 180000"/>
              <a:gd name="connsiteX2" fmla="*/ 1248843 w 1248843"/>
              <a:gd name="connsiteY2" fmla="*/ 180000 h 180000"/>
              <a:gd name="connsiteX3" fmla="*/ 0 w 1248843"/>
              <a:gd name="connsiteY3" fmla="*/ 180000 h 180000"/>
              <a:gd name="connsiteX4" fmla="*/ 0 w 1248843"/>
              <a:gd name="connsiteY4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843" h="180000">
                <a:moveTo>
                  <a:pt x="0" y="0"/>
                </a:moveTo>
                <a:lnTo>
                  <a:pt x="1248843" y="0"/>
                </a:lnTo>
                <a:lnTo>
                  <a:pt x="1248843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8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115128"/>
            <a:ext cx="10850384" cy="967438"/>
          </a:xfrm>
        </p:spPr>
        <p:txBody>
          <a:bodyPr anchor="ctr">
            <a:noAutofit/>
          </a:bodyPr>
          <a:lstStyle/>
          <a:p>
            <a:r>
              <a:rPr lang="en-GB" sz="3200"/>
              <a:t>What makes a spending review successful?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8C528FA-D7A5-1709-8284-BADCF61CA423}"/>
              </a:ext>
            </a:extLst>
          </p:cNvPr>
          <p:cNvGrpSpPr/>
          <p:nvPr/>
        </p:nvGrpSpPr>
        <p:grpSpPr>
          <a:xfrm>
            <a:off x="3799670" y="2006419"/>
            <a:ext cx="4055487" cy="3941838"/>
            <a:chOff x="3925449" y="1939189"/>
            <a:chExt cx="4055486" cy="394183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FD3F287-598E-F485-58C5-9FE37DC73AD4}"/>
                </a:ext>
              </a:extLst>
            </p:cNvPr>
            <p:cNvGrpSpPr/>
            <p:nvPr/>
          </p:nvGrpSpPr>
          <p:grpSpPr>
            <a:xfrm>
              <a:off x="3925449" y="1939189"/>
              <a:ext cx="4055486" cy="3941838"/>
              <a:chOff x="3925449" y="1939189"/>
              <a:chExt cx="4055486" cy="3941838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F440178-E34E-BAF4-FD95-C2B103CFEBA3}"/>
                  </a:ext>
                </a:extLst>
              </p:cNvPr>
              <p:cNvSpPr/>
              <p:nvPr/>
            </p:nvSpPr>
            <p:spPr>
              <a:xfrm rot="18900000">
                <a:off x="4693732" y="3281609"/>
                <a:ext cx="1555388" cy="279637"/>
              </a:xfrm>
              <a:custGeom>
                <a:avLst/>
                <a:gdLst>
                  <a:gd name="connsiteX0" fmla="*/ 1555388 w 1555388"/>
                  <a:gd name="connsiteY0" fmla="*/ 28437 h 279637"/>
                  <a:gd name="connsiteX1" fmla="*/ 1311603 w 1555388"/>
                  <a:gd name="connsiteY1" fmla="*/ 272222 h 279637"/>
                  <a:gd name="connsiteX2" fmla="*/ 1292593 w 1555388"/>
                  <a:gd name="connsiteY2" fmla="*/ 259405 h 279637"/>
                  <a:gd name="connsiteX3" fmla="*/ 1263934 w 1555388"/>
                  <a:gd name="connsiteY3" fmla="*/ 253619 h 279637"/>
                  <a:gd name="connsiteX4" fmla="*/ 298849 w 1555388"/>
                  <a:gd name="connsiteY4" fmla="*/ 253619 h 279637"/>
                  <a:gd name="connsiteX5" fmla="*/ 246788 w 1555388"/>
                  <a:gd name="connsiteY5" fmla="*/ 275183 h 279637"/>
                  <a:gd name="connsiteX6" fmla="*/ 243785 w 1555388"/>
                  <a:gd name="connsiteY6" fmla="*/ 279637 h 279637"/>
                  <a:gd name="connsiteX7" fmla="*/ 0 w 1555388"/>
                  <a:gd name="connsiteY7" fmla="*/ 35852 h 279637"/>
                  <a:gd name="connsiteX8" fmla="*/ 3003 w 1555388"/>
                  <a:gd name="connsiteY8" fmla="*/ 31398 h 279637"/>
                  <a:gd name="connsiteX9" fmla="*/ 78805 w 1555388"/>
                  <a:gd name="connsiteY9" fmla="*/ 0 h 279637"/>
                  <a:gd name="connsiteX10" fmla="*/ 1483978 w 1555388"/>
                  <a:gd name="connsiteY10" fmla="*/ 0 h 279637"/>
                  <a:gd name="connsiteX11" fmla="*/ 1525705 w 1555388"/>
                  <a:gd name="connsiteY11" fmla="*/ 8424 h 27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388" h="279637">
                    <a:moveTo>
                      <a:pt x="1555388" y="28437"/>
                    </a:moveTo>
                    <a:lnTo>
                      <a:pt x="1311603" y="272222"/>
                    </a:lnTo>
                    <a:lnTo>
                      <a:pt x="1292593" y="259405"/>
                    </a:lnTo>
                    <a:cubicBezTo>
                      <a:pt x="1283784" y="255680"/>
                      <a:pt x="1274100" y="253619"/>
                      <a:pt x="1263934" y="253619"/>
                    </a:cubicBezTo>
                    <a:lnTo>
                      <a:pt x="298849" y="253619"/>
                    </a:lnTo>
                    <a:cubicBezTo>
                      <a:pt x="278518" y="253619"/>
                      <a:pt x="260112" y="261860"/>
                      <a:pt x="246788" y="275183"/>
                    </a:cubicBezTo>
                    <a:lnTo>
                      <a:pt x="243785" y="279637"/>
                    </a:lnTo>
                    <a:lnTo>
                      <a:pt x="0" y="35852"/>
                    </a:lnTo>
                    <a:lnTo>
                      <a:pt x="3003" y="31398"/>
                    </a:lnTo>
                    <a:cubicBezTo>
                      <a:pt x="22402" y="11999"/>
                      <a:pt x="49202" y="0"/>
                      <a:pt x="78805" y="0"/>
                    </a:cubicBezTo>
                    <a:lnTo>
                      <a:pt x="1483978" y="0"/>
                    </a:lnTo>
                    <a:cubicBezTo>
                      <a:pt x="1498780" y="0"/>
                      <a:pt x="1512880" y="3000"/>
                      <a:pt x="1525705" y="84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K" sz="1351" b="0" i="0" u="none" strike="noStrike" kern="1200" cap="none" spc="0" normalizeH="0" baseline="0" noProof="0">
                  <a:ln>
                    <a:noFill/>
                  </a:ln>
                  <a:solidFill>
                    <a:srgbClr val="2C3182"/>
                  </a:solidFill>
                  <a:effectLst/>
                  <a:uLnTx/>
                  <a:uFillTx/>
                  <a:latin typeface="Avenir Light"/>
                  <a:ea typeface="+mn-ea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31528F72-DDCC-E6F2-491C-41C133358421}"/>
                  </a:ext>
                </a:extLst>
              </p:cNvPr>
              <p:cNvSpPr/>
              <p:nvPr/>
            </p:nvSpPr>
            <p:spPr>
              <a:xfrm rot="2700000" flipH="1">
                <a:off x="5655364" y="3281608"/>
                <a:ext cx="1555388" cy="279637"/>
              </a:xfrm>
              <a:custGeom>
                <a:avLst/>
                <a:gdLst>
                  <a:gd name="connsiteX0" fmla="*/ 1555388 w 1555388"/>
                  <a:gd name="connsiteY0" fmla="*/ 28437 h 279637"/>
                  <a:gd name="connsiteX1" fmla="*/ 1311603 w 1555388"/>
                  <a:gd name="connsiteY1" fmla="*/ 272222 h 279637"/>
                  <a:gd name="connsiteX2" fmla="*/ 1292593 w 1555388"/>
                  <a:gd name="connsiteY2" fmla="*/ 259405 h 279637"/>
                  <a:gd name="connsiteX3" fmla="*/ 1263934 w 1555388"/>
                  <a:gd name="connsiteY3" fmla="*/ 253619 h 279637"/>
                  <a:gd name="connsiteX4" fmla="*/ 298849 w 1555388"/>
                  <a:gd name="connsiteY4" fmla="*/ 253619 h 279637"/>
                  <a:gd name="connsiteX5" fmla="*/ 246788 w 1555388"/>
                  <a:gd name="connsiteY5" fmla="*/ 275183 h 279637"/>
                  <a:gd name="connsiteX6" fmla="*/ 243785 w 1555388"/>
                  <a:gd name="connsiteY6" fmla="*/ 279637 h 279637"/>
                  <a:gd name="connsiteX7" fmla="*/ 0 w 1555388"/>
                  <a:gd name="connsiteY7" fmla="*/ 35852 h 279637"/>
                  <a:gd name="connsiteX8" fmla="*/ 3003 w 1555388"/>
                  <a:gd name="connsiteY8" fmla="*/ 31398 h 279637"/>
                  <a:gd name="connsiteX9" fmla="*/ 78805 w 1555388"/>
                  <a:gd name="connsiteY9" fmla="*/ 0 h 279637"/>
                  <a:gd name="connsiteX10" fmla="*/ 1483978 w 1555388"/>
                  <a:gd name="connsiteY10" fmla="*/ 0 h 279637"/>
                  <a:gd name="connsiteX11" fmla="*/ 1525705 w 1555388"/>
                  <a:gd name="connsiteY11" fmla="*/ 8424 h 27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388" h="279637">
                    <a:moveTo>
                      <a:pt x="1555388" y="28437"/>
                    </a:moveTo>
                    <a:lnTo>
                      <a:pt x="1311603" y="272222"/>
                    </a:lnTo>
                    <a:lnTo>
                      <a:pt x="1292593" y="259405"/>
                    </a:lnTo>
                    <a:cubicBezTo>
                      <a:pt x="1283784" y="255680"/>
                      <a:pt x="1274100" y="253619"/>
                      <a:pt x="1263934" y="253619"/>
                    </a:cubicBezTo>
                    <a:lnTo>
                      <a:pt x="298849" y="253619"/>
                    </a:lnTo>
                    <a:cubicBezTo>
                      <a:pt x="278518" y="253619"/>
                      <a:pt x="260112" y="261860"/>
                      <a:pt x="246788" y="275183"/>
                    </a:cubicBezTo>
                    <a:lnTo>
                      <a:pt x="243785" y="279637"/>
                    </a:lnTo>
                    <a:lnTo>
                      <a:pt x="0" y="35852"/>
                    </a:lnTo>
                    <a:lnTo>
                      <a:pt x="3003" y="31398"/>
                    </a:lnTo>
                    <a:cubicBezTo>
                      <a:pt x="22402" y="11999"/>
                      <a:pt x="49202" y="0"/>
                      <a:pt x="78805" y="0"/>
                    </a:cubicBezTo>
                    <a:lnTo>
                      <a:pt x="1483978" y="0"/>
                    </a:lnTo>
                    <a:cubicBezTo>
                      <a:pt x="1498780" y="0"/>
                      <a:pt x="1512880" y="3000"/>
                      <a:pt x="1525705" y="84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K" sz="1351" b="0" i="0" u="none" strike="noStrike" kern="1200" cap="none" spc="0" normalizeH="0" baseline="0" noProof="0">
                  <a:ln>
                    <a:noFill/>
                  </a:ln>
                  <a:solidFill>
                    <a:srgbClr val="2C3182"/>
                  </a:solidFill>
                  <a:effectLst/>
                  <a:uLnTx/>
                  <a:uFillTx/>
                  <a:latin typeface="Avenir Light"/>
                  <a:ea typeface="+mn-ea"/>
                  <a:cs typeface="+mn-cs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0D42EA5-75D8-88F3-7225-3169E90BD292}"/>
                  </a:ext>
                </a:extLst>
              </p:cNvPr>
              <p:cNvSpPr/>
              <p:nvPr/>
            </p:nvSpPr>
            <p:spPr>
              <a:xfrm rot="18900000" flipH="1" flipV="1">
                <a:off x="5655364" y="4252425"/>
                <a:ext cx="1555388" cy="279637"/>
              </a:xfrm>
              <a:custGeom>
                <a:avLst/>
                <a:gdLst>
                  <a:gd name="connsiteX0" fmla="*/ 1555388 w 1555388"/>
                  <a:gd name="connsiteY0" fmla="*/ 28437 h 279637"/>
                  <a:gd name="connsiteX1" fmla="*/ 1311603 w 1555388"/>
                  <a:gd name="connsiteY1" fmla="*/ 272222 h 279637"/>
                  <a:gd name="connsiteX2" fmla="*/ 1292593 w 1555388"/>
                  <a:gd name="connsiteY2" fmla="*/ 259405 h 279637"/>
                  <a:gd name="connsiteX3" fmla="*/ 1263934 w 1555388"/>
                  <a:gd name="connsiteY3" fmla="*/ 253619 h 279637"/>
                  <a:gd name="connsiteX4" fmla="*/ 298849 w 1555388"/>
                  <a:gd name="connsiteY4" fmla="*/ 253619 h 279637"/>
                  <a:gd name="connsiteX5" fmla="*/ 246788 w 1555388"/>
                  <a:gd name="connsiteY5" fmla="*/ 275183 h 279637"/>
                  <a:gd name="connsiteX6" fmla="*/ 243785 w 1555388"/>
                  <a:gd name="connsiteY6" fmla="*/ 279637 h 279637"/>
                  <a:gd name="connsiteX7" fmla="*/ 0 w 1555388"/>
                  <a:gd name="connsiteY7" fmla="*/ 35852 h 279637"/>
                  <a:gd name="connsiteX8" fmla="*/ 3003 w 1555388"/>
                  <a:gd name="connsiteY8" fmla="*/ 31398 h 279637"/>
                  <a:gd name="connsiteX9" fmla="*/ 78805 w 1555388"/>
                  <a:gd name="connsiteY9" fmla="*/ 0 h 279637"/>
                  <a:gd name="connsiteX10" fmla="*/ 1483978 w 1555388"/>
                  <a:gd name="connsiteY10" fmla="*/ 0 h 279637"/>
                  <a:gd name="connsiteX11" fmla="*/ 1525705 w 1555388"/>
                  <a:gd name="connsiteY11" fmla="*/ 8424 h 27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388" h="279637">
                    <a:moveTo>
                      <a:pt x="1555388" y="28437"/>
                    </a:moveTo>
                    <a:lnTo>
                      <a:pt x="1311603" y="272222"/>
                    </a:lnTo>
                    <a:lnTo>
                      <a:pt x="1292593" y="259405"/>
                    </a:lnTo>
                    <a:cubicBezTo>
                      <a:pt x="1283784" y="255680"/>
                      <a:pt x="1274100" y="253619"/>
                      <a:pt x="1263934" y="253619"/>
                    </a:cubicBezTo>
                    <a:lnTo>
                      <a:pt x="298849" y="253619"/>
                    </a:lnTo>
                    <a:cubicBezTo>
                      <a:pt x="278518" y="253619"/>
                      <a:pt x="260112" y="261860"/>
                      <a:pt x="246788" y="275183"/>
                    </a:cubicBezTo>
                    <a:lnTo>
                      <a:pt x="243785" y="279637"/>
                    </a:lnTo>
                    <a:lnTo>
                      <a:pt x="0" y="35852"/>
                    </a:lnTo>
                    <a:lnTo>
                      <a:pt x="3003" y="31398"/>
                    </a:lnTo>
                    <a:cubicBezTo>
                      <a:pt x="22402" y="11999"/>
                      <a:pt x="49202" y="0"/>
                      <a:pt x="78805" y="0"/>
                    </a:cubicBezTo>
                    <a:lnTo>
                      <a:pt x="1483978" y="0"/>
                    </a:lnTo>
                    <a:cubicBezTo>
                      <a:pt x="1498780" y="0"/>
                      <a:pt x="1512880" y="3000"/>
                      <a:pt x="1525705" y="84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K" sz="1351" b="0" i="0" u="none" strike="noStrike" kern="1200" cap="none" spc="0" normalizeH="0" baseline="0" noProof="0">
                  <a:ln>
                    <a:noFill/>
                  </a:ln>
                  <a:solidFill>
                    <a:srgbClr val="2C3182"/>
                  </a:solidFill>
                  <a:effectLst/>
                  <a:uLnTx/>
                  <a:uFillTx/>
                  <a:latin typeface="Avenir Light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DE077AE-7A14-06D1-225D-051CD365E977}"/>
                  </a:ext>
                </a:extLst>
              </p:cNvPr>
              <p:cNvSpPr/>
              <p:nvPr/>
            </p:nvSpPr>
            <p:spPr>
              <a:xfrm rot="2700000" flipV="1">
                <a:off x="4693732" y="4252425"/>
                <a:ext cx="1555388" cy="279637"/>
              </a:xfrm>
              <a:custGeom>
                <a:avLst/>
                <a:gdLst>
                  <a:gd name="connsiteX0" fmla="*/ 1555388 w 1555388"/>
                  <a:gd name="connsiteY0" fmla="*/ 28437 h 279637"/>
                  <a:gd name="connsiteX1" fmla="*/ 1311603 w 1555388"/>
                  <a:gd name="connsiteY1" fmla="*/ 272222 h 279637"/>
                  <a:gd name="connsiteX2" fmla="*/ 1292593 w 1555388"/>
                  <a:gd name="connsiteY2" fmla="*/ 259405 h 279637"/>
                  <a:gd name="connsiteX3" fmla="*/ 1263934 w 1555388"/>
                  <a:gd name="connsiteY3" fmla="*/ 253619 h 279637"/>
                  <a:gd name="connsiteX4" fmla="*/ 298849 w 1555388"/>
                  <a:gd name="connsiteY4" fmla="*/ 253619 h 279637"/>
                  <a:gd name="connsiteX5" fmla="*/ 246788 w 1555388"/>
                  <a:gd name="connsiteY5" fmla="*/ 275183 h 279637"/>
                  <a:gd name="connsiteX6" fmla="*/ 243785 w 1555388"/>
                  <a:gd name="connsiteY6" fmla="*/ 279637 h 279637"/>
                  <a:gd name="connsiteX7" fmla="*/ 0 w 1555388"/>
                  <a:gd name="connsiteY7" fmla="*/ 35852 h 279637"/>
                  <a:gd name="connsiteX8" fmla="*/ 3003 w 1555388"/>
                  <a:gd name="connsiteY8" fmla="*/ 31398 h 279637"/>
                  <a:gd name="connsiteX9" fmla="*/ 78805 w 1555388"/>
                  <a:gd name="connsiteY9" fmla="*/ 0 h 279637"/>
                  <a:gd name="connsiteX10" fmla="*/ 1483978 w 1555388"/>
                  <a:gd name="connsiteY10" fmla="*/ 0 h 279637"/>
                  <a:gd name="connsiteX11" fmla="*/ 1525705 w 1555388"/>
                  <a:gd name="connsiteY11" fmla="*/ 8424 h 27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388" h="279637">
                    <a:moveTo>
                      <a:pt x="1555388" y="28437"/>
                    </a:moveTo>
                    <a:lnTo>
                      <a:pt x="1311603" y="272222"/>
                    </a:lnTo>
                    <a:lnTo>
                      <a:pt x="1292593" y="259405"/>
                    </a:lnTo>
                    <a:cubicBezTo>
                      <a:pt x="1283784" y="255680"/>
                      <a:pt x="1274100" y="253619"/>
                      <a:pt x="1263934" y="253619"/>
                    </a:cubicBezTo>
                    <a:lnTo>
                      <a:pt x="298849" y="253619"/>
                    </a:lnTo>
                    <a:cubicBezTo>
                      <a:pt x="278518" y="253619"/>
                      <a:pt x="260112" y="261860"/>
                      <a:pt x="246788" y="275183"/>
                    </a:cubicBezTo>
                    <a:lnTo>
                      <a:pt x="243785" y="279637"/>
                    </a:lnTo>
                    <a:lnTo>
                      <a:pt x="0" y="35852"/>
                    </a:lnTo>
                    <a:lnTo>
                      <a:pt x="3003" y="31398"/>
                    </a:lnTo>
                    <a:cubicBezTo>
                      <a:pt x="22402" y="11999"/>
                      <a:pt x="49202" y="0"/>
                      <a:pt x="78805" y="0"/>
                    </a:cubicBezTo>
                    <a:lnTo>
                      <a:pt x="1483978" y="0"/>
                    </a:lnTo>
                    <a:cubicBezTo>
                      <a:pt x="1498780" y="0"/>
                      <a:pt x="1512880" y="3000"/>
                      <a:pt x="1525705" y="84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K" sz="1351" b="0" i="0" u="none" strike="noStrike" kern="1200" cap="none" spc="0" normalizeH="0" baseline="0" noProof="0">
                  <a:ln>
                    <a:noFill/>
                  </a:ln>
                  <a:solidFill>
                    <a:srgbClr val="2C3182"/>
                  </a:solidFill>
                  <a:effectLst/>
                  <a:uLnTx/>
                  <a:uFillTx/>
                  <a:latin typeface="Avenir Light"/>
                  <a:ea typeface="+mn-ea"/>
                  <a:cs typeface="+mn-cs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F25382A-6735-87D9-7985-3EFD8E602D20}"/>
                  </a:ext>
                </a:extLst>
              </p:cNvPr>
              <p:cNvGrpSpPr/>
              <p:nvPr/>
            </p:nvGrpSpPr>
            <p:grpSpPr>
              <a:xfrm>
                <a:off x="3925449" y="1939189"/>
                <a:ext cx="4055486" cy="3941838"/>
                <a:chOff x="3925449" y="1939189"/>
                <a:chExt cx="4055486" cy="3941838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416475EC-DE7E-8E0C-BECA-875F4261BB98}"/>
                    </a:ext>
                  </a:extLst>
                </p:cNvPr>
                <p:cNvSpPr/>
                <p:nvPr/>
              </p:nvSpPr>
              <p:spPr>
                <a:xfrm rot="18900000">
                  <a:off x="6430217" y="1939189"/>
                  <a:ext cx="1550718" cy="1550718"/>
                </a:xfrm>
                <a:prstGeom prst="roundRect">
                  <a:avLst>
                    <a:gd name="adj" fmla="val 517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K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2C3182"/>
                    </a:solidFill>
                    <a:effectLst/>
                    <a:uLnTx/>
                    <a:uFillTx/>
                    <a:latin typeface="Avenir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BFFF47BF-4E8D-2942-981F-D21F0FA67F7B}"/>
                    </a:ext>
                  </a:extLst>
                </p:cNvPr>
                <p:cNvSpPr/>
                <p:nvPr/>
              </p:nvSpPr>
              <p:spPr>
                <a:xfrm rot="18900000">
                  <a:off x="6430217" y="4330309"/>
                  <a:ext cx="1550718" cy="1550718"/>
                </a:xfrm>
                <a:prstGeom prst="roundRect">
                  <a:avLst>
                    <a:gd name="adj" fmla="val 51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K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2C3182"/>
                    </a:solidFill>
                    <a:effectLst/>
                    <a:uLnTx/>
                    <a:uFillTx/>
                    <a:latin typeface="Avenir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D10CB6E7-0AF8-234B-1855-EB47C30BC595}"/>
                    </a:ext>
                  </a:extLst>
                </p:cNvPr>
                <p:cNvSpPr/>
                <p:nvPr/>
              </p:nvSpPr>
              <p:spPr>
                <a:xfrm rot="18900000">
                  <a:off x="3925449" y="1939189"/>
                  <a:ext cx="1550718" cy="1550718"/>
                </a:xfrm>
                <a:prstGeom prst="roundRect">
                  <a:avLst>
                    <a:gd name="adj" fmla="val 5174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K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2C3182"/>
                    </a:solidFill>
                    <a:effectLst/>
                    <a:uLnTx/>
                    <a:uFillTx/>
                    <a:latin typeface="Avenir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520FA506-D714-7082-7CA7-9DCBDF9A0C02}"/>
                    </a:ext>
                  </a:extLst>
                </p:cNvPr>
                <p:cNvSpPr/>
                <p:nvPr/>
              </p:nvSpPr>
              <p:spPr>
                <a:xfrm rot="18900000">
                  <a:off x="3925449" y="4330309"/>
                  <a:ext cx="1550718" cy="1550718"/>
                </a:xfrm>
                <a:prstGeom prst="roundRect">
                  <a:avLst>
                    <a:gd name="adj" fmla="val 5174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K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2C3182"/>
                    </a:solidFill>
                    <a:effectLst/>
                    <a:uLnTx/>
                    <a:uFillTx/>
                    <a:latin typeface="Avenir Light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5" name="Graphic 24" descr="Board Of Directors with solid fill">
              <a:extLst>
                <a:ext uri="{FF2B5EF4-FFF2-40B4-BE49-F238E27FC236}">
                  <a16:creationId xmlns:a16="http://schemas.microsoft.com/office/drawing/2014/main" id="{F07BDECB-559E-59DA-B974-6B55EBA06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72287" y="2163402"/>
              <a:ext cx="1040603" cy="1040603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320F7B5-CBAE-99DA-300E-396C3BB71BEF}"/>
              </a:ext>
            </a:extLst>
          </p:cNvPr>
          <p:cNvSpPr txBox="1"/>
          <p:nvPr/>
        </p:nvSpPr>
        <p:spPr>
          <a:xfrm>
            <a:off x="8392332" y="4422968"/>
            <a:ext cx="275094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3B9D81C-F17F-4E1C-B7B6-CF2C8E163FB4}"/>
              </a:ext>
            </a:extLst>
          </p:cNvPr>
          <p:cNvSpPr txBox="1"/>
          <p:nvPr/>
        </p:nvSpPr>
        <p:spPr>
          <a:xfrm>
            <a:off x="8176322" y="2544305"/>
            <a:ext cx="3261472" cy="646331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>
                <a:latin typeface="+mj-lt"/>
              </a:rPr>
              <a:t>Capacity development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</a:rPr>
            </a:br>
            <a:endParaRPr kumimoji="0" lang="en-SK" sz="2400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Medium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281D116-8BC0-A21E-B880-5965F2FFAFEE}"/>
              </a:ext>
            </a:extLst>
          </p:cNvPr>
          <p:cNvSpPr txBox="1"/>
          <p:nvPr/>
        </p:nvSpPr>
        <p:spPr>
          <a:xfrm>
            <a:off x="7665970" y="4737353"/>
            <a:ext cx="339170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GB" sz="2400">
                <a:latin typeface="+mj-lt"/>
              </a:rPr>
              <a:t>Implementation and budgetary process</a:t>
            </a:r>
            <a:br>
              <a:rPr lang="en-GB" sz="2400">
                <a:latin typeface="+mj-lt"/>
              </a:rPr>
            </a:br>
            <a:endParaRPr lang="en-GB" sz="2400">
              <a:latin typeface="+mj-lt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C6B56F91-0576-6A1A-7FA5-5CA5D712427E}"/>
              </a:ext>
            </a:extLst>
          </p:cNvPr>
          <p:cNvSpPr txBox="1"/>
          <p:nvPr/>
        </p:nvSpPr>
        <p:spPr>
          <a:xfrm>
            <a:off x="442113" y="4823397"/>
            <a:ext cx="2820382" cy="787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GB" sz="2400">
                <a:latin typeface="+mj-lt"/>
              </a:rPr>
              <a:t>Transparency and communication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537D9498-25A8-B667-1806-BFA0A70E7264}"/>
              </a:ext>
            </a:extLst>
          </p:cNvPr>
          <p:cNvSpPr txBox="1"/>
          <p:nvPr/>
        </p:nvSpPr>
        <p:spPr>
          <a:xfrm>
            <a:off x="607074" y="2626389"/>
            <a:ext cx="3261472" cy="646331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>
                <a:latin typeface="+mj-lt"/>
              </a:rPr>
              <a:t>Political ownership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C3182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</a:br>
            <a:endParaRPr kumimoji="0" lang="en-SK" sz="1600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Medium"/>
              <a:ea typeface="+mn-ea"/>
              <a:cs typeface="+mn-cs"/>
            </a:endParaRPr>
          </a:p>
        </p:txBody>
      </p:sp>
      <p:pic>
        <p:nvPicPr>
          <p:cNvPr id="3" name="Graphic 61">
            <a:extLst>
              <a:ext uri="{FF2B5EF4-FFF2-40B4-BE49-F238E27FC236}">
                <a16:creationId xmlns:a16="http://schemas.microsoft.com/office/drawing/2014/main" id="{E1C27EEA-B3FB-C827-2DDD-47D8386CE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782" y="4823396"/>
            <a:ext cx="787541" cy="787541"/>
          </a:xfrm>
          <a:prstGeom prst="rect">
            <a:avLst/>
          </a:prstGeom>
        </p:spPr>
      </p:pic>
      <p:pic>
        <p:nvPicPr>
          <p:cNvPr id="6" name="Graphic 67">
            <a:extLst>
              <a:ext uri="{FF2B5EF4-FFF2-40B4-BE49-F238E27FC236}">
                <a16:creationId xmlns:a16="http://schemas.microsoft.com/office/drawing/2014/main" id="{E1643A6E-FF25-9E42-E587-91C34FC01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3393" y="4849118"/>
            <a:ext cx="789580" cy="693290"/>
          </a:xfrm>
          <a:prstGeom prst="rect">
            <a:avLst/>
          </a:prstGeom>
        </p:spPr>
      </p:pic>
      <p:grpSp>
        <p:nvGrpSpPr>
          <p:cNvPr id="7" name="Graphic 71">
            <a:extLst>
              <a:ext uri="{FF2B5EF4-FFF2-40B4-BE49-F238E27FC236}">
                <a16:creationId xmlns:a16="http://schemas.microsoft.com/office/drawing/2014/main" id="{6776B53E-B40B-66AC-982E-5549E72EBA7D}"/>
              </a:ext>
            </a:extLst>
          </p:cNvPr>
          <p:cNvGrpSpPr/>
          <p:nvPr/>
        </p:nvGrpSpPr>
        <p:grpSpPr>
          <a:xfrm>
            <a:off x="4183624" y="2368484"/>
            <a:ext cx="662248" cy="678821"/>
            <a:chOff x="114877" y="2144634"/>
            <a:chExt cx="459003" cy="467506"/>
          </a:xfrm>
          <a:noFill/>
        </p:grpSpPr>
        <p:sp>
          <p:nvSpPr>
            <p:cNvPr id="8" name="Freeform 372">
              <a:extLst>
                <a:ext uri="{FF2B5EF4-FFF2-40B4-BE49-F238E27FC236}">
                  <a16:creationId xmlns:a16="http://schemas.microsoft.com/office/drawing/2014/main" id="{A5F3DAED-403B-1D92-29F2-6A9CE8976748}"/>
                </a:ext>
              </a:extLst>
            </p:cNvPr>
            <p:cNvSpPr/>
            <p:nvPr/>
          </p:nvSpPr>
          <p:spPr>
            <a:xfrm>
              <a:off x="114877" y="2144634"/>
              <a:ext cx="459003" cy="467506"/>
            </a:xfrm>
            <a:custGeom>
              <a:avLst/>
              <a:gdLst>
                <a:gd name="connsiteX0" fmla="*/ 459004 w 459003"/>
                <a:gd name="connsiteY0" fmla="*/ 196915 h 467506"/>
                <a:gd name="connsiteX1" fmla="*/ 459004 w 459003"/>
                <a:gd name="connsiteY1" fmla="*/ 50791 h 467506"/>
                <a:gd name="connsiteX2" fmla="*/ 439895 w 459003"/>
                <a:gd name="connsiteY2" fmla="*/ 31745 h 467506"/>
                <a:gd name="connsiteX3" fmla="*/ 417330 w 459003"/>
                <a:gd name="connsiteY3" fmla="*/ 31745 h 467506"/>
                <a:gd name="connsiteX4" fmla="*/ 417330 w 459003"/>
                <a:gd name="connsiteY4" fmla="*/ 19047 h 467506"/>
                <a:gd name="connsiteX5" fmla="*/ 398123 w 459003"/>
                <a:gd name="connsiteY5" fmla="*/ 0 h 467506"/>
                <a:gd name="connsiteX6" fmla="*/ 108135 w 459003"/>
                <a:gd name="connsiteY6" fmla="*/ 0 h 467506"/>
                <a:gd name="connsiteX7" fmla="*/ 89026 w 459003"/>
                <a:gd name="connsiteY7" fmla="*/ 19047 h 467506"/>
                <a:gd name="connsiteX8" fmla="*/ 89026 w 459003"/>
                <a:gd name="connsiteY8" fmla="*/ 236386 h 467506"/>
                <a:gd name="connsiteX9" fmla="*/ 81274 w 459003"/>
                <a:gd name="connsiteY9" fmla="*/ 241997 h 467506"/>
                <a:gd name="connsiteX10" fmla="*/ 71892 w 459003"/>
                <a:gd name="connsiteY10" fmla="*/ 241997 h 467506"/>
                <a:gd name="connsiteX11" fmla="*/ 56437 w 459003"/>
                <a:gd name="connsiteY11" fmla="*/ 234319 h 467506"/>
                <a:gd name="connsiteX12" fmla="*/ 22713 w 459003"/>
                <a:gd name="connsiteY12" fmla="*/ 234319 h 467506"/>
                <a:gd name="connsiteX13" fmla="*/ 0 w 459003"/>
                <a:gd name="connsiteY13" fmla="*/ 256959 h 467506"/>
                <a:gd name="connsiteX14" fmla="*/ 0 w 459003"/>
                <a:gd name="connsiteY14" fmla="*/ 358591 h 467506"/>
                <a:gd name="connsiteX15" fmla="*/ 22812 w 459003"/>
                <a:gd name="connsiteY15" fmla="*/ 381329 h 467506"/>
                <a:gd name="connsiteX16" fmla="*/ 56437 w 459003"/>
                <a:gd name="connsiteY16" fmla="*/ 381329 h 467506"/>
                <a:gd name="connsiteX17" fmla="*/ 72485 w 459003"/>
                <a:gd name="connsiteY17" fmla="*/ 372913 h 467506"/>
                <a:gd name="connsiteX18" fmla="*/ 89026 w 459003"/>
                <a:gd name="connsiteY18" fmla="*/ 376948 h 467506"/>
                <a:gd name="connsiteX19" fmla="*/ 89026 w 459003"/>
                <a:gd name="connsiteY19" fmla="*/ 408152 h 467506"/>
                <a:gd name="connsiteX20" fmla="*/ 108135 w 459003"/>
                <a:gd name="connsiteY20" fmla="*/ 427198 h 467506"/>
                <a:gd name="connsiteX21" fmla="*/ 130798 w 459003"/>
                <a:gd name="connsiteY21" fmla="*/ 427198 h 467506"/>
                <a:gd name="connsiteX22" fmla="*/ 130798 w 459003"/>
                <a:gd name="connsiteY22" fmla="*/ 448361 h 467506"/>
                <a:gd name="connsiteX23" fmla="*/ 149907 w 459003"/>
                <a:gd name="connsiteY23" fmla="*/ 467507 h 467506"/>
                <a:gd name="connsiteX24" fmla="*/ 439846 w 459003"/>
                <a:gd name="connsiteY24" fmla="*/ 467507 h 467506"/>
                <a:gd name="connsiteX25" fmla="*/ 458954 w 459003"/>
                <a:gd name="connsiteY25" fmla="*/ 448361 h 467506"/>
                <a:gd name="connsiteX26" fmla="*/ 458954 w 459003"/>
                <a:gd name="connsiteY26" fmla="*/ 253366 h 467506"/>
                <a:gd name="connsiteX27" fmla="*/ 451647 w 459003"/>
                <a:gd name="connsiteY27" fmla="*/ 246082 h 467506"/>
                <a:gd name="connsiteX28" fmla="*/ 444339 w 459003"/>
                <a:gd name="connsiteY28" fmla="*/ 253366 h 467506"/>
                <a:gd name="connsiteX29" fmla="*/ 444339 w 459003"/>
                <a:gd name="connsiteY29" fmla="*/ 448361 h 467506"/>
                <a:gd name="connsiteX30" fmla="*/ 439796 w 459003"/>
                <a:gd name="connsiteY30" fmla="*/ 452889 h 467506"/>
                <a:gd name="connsiteX31" fmla="*/ 149907 w 459003"/>
                <a:gd name="connsiteY31" fmla="*/ 452889 h 467506"/>
                <a:gd name="connsiteX32" fmla="*/ 145414 w 459003"/>
                <a:gd name="connsiteY32" fmla="*/ 448411 h 467506"/>
                <a:gd name="connsiteX33" fmla="*/ 145414 w 459003"/>
                <a:gd name="connsiteY33" fmla="*/ 427149 h 467506"/>
                <a:gd name="connsiteX34" fmla="*/ 398073 w 459003"/>
                <a:gd name="connsiteY34" fmla="*/ 427149 h 467506"/>
                <a:gd name="connsiteX35" fmla="*/ 417281 w 459003"/>
                <a:gd name="connsiteY35" fmla="*/ 408102 h 467506"/>
                <a:gd name="connsiteX36" fmla="*/ 417281 w 459003"/>
                <a:gd name="connsiteY36" fmla="*/ 46362 h 467506"/>
                <a:gd name="connsiteX37" fmla="*/ 439846 w 459003"/>
                <a:gd name="connsiteY37" fmla="*/ 46362 h 467506"/>
                <a:gd name="connsiteX38" fmla="*/ 444339 w 459003"/>
                <a:gd name="connsiteY38" fmla="*/ 50841 h 467506"/>
                <a:gd name="connsiteX39" fmla="*/ 444339 w 459003"/>
                <a:gd name="connsiteY39" fmla="*/ 196964 h 467506"/>
                <a:gd name="connsiteX40" fmla="*/ 451647 w 459003"/>
                <a:gd name="connsiteY40" fmla="*/ 204248 h 467506"/>
                <a:gd name="connsiteX41" fmla="*/ 458954 w 459003"/>
                <a:gd name="connsiteY41" fmla="*/ 196964 h 467506"/>
                <a:gd name="connsiteX42" fmla="*/ 458954 w 459003"/>
                <a:gd name="connsiteY42" fmla="*/ 196964 h 467506"/>
                <a:gd name="connsiteX43" fmla="*/ 61375 w 459003"/>
                <a:gd name="connsiteY43" fmla="*/ 361790 h 467506"/>
                <a:gd name="connsiteX44" fmla="*/ 56388 w 459003"/>
                <a:gd name="connsiteY44" fmla="*/ 366662 h 467506"/>
                <a:gd name="connsiteX45" fmla="*/ 22664 w 459003"/>
                <a:gd name="connsiteY45" fmla="*/ 366662 h 467506"/>
                <a:gd name="connsiteX46" fmla="*/ 14615 w 459003"/>
                <a:gd name="connsiteY46" fmla="*/ 358541 h 467506"/>
                <a:gd name="connsiteX47" fmla="*/ 14615 w 459003"/>
                <a:gd name="connsiteY47" fmla="*/ 256910 h 467506"/>
                <a:gd name="connsiteX48" fmla="*/ 22664 w 459003"/>
                <a:gd name="connsiteY48" fmla="*/ 248887 h 467506"/>
                <a:gd name="connsiteX49" fmla="*/ 56388 w 459003"/>
                <a:gd name="connsiteY49" fmla="*/ 248887 h 467506"/>
                <a:gd name="connsiteX50" fmla="*/ 61375 w 459003"/>
                <a:gd name="connsiteY50" fmla="*/ 253760 h 467506"/>
                <a:gd name="connsiteX51" fmla="*/ 61375 w 459003"/>
                <a:gd name="connsiteY51" fmla="*/ 361741 h 467506"/>
                <a:gd name="connsiteX52" fmla="*/ 76089 w 459003"/>
                <a:gd name="connsiteY52" fmla="*/ 358492 h 467506"/>
                <a:gd name="connsiteX53" fmla="*/ 76089 w 459003"/>
                <a:gd name="connsiteY53" fmla="*/ 256565 h 467506"/>
                <a:gd name="connsiteX54" fmla="*/ 81224 w 459003"/>
                <a:gd name="connsiteY54" fmla="*/ 256565 h 467506"/>
                <a:gd name="connsiteX55" fmla="*/ 96235 w 459003"/>
                <a:gd name="connsiteY55" fmla="*/ 250118 h 467506"/>
                <a:gd name="connsiteX56" fmla="*/ 136970 w 459003"/>
                <a:gd name="connsiteY56" fmla="*/ 176638 h 467506"/>
                <a:gd name="connsiteX57" fmla="*/ 146846 w 459003"/>
                <a:gd name="connsiteY57" fmla="*/ 173586 h 467506"/>
                <a:gd name="connsiteX58" fmla="*/ 144624 w 459003"/>
                <a:gd name="connsiteY58" fmla="*/ 238010 h 467506"/>
                <a:gd name="connsiteX59" fmla="*/ 151240 w 459003"/>
                <a:gd name="connsiteY59" fmla="*/ 248444 h 467506"/>
                <a:gd name="connsiteX60" fmla="*/ 203135 w 459003"/>
                <a:gd name="connsiteY60" fmla="*/ 248444 h 467506"/>
                <a:gd name="connsiteX61" fmla="*/ 215726 w 459003"/>
                <a:gd name="connsiteY61" fmla="*/ 263406 h 467506"/>
                <a:gd name="connsiteX62" fmla="*/ 197901 w 459003"/>
                <a:gd name="connsiteY62" fmla="*/ 364447 h 467506"/>
                <a:gd name="connsiteX63" fmla="*/ 185310 w 459003"/>
                <a:gd name="connsiteY63" fmla="*/ 374980 h 467506"/>
                <a:gd name="connsiteX64" fmla="*/ 129070 w 459003"/>
                <a:gd name="connsiteY64" fmla="*/ 374980 h 467506"/>
                <a:gd name="connsiteX65" fmla="*/ 102308 w 459003"/>
                <a:gd name="connsiteY65" fmla="*/ 367400 h 467506"/>
                <a:gd name="connsiteX66" fmla="*/ 75990 w 459003"/>
                <a:gd name="connsiteY66" fmla="*/ 358492 h 467506"/>
                <a:gd name="connsiteX67" fmla="*/ 75990 w 459003"/>
                <a:gd name="connsiteY67" fmla="*/ 358492 h 467506"/>
                <a:gd name="connsiteX68" fmla="*/ 402616 w 459003"/>
                <a:gd name="connsiteY68" fmla="*/ 408102 h 467506"/>
                <a:gd name="connsiteX69" fmla="*/ 398073 w 459003"/>
                <a:gd name="connsiteY69" fmla="*/ 412581 h 467506"/>
                <a:gd name="connsiteX70" fmla="*/ 108135 w 459003"/>
                <a:gd name="connsiteY70" fmla="*/ 412581 h 467506"/>
                <a:gd name="connsiteX71" fmla="*/ 103641 w 459003"/>
                <a:gd name="connsiteY71" fmla="*/ 408102 h 467506"/>
                <a:gd name="connsiteX72" fmla="*/ 103641 w 459003"/>
                <a:gd name="connsiteY72" fmla="*/ 384429 h 467506"/>
                <a:gd name="connsiteX73" fmla="*/ 129169 w 459003"/>
                <a:gd name="connsiteY73" fmla="*/ 389597 h 467506"/>
                <a:gd name="connsiteX74" fmla="*/ 185409 w 459003"/>
                <a:gd name="connsiteY74" fmla="*/ 389597 h 467506"/>
                <a:gd name="connsiteX75" fmla="*/ 212516 w 459003"/>
                <a:gd name="connsiteY75" fmla="*/ 366957 h 467506"/>
                <a:gd name="connsiteX76" fmla="*/ 230243 w 459003"/>
                <a:gd name="connsiteY76" fmla="*/ 266015 h 467506"/>
                <a:gd name="connsiteX77" fmla="*/ 203184 w 459003"/>
                <a:gd name="connsiteY77" fmla="*/ 233876 h 467506"/>
                <a:gd name="connsiteX78" fmla="*/ 162498 w 459003"/>
                <a:gd name="connsiteY78" fmla="*/ 233876 h 467506"/>
                <a:gd name="connsiteX79" fmla="*/ 156869 w 459003"/>
                <a:gd name="connsiteY79" fmla="*/ 162955 h 467506"/>
                <a:gd name="connsiteX80" fmla="*/ 122849 w 459003"/>
                <a:gd name="connsiteY80" fmla="*/ 172651 h 467506"/>
                <a:gd name="connsiteX81" fmla="*/ 103641 w 459003"/>
                <a:gd name="connsiteY81" fmla="*/ 216257 h 467506"/>
                <a:gd name="connsiteX82" fmla="*/ 103641 w 459003"/>
                <a:gd name="connsiteY82" fmla="*/ 18998 h 467506"/>
                <a:gd name="connsiteX83" fmla="*/ 108135 w 459003"/>
                <a:gd name="connsiteY83" fmla="*/ 14519 h 467506"/>
                <a:gd name="connsiteX84" fmla="*/ 398073 w 459003"/>
                <a:gd name="connsiteY84" fmla="*/ 14519 h 467506"/>
                <a:gd name="connsiteX85" fmla="*/ 402616 w 459003"/>
                <a:gd name="connsiteY85" fmla="*/ 18998 h 467506"/>
                <a:gd name="connsiteX86" fmla="*/ 402616 w 459003"/>
                <a:gd name="connsiteY86" fmla="*/ 408102 h 467506"/>
                <a:gd name="connsiteX87" fmla="*/ 402616 w 459003"/>
                <a:gd name="connsiteY87" fmla="*/ 408102 h 46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59003" h="467506">
                  <a:moveTo>
                    <a:pt x="459004" y="196915"/>
                  </a:moveTo>
                  <a:lnTo>
                    <a:pt x="459004" y="50791"/>
                  </a:lnTo>
                  <a:cubicBezTo>
                    <a:pt x="459004" y="40259"/>
                    <a:pt x="450462" y="31745"/>
                    <a:pt x="439895" y="31745"/>
                  </a:cubicBezTo>
                  <a:lnTo>
                    <a:pt x="417330" y="31745"/>
                  </a:lnTo>
                  <a:lnTo>
                    <a:pt x="417330" y="19047"/>
                  </a:lnTo>
                  <a:cubicBezTo>
                    <a:pt x="417330" y="8514"/>
                    <a:pt x="408739" y="0"/>
                    <a:pt x="398123" y="0"/>
                  </a:cubicBezTo>
                  <a:lnTo>
                    <a:pt x="108135" y="0"/>
                  </a:lnTo>
                  <a:cubicBezTo>
                    <a:pt x="97568" y="0"/>
                    <a:pt x="89026" y="8514"/>
                    <a:pt x="89026" y="19047"/>
                  </a:cubicBezTo>
                  <a:lnTo>
                    <a:pt x="89026" y="236386"/>
                  </a:lnTo>
                  <a:cubicBezTo>
                    <a:pt x="86113" y="239831"/>
                    <a:pt x="84533" y="241997"/>
                    <a:pt x="81274" y="241997"/>
                  </a:cubicBezTo>
                  <a:lnTo>
                    <a:pt x="71892" y="241997"/>
                  </a:lnTo>
                  <a:cubicBezTo>
                    <a:pt x="68288" y="237321"/>
                    <a:pt x="62708" y="234319"/>
                    <a:pt x="56437" y="234319"/>
                  </a:cubicBezTo>
                  <a:lnTo>
                    <a:pt x="22713" y="234319"/>
                  </a:lnTo>
                  <a:cubicBezTo>
                    <a:pt x="10172" y="234319"/>
                    <a:pt x="0" y="244458"/>
                    <a:pt x="0" y="256959"/>
                  </a:cubicBezTo>
                  <a:lnTo>
                    <a:pt x="0" y="358591"/>
                  </a:lnTo>
                  <a:cubicBezTo>
                    <a:pt x="0" y="371092"/>
                    <a:pt x="10270" y="381329"/>
                    <a:pt x="22812" y="381329"/>
                  </a:cubicBezTo>
                  <a:lnTo>
                    <a:pt x="56437" y="381329"/>
                  </a:lnTo>
                  <a:cubicBezTo>
                    <a:pt x="63103" y="381329"/>
                    <a:pt x="68979" y="377982"/>
                    <a:pt x="72485" y="372913"/>
                  </a:cubicBezTo>
                  <a:cubicBezTo>
                    <a:pt x="78212" y="373356"/>
                    <a:pt x="83841" y="374684"/>
                    <a:pt x="89026" y="376948"/>
                  </a:cubicBezTo>
                  <a:lnTo>
                    <a:pt x="89026" y="408152"/>
                  </a:lnTo>
                  <a:cubicBezTo>
                    <a:pt x="89026" y="418684"/>
                    <a:pt x="97568" y="427198"/>
                    <a:pt x="108135" y="427198"/>
                  </a:cubicBezTo>
                  <a:lnTo>
                    <a:pt x="130798" y="427198"/>
                  </a:lnTo>
                  <a:lnTo>
                    <a:pt x="130798" y="448361"/>
                  </a:lnTo>
                  <a:cubicBezTo>
                    <a:pt x="130798" y="458943"/>
                    <a:pt x="139390" y="467507"/>
                    <a:pt x="149907" y="467507"/>
                  </a:cubicBezTo>
                  <a:lnTo>
                    <a:pt x="439846" y="467507"/>
                  </a:lnTo>
                  <a:cubicBezTo>
                    <a:pt x="450412" y="467507"/>
                    <a:pt x="458954" y="458943"/>
                    <a:pt x="458954" y="448361"/>
                  </a:cubicBezTo>
                  <a:lnTo>
                    <a:pt x="458954" y="253366"/>
                  </a:lnTo>
                  <a:cubicBezTo>
                    <a:pt x="458954" y="249330"/>
                    <a:pt x="455696" y="246082"/>
                    <a:pt x="451647" y="246082"/>
                  </a:cubicBezTo>
                  <a:cubicBezTo>
                    <a:pt x="447598" y="246082"/>
                    <a:pt x="444339" y="249330"/>
                    <a:pt x="444339" y="253366"/>
                  </a:cubicBezTo>
                  <a:lnTo>
                    <a:pt x="444339" y="448361"/>
                  </a:lnTo>
                  <a:cubicBezTo>
                    <a:pt x="444339" y="450871"/>
                    <a:pt x="442315" y="452889"/>
                    <a:pt x="439796" y="452889"/>
                  </a:cubicBezTo>
                  <a:lnTo>
                    <a:pt x="149907" y="452889"/>
                  </a:lnTo>
                  <a:cubicBezTo>
                    <a:pt x="147438" y="452889"/>
                    <a:pt x="145414" y="450871"/>
                    <a:pt x="145414" y="448411"/>
                  </a:cubicBezTo>
                  <a:lnTo>
                    <a:pt x="145414" y="427149"/>
                  </a:lnTo>
                  <a:lnTo>
                    <a:pt x="398073" y="427149"/>
                  </a:lnTo>
                  <a:cubicBezTo>
                    <a:pt x="408689" y="427149"/>
                    <a:pt x="417281" y="418585"/>
                    <a:pt x="417281" y="408102"/>
                  </a:cubicBezTo>
                  <a:lnTo>
                    <a:pt x="417281" y="46362"/>
                  </a:lnTo>
                  <a:lnTo>
                    <a:pt x="439846" y="46362"/>
                  </a:lnTo>
                  <a:cubicBezTo>
                    <a:pt x="442315" y="46362"/>
                    <a:pt x="444339" y="48380"/>
                    <a:pt x="444339" y="50841"/>
                  </a:cubicBezTo>
                  <a:lnTo>
                    <a:pt x="444339" y="196964"/>
                  </a:lnTo>
                  <a:cubicBezTo>
                    <a:pt x="444339" y="201000"/>
                    <a:pt x="447598" y="204248"/>
                    <a:pt x="451647" y="204248"/>
                  </a:cubicBezTo>
                  <a:cubicBezTo>
                    <a:pt x="455696" y="204248"/>
                    <a:pt x="458954" y="201000"/>
                    <a:pt x="458954" y="196964"/>
                  </a:cubicBezTo>
                  <a:lnTo>
                    <a:pt x="458954" y="196964"/>
                  </a:lnTo>
                  <a:close/>
                  <a:moveTo>
                    <a:pt x="61375" y="361790"/>
                  </a:moveTo>
                  <a:cubicBezTo>
                    <a:pt x="61375" y="364497"/>
                    <a:pt x="59104" y="366662"/>
                    <a:pt x="56388" y="366662"/>
                  </a:cubicBezTo>
                  <a:lnTo>
                    <a:pt x="22664" y="366662"/>
                  </a:lnTo>
                  <a:cubicBezTo>
                    <a:pt x="18171" y="366662"/>
                    <a:pt x="14615" y="363020"/>
                    <a:pt x="14615" y="358541"/>
                  </a:cubicBezTo>
                  <a:lnTo>
                    <a:pt x="14615" y="256910"/>
                  </a:lnTo>
                  <a:cubicBezTo>
                    <a:pt x="14615" y="252529"/>
                    <a:pt x="18220" y="248887"/>
                    <a:pt x="22664" y="248887"/>
                  </a:cubicBezTo>
                  <a:lnTo>
                    <a:pt x="56388" y="248887"/>
                  </a:lnTo>
                  <a:cubicBezTo>
                    <a:pt x="59104" y="248887"/>
                    <a:pt x="61375" y="251102"/>
                    <a:pt x="61375" y="253760"/>
                  </a:cubicBezTo>
                  <a:lnTo>
                    <a:pt x="61375" y="361741"/>
                  </a:lnTo>
                  <a:close/>
                  <a:moveTo>
                    <a:pt x="76089" y="358492"/>
                  </a:moveTo>
                  <a:lnTo>
                    <a:pt x="76089" y="256565"/>
                  </a:lnTo>
                  <a:lnTo>
                    <a:pt x="81224" y="256565"/>
                  </a:lnTo>
                  <a:cubicBezTo>
                    <a:pt x="87001" y="256565"/>
                    <a:pt x="92383" y="254301"/>
                    <a:pt x="96235" y="250118"/>
                  </a:cubicBezTo>
                  <a:cubicBezTo>
                    <a:pt x="104728" y="241111"/>
                    <a:pt x="125713" y="216011"/>
                    <a:pt x="136970" y="176638"/>
                  </a:cubicBezTo>
                  <a:cubicBezTo>
                    <a:pt x="138205" y="172307"/>
                    <a:pt x="143587" y="170486"/>
                    <a:pt x="146846" y="173586"/>
                  </a:cubicBezTo>
                  <a:cubicBezTo>
                    <a:pt x="159733" y="185546"/>
                    <a:pt x="158992" y="207841"/>
                    <a:pt x="144624" y="238010"/>
                  </a:cubicBezTo>
                  <a:cubicBezTo>
                    <a:pt x="142352" y="242834"/>
                    <a:pt x="145858" y="248444"/>
                    <a:pt x="151240" y="248444"/>
                  </a:cubicBezTo>
                  <a:lnTo>
                    <a:pt x="203135" y="248444"/>
                  </a:lnTo>
                  <a:cubicBezTo>
                    <a:pt x="211134" y="248444"/>
                    <a:pt x="217158" y="255581"/>
                    <a:pt x="215726" y="263406"/>
                  </a:cubicBezTo>
                  <a:lnTo>
                    <a:pt x="197901" y="364447"/>
                  </a:lnTo>
                  <a:cubicBezTo>
                    <a:pt x="196864" y="370599"/>
                    <a:pt x="191531" y="374980"/>
                    <a:pt x="185310" y="374980"/>
                  </a:cubicBezTo>
                  <a:lnTo>
                    <a:pt x="129070" y="374980"/>
                  </a:lnTo>
                  <a:cubicBezTo>
                    <a:pt x="113912" y="374980"/>
                    <a:pt x="103049" y="367696"/>
                    <a:pt x="102308" y="367400"/>
                  </a:cubicBezTo>
                  <a:cubicBezTo>
                    <a:pt x="94260" y="362528"/>
                    <a:pt x="85224" y="359526"/>
                    <a:pt x="75990" y="358492"/>
                  </a:cubicBezTo>
                  <a:lnTo>
                    <a:pt x="75990" y="358492"/>
                  </a:lnTo>
                  <a:close/>
                  <a:moveTo>
                    <a:pt x="402616" y="408102"/>
                  </a:moveTo>
                  <a:cubicBezTo>
                    <a:pt x="402616" y="410563"/>
                    <a:pt x="400542" y="412581"/>
                    <a:pt x="398073" y="412581"/>
                  </a:cubicBezTo>
                  <a:lnTo>
                    <a:pt x="108135" y="412581"/>
                  </a:lnTo>
                  <a:cubicBezTo>
                    <a:pt x="105715" y="412581"/>
                    <a:pt x="103641" y="410514"/>
                    <a:pt x="103641" y="408102"/>
                  </a:cubicBezTo>
                  <a:lnTo>
                    <a:pt x="103641" y="384429"/>
                  </a:lnTo>
                  <a:cubicBezTo>
                    <a:pt x="111690" y="387874"/>
                    <a:pt x="120331" y="389597"/>
                    <a:pt x="129169" y="389597"/>
                  </a:cubicBezTo>
                  <a:lnTo>
                    <a:pt x="185409" y="389597"/>
                  </a:lnTo>
                  <a:cubicBezTo>
                    <a:pt x="198839" y="389597"/>
                    <a:pt x="210196" y="380098"/>
                    <a:pt x="212516" y="366957"/>
                  </a:cubicBezTo>
                  <a:lnTo>
                    <a:pt x="230243" y="266015"/>
                  </a:lnTo>
                  <a:cubicBezTo>
                    <a:pt x="233255" y="249232"/>
                    <a:pt x="220269" y="233876"/>
                    <a:pt x="203184" y="233876"/>
                  </a:cubicBezTo>
                  <a:lnTo>
                    <a:pt x="162498" y="233876"/>
                  </a:lnTo>
                  <a:cubicBezTo>
                    <a:pt x="178200" y="194552"/>
                    <a:pt x="168423" y="173685"/>
                    <a:pt x="156869" y="162955"/>
                  </a:cubicBezTo>
                  <a:cubicBezTo>
                    <a:pt x="145661" y="152423"/>
                    <a:pt x="127095" y="157837"/>
                    <a:pt x="122849" y="172651"/>
                  </a:cubicBezTo>
                  <a:cubicBezTo>
                    <a:pt x="117812" y="190467"/>
                    <a:pt x="110554" y="205035"/>
                    <a:pt x="103641" y="216257"/>
                  </a:cubicBezTo>
                  <a:lnTo>
                    <a:pt x="103641" y="18998"/>
                  </a:lnTo>
                  <a:cubicBezTo>
                    <a:pt x="103641" y="16586"/>
                    <a:pt x="105715" y="14519"/>
                    <a:pt x="108135" y="14519"/>
                  </a:cubicBezTo>
                  <a:lnTo>
                    <a:pt x="398073" y="14519"/>
                  </a:lnTo>
                  <a:cubicBezTo>
                    <a:pt x="400542" y="14519"/>
                    <a:pt x="402616" y="16586"/>
                    <a:pt x="402616" y="18998"/>
                  </a:cubicBezTo>
                  <a:lnTo>
                    <a:pt x="402616" y="408102"/>
                  </a:lnTo>
                  <a:lnTo>
                    <a:pt x="402616" y="408102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9" name="Freeform 373">
              <a:extLst>
                <a:ext uri="{FF2B5EF4-FFF2-40B4-BE49-F238E27FC236}">
                  <a16:creationId xmlns:a16="http://schemas.microsoft.com/office/drawing/2014/main" id="{1DA8BE22-EA84-56EF-0548-30856F73BCE9}"/>
                </a:ext>
              </a:extLst>
            </p:cNvPr>
            <p:cNvSpPr/>
            <p:nvPr/>
          </p:nvSpPr>
          <p:spPr>
            <a:xfrm>
              <a:off x="243651" y="2184155"/>
              <a:ext cx="248709" cy="14568"/>
            </a:xfrm>
            <a:custGeom>
              <a:avLst/>
              <a:gdLst>
                <a:gd name="connsiteX0" fmla="*/ 7308 w 248709"/>
                <a:gd name="connsiteY0" fmla="*/ 14568 h 14568"/>
                <a:gd name="connsiteX1" fmla="*/ 241402 w 248709"/>
                <a:gd name="connsiteY1" fmla="*/ 14568 h 14568"/>
                <a:gd name="connsiteX2" fmla="*/ 248709 w 248709"/>
                <a:gd name="connsiteY2" fmla="*/ 7284 h 14568"/>
                <a:gd name="connsiteX3" fmla="*/ 241402 w 248709"/>
                <a:gd name="connsiteY3" fmla="*/ 0 h 14568"/>
                <a:gd name="connsiteX4" fmla="*/ 7308 w 248709"/>
                <a:gd name="connsiteY4" fmla="*/ 0 h 14568"/>
                <a:gd name="connsiteX5" fmla="*/ 0 w 248709"/>
                <a:gd name="connsiteY5" fmla="*/ 7284 h 14568"/>
                <a:gd name="connsiteX6" fmla="*/ 7308 w 248709"/>
                <a:gd name="connsiteY6" fmla="*/ 14568 h 14568"/>
                <a:gd name="connsiteX7" fmla="*/ 7308 w 248709"/>
                <a:gd name="connsiteY7" fmla="*/ 14568 h 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709" h="14568">
                  <a:moveTo>
                    <a:pt x="7308" y="14568"/>
                  </a:moveTo>
                  <a:lnTo>
                    <a:pt x="241402" y="14568"/>
                  </a:lnTo>
                  <a:cubicBezTo>
                    <a:pt x="245451" y="14568"/>
                    <a:pt x="248709" y="11320"/>
                    <a:pt x="248709" y="7284"/>
                  </a:cubicBezTo>
                  <a:cubicBezTo>
                    <a:pt x="248709" y="3248"/>
                    <a:pt x="245451" y="0"/>
                    <a:pt x="241402" y="0"/>
                  </a:cubicBezTo>
                  <a:lnTo>
                    <a:pt x="7308" y="0"/>
                  </a:lnTo>
                  <a:cubicBezTo>
                    <a:pt x="3259" y="0"/>
                    <a:pt x="0" y="3248"/>
                    <a:pt x="0" y="7284"/>
                  </a:cubicBezTo>
                  <a:cubicBezTo>
                    <a:pt x="0" y="11320"/>
                    <a:pt x="3259" y="14568"/>
                    <a:pt x="7308" y="14568"/>
                  </a:cubicBezTo>
                  <a:lnTo>
                    <a:pt x="7308" y="14568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10" name="Freeform 374">
              <a:extLst>
                <a:ext uri="{FF2B5EF4-FFF2-40B4-BE49-F238E27FC236}">
                  <a16:creationId xmlns:a16="http://schemas.microsoft.com/office/drawing/2014/main" id="{305E742E-FD00-E4C9-3EA2-DAD4BE0ECD6B}"/>
                </a:ext>
              </a:extLst>
            </p:cNvPr>
            <p:cNvSpPr/>
            <p:nvPr/>
          </p:nvSpPr>
          <p:spPr>
            <a:xfrm>
              <a:off x="243651" y="2225054"/>
              <a:ext cx="248709" cy="14568"/>
            </a:xfrm>
            <a:custGeom>
              <a:avLst/>
              <a:gdLst>
                <a:gd name="connsiteX0" fmla="*/ 7308 w 248709"/>
                <a:gd name="connsiteY0" fmla="*/ 14568 h 14568"/>
                <a:gd name="connsiteX1" fmla="*/ 241402 w 248709"/>
                <a:gd name="connsiteY1" fmla="*/ 14568 h 14568"/>
                <a:gd name="connsiteX2" fmla="*/ 248709 w 248709"/>
                <a:gd name="connsiteY2" fmla="*/ 7284 h 14568"/>
                <a:gd name="connsiteX3" fmla="*/ 241402 w 248709"/>
                <a:gd name="connsiteY3" fmla="*/ 0 h 14568"/>
                <a:gd name="connsiteX4" fmla="*/ 7308 w 248709"/>
                <a:gd name="connsiteY4" fmla="*/ 0 h 14568"/>
                <a:gd name="connsiteX5" fmla="*/ 0 w 248709"/>
                <a:gd name="connsiteY5" fmla="*/ 7284 h 14568"/>
                <a:gd name="connsiteX6" fmla="*/ 7308 w 248709"/>
                <a:gd name="connsiteY6" fmla="*/ 14568 h 14568"/>
                <a:gd name="connsiteX7" fmla="*/ 7308 w 248709"/>
                <a:gd name="connsiteY7" fmla="*/ 14568 h 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709" h="14568">
                  <a:moveTo>
                    <a:pt x="7308" y="14568"/>
                  </a:moveTo>
                  <a:lnTo>
                    <a:pt x="241402" y="14568"/>
                  </a:lnTo>
                  <a:cubicBezTo>
                    <a:pt x="245451" y="14568"/>
                    <a:pt x="248709" y="11320"/>
                    <a:pt x="248709" y="7284"/>
                  </a:cubicBezTo>
                  <a:cubicBezTo>
                    <a:pt x="248709" y="3248"/>
                    <a:pt x="245451" y="0"/>
                    <a:pt x="241402" y="0"/>
                  </a:cubicBezTo>
                  <a:lnTo>
                    <a:pt x="7308" y="0"/>
                  </a:lnTo>
                  <a:cubicBezTo>
                    <a:pt x="3259" y="0"/>
                    <a:pt x="0" y="3248"/>
                    <a:pt x="0" y="7284"/>
                  </a:cubicBezTo>
                  <a:cubicBezTo>
                    <a:pt x="0" y="11320"/>
                    <a:pt x="3259" y="14568"/>
                    <a:pt x="7308" y="14568"/>
                  </a:cubicBezTo>
                  <a:lnTo>
                    <a:pt x="7308" y="14568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12" name="Freeform 376">
              <a:extLst>
                <a:ext uri="{FF2B5EF4-FFF2-40B4-BE49-F238E27FC236}">
                  <a16:creationId xmlns:a16="http://schemas.microsoft.com/office/drawing/2014/main" id="{955C5000-A42C-2531-05FA-65A8A35C5DDC}"/>
                </a:ext>
              </a:extLst>
            </p:cNvPr>
            <p:cNvSpPr/>
            <p:nvPr/>
          </p:nvSpPr>
          <p:spPr>
            <a:xfrm>
              <a:off x="335195" y="2306802"/>
              <a:ext cx="157165" cy="14568"/>
            </a:xfrm>
            <a:custGeom>
              <a:avLst/>
              <a:gdLst>
                <a:gd name="connsiteX0" fmla="*/ 149858 w 157165"/>
                <a:gd name="connsiteY0" fmla="*/ 0 h 14568"/>
                <a:gd name="connsiteX1" fmla="*/ 7308 w 157165"/>
                <a:gd name="connsiteY1" fmla="*/ 0 h 14568"/>
                <a:gd name="connsiteX2" fmla="*/ 0 w 157165"/>
                <a:gd name="connsiteY2" fmla="*/ 7284 h 14568"/>
                <a:gd name="connsiteX3" fmla="*/ 7308 w 157165"/>
                <a:gd name="connsiteY3" fmla="*/ 14568 h 14568"/>
                <a:gd name="connsiteX4" fmla="*/ 149858 w 157165"/>
                <a:gd name="connsiteY4" fmla="*/ 14568 h 14568"/>
                <a:gd name="connsiteX5" fmla="*/ 157165 w 157165"/>
                <a:gd name="connsiteY5" fmla="*/ 7284 h 14568"/>
                <a:gd name="connsiteX6" fmla="*/ 149858 w 157165"/>
                <a:gd name="connsiteY6" fmla="*/ 0 h 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65" h="14568">
                  <a:moveTo>
                    <a:pt x="149858" y="0"/>
                  </a:moveTo>
                  <a:lnTo>
                    <a:pt x="7308" y="0"/>
                  </a:lnTo>
                  <a:cubicBezTo>
                    <a:pt x="3259" y="0"/>
                    <a:pt x="0" y="3248"/>
                    <a:pt x="0" y="7284"/>
                  </a:cubicBezTo>
                  <a:cubicBezTo>
                    <a:pt x="0" y="11320"/>
                    <a:pt x="3259" y="14568"/>
                    <a:pt x="7308" y="14568"/>
                  </a:cubicBezTo>
                  <a:lnTo>
                    <a:pt x="149858" y="14568"/>
                  </a:lnTo>
                  <a:cubicBezTo>
                    <a:pt x="153907" y="14568"/>
                    <a:pt x="157165" y="11320"/>
                    <a:pt x="157165" y="7284"/>
                  </a:cubicBezTo>
                  <a:cubicBezTo>
                    <a:pt x="157165" y="3248"/>
                    <a:pt x="153907" y="0"/>
                    <a:pt x="149858" y="0"/>
                  </a:cubicBez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13" name="Freeform 379">
              <a:extLst>
                <a:ext uri="{FF2B5EF4-FFF2-40B4-BE49-F238E27FC236}">
                  <a16:creationId xmlns:a16="http://schemas.microsoft.com/office/drawing/2014/main" id="{EA72A567-43ED-DC60-066D-8B9BD0213A9B}"/>
                </a:ext>
              </a:extLst>
            </p:cNvPr>
            <p:cNvSpPr/>
            <p:nvPr/>
          </p:nvSpPr>
          <p:spPr>
            <a:xfrm>
              <a:off x="364475" y="2429498"/>
              <a:ext cx="127885" cy="14568"/>
            </a:xfrm>
            <a:custGeom>
              <a:avLst/>
              <a:gdLst>
                <a:gd name="connsiteX0" fmla="*/ 120577 w 127885"/>
                <a:gd name="connsiteY0" fmla="*/ 0 h 14568"/>
                <a:gd name="connsiteX1" fmla="*/ 7308 w 127885"/>
                <a:gd name="connsiteY1" fmla="*/ 0 h 14568"/>
                <a:gd name="connsiteX2" fmla="*/ 0 w 127885"/>
                <a:gd name="connsiteY2" fmla="*/ 7284 h 14568"/>
                <a:gd name="connsiteX3" fmla="*/ 7308 w 127885"/>
                <a:gd name="connsiteY3" fmla="*/ 14568 h 14568"/>
                <a:gd name="connsiteX4" fmla="*/ 120577 w 127885"/>
                <a:gd name="connsiteY4" fmla="*/ 14568 h 14568"/>
                <a:gd name="connsiteX5" fmla="*/ 127885 w 127885"/>
                <a:gd name="connsiteY5" fmla="*/ 7284 h 14568"/>
                <a:gd name="connsiteX6" fmla="*/ 120577 w 127885"/>
                <a:gd name="connsiteY6" fmla="*/ 0 h 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85" h="14568">
                  <a:moveTo>
                    <a:pt x="120577" y="0"/>
                  </a:moveTo>
                  <a:lnTo>
                    <a:pt x="7308" y="0"/>
                  </a:lnTo>
                  <a:cubicBezTo>
                    <a:pt x="3259" y="0"/>
                    <a:pt x="0" y="3248"/>
                    <a:pt x="0" y="7284"/>
                  </a:cubicBezTo>
                  <a:cubicBezTo>
                    <a:pt x="0" y="11320"/>
                    <a:pt x="3259" y="14568"/>
                    <a:pt x="7308" y="14568"/>
                  </a:cubicBezTo>
                  <a:lnTo>
                    <a:pt x="120577" y="14568"/>
                  </a:lnTo>
                  <a:cubicBezTo>
                    <a:pt x="124626" y="14568"/>
                    <a:pt x="127885" y="11320"/>
                    <a:pt x="127885" y="7284"/>
                  </a:cubicBezTo>
                  <a:cubicBezTo>
                    <a:pt x="127885" y="3248"/>
                    <a:pt x="124626" y="0"/>
                    <a:pt x="120577" y="0"/>
                  </a:cubicBez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19" name="Freeform 381">
              <a:extLst>
                <a:ext uri="{FF2B5EF4-FFF2-40B4-BE49-F238E27FC236}">
                  <a16:creationId xmlns:a16="http://schemas.microsoft.com/office/drawing/2014/main" id="{6E67AD88-F3F1-4BA3-81C0-77663A1AEECF}"/>
                </a:ext>
              </a:extLst>
            </p:cNvPr>
            <p:cNvSpPr/>
            <p:nvPr/>
          </p:nvSpPr>
          <p:spPr>
            <a:xfrm>
              <a:off x="364475" y="2511296"/>
              <a:ext cx="127885" cy="14568"/>
            </a:xfrm>
            <a:custGeom>
              <a:avLst/>
              <a:gdLst>
                <a:gd name="connsiteX0" fmla="*/ 120577 w 127885"/>
                <a:gd name="connsiteY0" fmla="*/ 0 h 14568"/>
                <a:gd name="connsiteX1" fmla="*/ 7308 w 127885"/>
                <a:gd name="connsiteY1" fmla="*/ 0 h 14568"/>
                <a:gd name="connsiteX2" fmla="*/ 0 w 127885"/>
                <a:gd name="connsiteY2" fmla="*/ 7284 h 14568"/>
                <a:gd name="connsiteX3" fmla="*/ 7308 w 127885"/>
                <a:gd name="connsiteY3" fmla="*/ 14568 h 14568"/>
                <a:gd name="connsiteX4" fmla="*/ 120577 w 127885"/>
                <a:gd name="connsiteY4" fmla="*/ 14568 h 14568"/>
                <a:gd name="connsiteX5" fmla="*/ 127885 w 127885"/>
                <a:gd name="connsiteY5" fmla="*/ 7284 h 14568"/>
                <a:gd name="connsiteX6" fmla="*/ 120577 w 127885"/>
                <a:gd name="connsiteY6" fmla="*/ 0 h 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85" h="14568">
                  <a:moveTo>
                    <a:pt x="120577" y="0"/>
                  </a:moveTo>
                  <a:lnTo>
                    <a:pt x="7308" y="0"/>
                  </a:lnTo>
                  <a:cubicBezTo>
                    <a:pt x="3259" y="0"/>
                    <a:pt x="0" y="3248"/>
                    <a:pt x="0" y="7284"/>
                  </a:cubicBezTo>
                  <a:cubicBezTo>
                    <a:pt x="0" y="11320"/>
                    <a:pt x="3259" y="14568"/>
                    <a:pt x="7308" y="14568"/>
                  </a:cubicBezTo>
                  <a:lnTo>
                    <a:pt x="120577" y="14568"/>
                  </a:lnTo>
                  <a:cubicBezTo>
                    <a:pt x="124626" y="14568"/>
                    <a:pt x="127885" y="11320"/>
                    <a:pt x="127885" y="7284"/>
                  </a:cubicBezTo>
                  <a:cubicBezTo>
                    <a:pt x="127885" y="3248"/>
                    <a:pt x="124626" y="0"/>
                    <a:pt x="120577" y="0"/>
                  </a:cubicBez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24" name="Freeform 475">
              <a:extLst>
                <a:ext uri="{FF2B5EF4-FFF2-40B4-BE49-F238E27FC236}">
                  <a16:creationId xmlns:a16="http://schemas.microsoft.com/office/drawing/2014/main" id="{0231798F-D23A-F60D-76D1-C6420A008096}"/>
                </a:ext>
              </a:extLst>
            </p:cNvPr>
            <p:cNvSpPr/>
            <p:nvPr/>
          </p:nvSpPr>
          <p:spPr>
            <a:xfrm>
              <a:off x="364383" y="2473720"/>
              <a:ext cx="127885" cy="14568"/>
            </a:xfrm>
            <a:custGeom>
              <a:avLst/>
              <a:gdLst>
                <a:gd name="connsiteX0" fmla="*/ 120577 w 127885"/>
                <a:gd name="connsiteY0" fmla="*/ 0 h 14568"/>
                <a:gd name="connsiteX1" fmla="*/ 7308 w 127885"/>
                <a:gd name="connsiteY1" fmla="*/ 0 h 14568"/>
                <a:gd name="connsiteX2" fmla="*/ 0 w 127885"/>
                <a:gd name="connsiteY2" fmla="*/ 7284 h 14568"/>
                <a:gd name="connsiteX3" fmla="*/ 7308 w 127885"/>
                <a:gd name="connsiteY3" fmla="*/ 14568 h 14568"/>
                <a:gd name="connsiteX4" fmla="*/ 120577 w 127885"/>
                <a:gd name="connsiteY4" fmla="*/ 14568 h 14568"/>
                <a:gd name="connsiteX5" fmla="*/ 127885 w 127885"/>
                <a:gd name="connsiteY5" fmla="*/ 7284 h 14568"/>
                <a:gd name="connsiteX6" fmla="*/ 120577 w 127885"/>
                <a:gd name="connsiteY6" fmla="*/ 0 h 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85" h="14568">
                  <a:moveTo>
                    <a:pt x="120577" y="0"/>
                  </a:moveTo>
                  <a:lnTo>
                    <a:pt x="7308" y="0"/>
                  </a:lnTo>
                  <a:cubicBezTo>
                    <a:pt x="3259" y="0"/>
                    <a:pt x="0" y="3248"/>
                    <a:pt x="0" y="7284"/>
                  </a:cubicBezTo>
                  <a:cubicBezTo>
                    <a:pt x="0" y="11320"/>
                    <a:pt x="3259" y="14568"/>
                    <a:pt x="7308" y="14568"/>
                  </a:cubicBezTo>
                  <a:lnTo>
                    <a:pt x="120577" y="14568"/>
                  </a:lnTo>
                  <a:cubicBezTo>
                    <a:pt x="124626" y="14568"/>
                    <a:pt x="127885" y="11320"/>
                    <a:pt x="127885" y="7284"/>
                  </a:cubicBezTo>
                  <a:cubicBezTo>
                    <a:pt x="127885" y="3248"/>
                    <a:pt x="124626" y="0"/>
                    <a:pt x="120577" y="0"/>
                  </a:cubicBez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26" name="Freeform 476">
              <a:extLst>
                <a:ext uri="{FF2B5EF4-FFF2-40B4-BE49-F238E27FC236}">
                  <a16:creationId xmlns:a16="http://schemas.microsoft.com/office/drawing/2014/main" id="{DDB01955-BD99-7C0E-7B32-724BB8D580F8}"/>
                </a:ext>
              </a:extLst>
            </p:cNvPr>
            <p:cNvSpPr/>
            <p:nvPr/>
          </p:nvSpPr>
          <p:spPr>
            <a:xfrm>
              <a:off x="243651" y="2266175"/>
              <a:ext cx="248709" cy="14568"/>
            </a:xfrm>
            <a:custGeom>
              <a:avLst/>
              <a:gdLst>
                <a:gd name="connsiteX0" fmla="*/ 7308 w 248709"/>
                <a:gd name="connsiteY0" fmla="*/ 14568 h 14568"/>
                <a:gd name="connsiteX1" fmla="*/ 241402 w 248709"/>
                <a:gd name="connsiteY1" fmla="*/ 14568 h 14568"/>
                <a:gd name="connsiteX2" fmla="*/ 248709 w 248709"/>
                <a:gd name="connsiteY2" fmla="*/ 7284 h 14568"/>
                <a:gd name="connsiteX3" fmla="*/ 241402 w 248709"/>
                <a:gd name="connsiteY3" fmla="*/ 0 h 14568"/>
                <a:gd name="connsiteX4" fmla="*/ 7308 w 248709"/>
                <a:gd name="connsiteY4" fmla="*/ 0 h 14568"/>
                <a:gd name="connsiteX5" fmla="*/ 0 w 248709"/>
                <a:gd name="connsiteY5" fmla="*/ 7284 h 14568"/>
                <a:gd name="connsiteX6" fmla="*/ 7308 w 248709"/>
                <a:gd name="connsiteY6" fmla="*/ 14568 h 14568"/>
                <a:gd name="connsiteX7" fmla="*/ 7308 w 248709"/>
                <a:gd name="connsiteY7" fmla="*/ 14568 h 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709" h="14568">
                  <a:moveTo>
                    <a:pt x="7308" y="14568"/>
                  </a:moveTo>
                  <a:lnTo>
                    <a:pt x="241402" y="14568"/>
                  </a:lnTo>
                  <a:cubicBezTo>
                    <a:pt x="245451" y="14568"/>
                    <a:pt x="248709" y="11320"/>
                    <a:pt x="248709" y="7284"/>
                  </a:cubicBezTo>
                  <a:cubicBezTo>
                    <a:pt x="248709" y="3248"/>
                    <a:pt x="245451" y="0"/>
                    <a:pt x="241402" y="0"/>
                  </a:cubicBezTo>
                  <a:lnTo>
                    <a:pt x="7308" y="0"/>
                  </a:lnTo>
                  <a:cubicBezTo>
                    <a:pt x="3259" y="0"/>
                    <a:pt x="0" y="3248"/>
                    <a:pt x="0" y="7284"/>
                  </a:cubicBezTo>
                  <a:cubicBezTo>
                    <a:pt x="0" y="11320"/>
                    <a:pt x="3259" y="14568"/>
                    <a:pt x="7308" y="14568"/>
                  </a:cubicBezTo>
                  <a:lnTo>
                    <a:pt x="7308" y="14568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>
                <a:ln>
                  <a:solidFill>
                    <a:schemeClr val="accent6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415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80000" tIns="48000" rIns="48000" bIns="48000" rtlCol="0" anchor="ctr">
            <a:normAutofit/>
          </a:bodyPr>
          <a:lstStyle/>
          <a:p>
            <a:r>
              <a:rPr lang="en-GB" sz="3200"/>
              <a:t>Ownership defines half of the success</a:t>
            </a:r>
            <a:endParaRPr lang="en-GB" sz="360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F9DF32E-136E-979C-274F-2DF62122388F}"/>
              </a:ext>
            </a:extLst>
          </p:cNvPr>
          <p:cNvSpPr txBox="1"/>
          <p:nvPr/>
        </p:nvSpPr>
        <p:spPr>
          <a:xfrm>
            <a:off x="476250" y="1428889"/>
            <a:ext cx="10534553" cy="3626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High-level political ownership</a:t>
            </a:r>
            <a:r>
              <a:rPr lang="en-GB" sz="2000" dirty="0"/>
              <a:t> </a:t>
            </a:r>
          </a:p>
          <a:p>
            <a:pPr marL="800100" lvl="1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accent1"/>
                </a:solidFill>
              </a:rPr>
              <a:t>Sustained support from both the PM and MoF is essential to the success of the spending review and its implementation</a:t>
            </a:r>
            <a:endParaRPr lang="sk-SK" dirty="0">
              <a:solidFill>
                <a:schemeClr val="accent1"/>
              </a:solidFill>
            </a:endParaRPr>
          </a:p>
          <a:p>
            <a:pPr marL="800100" lvl="1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GB" dirty="0"/>
              <a:t>Mandate for the review from the government (</a:t>
            </a:r>
            <a:r>
              <a:rPr lang="en-GB" dirty="0" err="1"/>
              <a:t>ToR</a:t>
            </a:r>
            <a:r>
              <a:rPr lang="en-GB" dirty="0"/>
              <a:t>)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Involvement in line ministries </a:t>
            </a:r>
          </a:p>
          <a:p>
            <a:pPr marL="800100" lvl="1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GB" dirty="0"/>
              <a:t>Purely MoF-driven spending review is likely to be met with passive resistance from the concerned line ministry</a:t>
            </a:r>
          </a:p>
          <a:p>
            <a:pPr lvl="1">
              <a:spcBef>
                <a:spcPts val="1000"/>
              </a:spcBef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4E05A9D-477D-D60A-7985-8B2970E3C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000">
            <a:off x="9214847" y="3894398"/>
            <a:ext cx="1944127" cy="277545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E2AC9CC-086E-DFE0-E087-C3252B7B9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0">
            <a:off x="7564860" y="3849798"/>
            <a:ext cx="1846221" cy="28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7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104775"/>
            <a:ext cx="10850384" cy="971549"/>
          </a:xfrm>
        </p:spPr>
        <p:txBody>
          <a:bodyPr vert="horz" lIns="180000" tIns="48000" rIns="48000" bIns="48000" rtlCol="0" anchor="ctr">
            <a:normAutofit/>
          </a:bodyPr>
          <a:lstStyle/>
          <a:p>
            <a:r>
              <a:rPr lang="en-GB" sz="3200">
                <a:solidFill>
                  <a:srgbClr val="F3F3F3"/>
                </a:solidFill>
                <a:latin typeface="Avenir Light"/>
              </a:rPr>
              <a:t>Internal capacities are good value for money</a:t>
            </a:r>
            <a:endParaRPr lang="en-GB" sz="320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E46C83E9-AA68-3521-DFCD-EE45B9CEEC78}"/>
              </a:ext>
            </a:extLst>
          </p:cNvPr>
          <p:cNvSpPr txBox="1"/>
          <p:nvPr/>
        </p:nvSpPr>
        <p:spPr>
          <a:xfrm>
            <a:off x="409386" y="1267583"/>
            <a:ext cx="11237182" cy="23974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Internal capacities of analytical units built by: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Long term development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Specialised courses 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Coopera</a:t>
            </a:r>
            <a:r>
              <a:rPr lang="sk-SK" sz="2000" dirty="0" err="1"/>
              <a:t>tion</a:t>
            </a:r>
            <a:r>
              <a:rPr lang="sk-SK" sz="2000" dirty="0"/>
              <a:t> </a:t>
            </a:r>
            <a:r>
              <a:rPr lang="en-GB" sz="2000" dirty="0"/>
              <a:t>with the IMF and OECD</a:t>
            </a:r>
          </a:p>
          <a:p>
            <a:endParaRPr lang="en-GB" sz="1400" dirty="0">
              <a:latin typeface="Avenir Light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Avenir Light"/>
            </a:endParaRPr>
          </a:p>
        </p:txBody>
      </p:sp>
      <p:graphicFrame>
        <p:nvGraphicFramePr>
          <p:cNvPr id="7" name="Tabuľka 7">
            <a:extLst>
              <a:ext uri="{FF2B5EF4-FFF2-40B4-BE49-F238E27FC236}">
                <a16:creationId xmlns:a16="http://schemas.microsoft.com/office/drawing/2014/main" id="{253B0E4F-9535-1155-2965-D75744116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29373"/>
              </p:ext>
            </p:extLst>
          </p:nvPr>
        </p:nvGraphicFramePr>
        <p:xfrm>
          <a:off x="409386" y="2945624"/>
          <a:ext cx="11373228" cy="349536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373228">
                  <a:extLst>
                    <a:ext uri="{9D8B030D-6E8A-4147-A177-3AD203B41FA5}">
                      <a16:colId xmlns:a16="http://schemas.microsoft.com/office/drawing/2014/main" val="3009788045"/>
                    </a:ext>
                  </a:extLst>
                </a:gridCol>
              </a:tblGrid>
              <a:tr h="401371"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chemeClr val="tx1"/>
                          </a:solidFill>
                        </a:rPr>
                        <a:t>Number of FTEs in analytical units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290308"/>
                  </a:ext>
                </a:extLst>
              </a:tr>
              <a:tr h="3093997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8207038"/>
                  </a:ext>
                </a:extLst>
              </a:tr>
            </a:tbl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C638E8ED-79BA-3776-8810-9EAF13AD55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880772"/>
              </p:ext>
            </p:extLst>
          </p:nvPr>
        </p:nvGraphicFramePr>
        <p:xfrm>
          <a:off x="351019" y="3287652"/>
          <a:ext cx="11295549" cy="3570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506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96F77862-8FCA-F0FB-AD83-E132CF88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20" y="2616502"/>
            <a:ext cx="3954044" cy="11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B55A48A-AF06-55CE-3CB7-BD923F305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43" y="2627977"/>
            <a:ext cx="3714077" cy="93141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D79AACF-C489-D63A-D802-01CACB4DF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>
            <a:off x="3631359" y="3499549"/>
            <a:ext cx="4220143" cy="1455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80000" tIns="48000" rIns="48000" bIns="48000" rtlCol="0" anchor="ctr">
            <a:normAutofit/>
          </a:bodyPr>
          <a:lstStyle/>
          <a:p>
            <a:r>
              <a:rPr lang="en-GB" sz="3600"/>
              <a:t>Publish everything and talk about it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F60AA6C-20E5-FAC6-6244-1117822EADB6}"/>
              </a:ext>
            </a:extLst>
          </p:cNvPr>
          <p:cNvSpPr txBox="1"/>
          <p:nvPr/>
        </p:nvSpPr>
        <p:spPr>
          <a:xfrm>
            <a:off x="466724" y="1290627"/>
            <a:ext cx="11566841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/>
              <a:t>All spending reviews and most of the analyses are public – it helps to create public pressure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/>
              <a:t>In 2023: almost 3 000 mentions of </a:t>
            </a:r>
            <a:r>
              <a:rPr lang="en-GB" sz="2000" err="1"/>
              <a:t>VfM</a:t>
            </a:r>
            <a:r>
              <a:rPr lang="en-GB" sz="2000"/>
              <a:t> in the media, 57 published outputs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5AD12948-AFFE-64AB-D2FF-4370B931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96" y="4986993"/>
            <a:ext cx="4369540" cy="137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F4425A2-CA70-AC52-E6BA-53FF7D53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2" y="3689340"/>
            <a:ext cx="3428905" cy="144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C173CF3D-D7A1-34BA-1EA5-DDC1FC5B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82" y="5620149"/>
            <a:ext cx="5324313" cy="8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112F0E-7E04-A348-022C-9AF594DF5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6852651" y="3655368"/>
            <a:ext cx="4388798" cy="10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AE954E7B-8792-7555-8EA5-E5027AD4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1638859" y="4770517"/>
            <a:ext cx="4281128" cy="86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89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80000" tIns="48000" rIns="48000" bIns="48000" rtlCol="0" anchor="ctr">
            <a:normAutofit/>
          </a:bodyPr>
          <a:lstStyle/>
          <a:p>
            <a:r>
              <a:rPr lang="en-GB" sz="3200">
                <a:solidFill>
                  <a:srgbClr val="FFFFFF"/>
                </a:solidFill>
              </a:rPr>
              <a:t>Rigorous implementation is key to deliver</a:t>
            </a:r>
            <a:r>
              <a:rPr lang="sk-SK" sz="3200">
                <a:solidFill>
                  <a:srgbClr val="FFFFFF"/>
                </a:solidFill>
              </a:rPr>
              <a:t>y</a:t>
            </a:r>
            <a:endParaRPr lang="en-GB" sz="320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BA1C947-FF97-FDD9-2615-73D2A0B4F34D}"/>
              </a:ext>
            </a:extLst>
          </p:cNvPr>
          <p:cNvSpPr txBox="1"/>
          <p:nvPr/>
        </p:nvSpPr>
        <p:spPr>
          <a:xfrm>
            <a:off x="481013" y="1257442"/>
            <a:ext cx="11310937" cy="1473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venir Light"/>
              </a:rPr>
              <a:t>Implementation can be the hardest part of the process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venir Light"/>
              </a:rPr>
              <a:t>Central implementation unit within deputy prime minister´s office</a:t>
            </a: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>
                <a:latin typeface="Avenir Light"/>
              </a:rPr>
              <a:t>Monitors progress and helps with the implementation of measures</a:t>
            </a: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>
                <a:latin typeface="Avenir Light"/>
              </a:rPr>
              <a:t>Issues a status report once a year</a:t>
            </a:r>
          </a:p>
        </p:txBody>
      </p:sp>
      <p:graphicFrame>
        <p:nvGraphicFramePr>
          <p:cNvPr id="3" name="Tabuľka 4">
            <a:extLst>
              <a:ext uri="{FF2B5EF4-FFF2-40B4-BE49-F238E27FC236}">
                <a16:creationId xmlns:a16="http://schemas.microsoft.com/office/drawing/2014/main" id="{49DFA79E-F817-B363-78D1-B8999D4FF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010307"/>
              </p:ext>
            </p:extLst>
          </p:nvPr>
        </p:nvGraphicFramePr>
        <p:xfrm>
          <a:off x="481013" y="3408002"/>
          <a:ext cx="5450555" cy="27719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636649">
                  <a:extLst>
                    <a:ext uri="{9D8B030D-6E8A-4147-A177-3AD203B41FA5}">
                      <a16:colId xmlns:a16="http://schemas.microsoft.com/office/drawing/2014/main" val="456046817"/>
                    </a:ext>
                  </a:extLst>
                </a:gridCol>
                <a:gridCol w="813906">
                  <a:extLst>
                    <a:ext uri="{9D8B030D-6E8A-4147-A177-3AD203B41FA5}">
                      <a16:colId xmlns:a16="http://schemas.microsoft.com/office/drawing/2014/main" val="2686685096"/>
                    </a:ext>
                  </a:extLst>
                </a:gridCol>
              </a:tblGrid>
              <a:tr h="331732">
                <a:tc gridSpan="2">
                  <a:txBody>
                    <a:bodyPr/>
                    <a:lstStyle/>
                    <a:p>
                      <a:r>
                        <a:rPr lang="en-GB" sz="1600" noProof="0"/>
                        <a:t>Status report methodology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54485"/>
                  </a:ext>
                </a:extLst>
              </a:tr>
              <a:tr h="331732">
                <a:tc>
                  <a:txBody>
                    <a:bodyPr/>
                    <a:lstStyle/>
                    <a:p>
                      <a:r>
                        <a:rPr lang="en-GB" sz="1600" noProof="0"/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/>
                        <a:t>Colour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10880"/>
                  </a:ext>
                </a:extLst>
              </a:tr>
              <a:tr h="331732">
                <a:tc>
                  <a:txBody>
                    <a:bodyPr/>
                    <a:lstStyle/>
                    <a:p>
                      <a:r>
                        <a:rPr lang="en-GB" sz="1600" noProof="0"/>
                        <a:t>Fulfilled (more than 100 %)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374885"/>
                  </a:ext>
                </a:extLst>
              </a:tr>
              <a:tr h="331732">
                <a:tc>
                  <a:txBody>
                    <a:bodyPr/>
                    <a:lstStyle/>
                    <a:p>
                      <a:r>
                        <a:rPr lang="en-GB" sz="1600" noProof="0"/>
                        <a:t>Fulfilled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9632"/>
                  </a:ext>
                </a:extLst>
              </a:tr>
              <a:tr h="331732">
                <a:tc>
                  <a:txBody>
                    <a:bodyPr/>
                    <a:lstStyle/>
                    <a:p>
                      <a:r>
                        <a:rPr lang="en-GB" sz="1600" noProof="0"/>
                        <a:t>Partially fulfilled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60930"/>
                  </a:ext>
                </a:extLst>
              </a:tr>
              <a:tr h="331732">
                <a:tc>
                  <a:txBody>
                    <a:bodyPr/>
                    <a:lstStyle/>
                    <a:p>
                      <a:r>
                        <a:rPr lang="en-GB" sz="1600" noProof="0"/>
                        <a:t>Not fulfilled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958488"/>
                  </a:ext>
                </a:extLst>
              </a:tr>
              <a:tr h="380125">
                <a:tc>
                  <a:txBody>
                    <a:bodyPr/>
                    <a:lstStyle/>
                    <a:p>
                      <a:r>
                        <a:rPr lang="en-GB" sz="1600" noProof="0"/>
                        <a:t>Excessive spending or data not provided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59817"/>
                  </a:ext>
                </a:extLst>
              </a:tr>
              <a:tr h="380125">
                <a:tc>
                  <a:txBody>
                    <a:bodyPr/>
                    <a:lstStyle/>
                    <a:p>
                      <a:r>
                        <a:rPr lang="en-GB" sz="1600" noProof="0"/>
                        <a:t>Measure is scheduled to be implemented later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450295"/>
                  </a:ext>
                </a:extLst>
              </a:tr>
            </a:tbl>
          </a:graphicData>
        </a:graphic>
      </p:graphicFrame>
      <p:pic>
        <p:nvPicPr>
          <p:cNvPr id="6" name="Obrázok 5">
            <a:extLst>
              <a:ext uri="{FF2B5EF4-FFF2-40B4-BE49-F238E27FC236}">
                <a16:creationId xmlns:a16="http://schemas.microsoft.com/office/drawing/2014/main" id="{365FD646-CA6D-4B1D-AEAF-79B07B5D5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8651421" y="3048920"/>
            <a:ext cx="2350786" cy="325674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E732827-5E0E-4758-77B0-55D92EAEE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241" y="2840126"/>
            <a:ext cx="2390277" cy="33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2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8" y="121545"/>
            <a:ext cx="10850384" cy="977462"/>
          </a:xfrm>
        </p:spPr>
        <p:txBody>
          <a:bodyPr vert="horz" lIns="180000" tIns="48000" rIns="48000" bIns="48000" rtlCol="0" anchor="ctr">
            <a:normAutofit/>
          </a:bodyPr>
          <a:lstStyle/>
          <a:p>
            <a:r>
              <a:rPr lang="en-GB" sz="3200"/>
              <a:t>Why do we analyse public spending?</a:t>
            </a:r>
            <a:endParaRPr lang="en-SK" sz="320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4236165-1F61-5651-75F5-ADB5D3DF3141}"/>
              </a:ext>
            </a:extLst>
          </p:cNvPr>
          <p:cNvSpPr txBox="1"/>
          <p:nvPr/>
        </p:nvSpPr>
        <p:spPr>
          <a:xfrm>
            <a:off x="476250" y="1428889"/>
            <a:ext cx="10534553" cy="3729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GB" sz="2000" b="1" dirty="0"/>
              <a:t>Greater efficiency of public spending by: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Cutting wasteful spending</a:t>
            </a:r>
          </a:p>
          <a:p>
            <a:pPr lvl="1">
              <a:spcBef>
                <a:spcPts val="1000"/>
              </a:spcBef>
            </a:pPr>
            <a:endParaRPr lang="en-GB" b="1" dirty="0"/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Getting more value for the same spending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endParaRPr lang="en-GB" sz="2000" b="1" dirty="0"/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Identifying the most promising areas for additional spending</a:t>
            </a:r>
          </a:p>
          <a:p>
            <a:pPr lvl="1">
              <a:spcBef>
                <a:spcPts val="1000"/>
              </a:spcBef>
            </a:pPr>
            <a:endParaRPr lang="en-GB" sz="2000" b="1" dirty="0"/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Making public spending more transparent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9787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8" y="121545"/>
            <a:ext cx="10850384" cy="977462"/>
          </a:xfrm>
        </p:spPr>
        <p:txBody>
          <a:bodyPr vert="horz" lIns="180000" tIns="48000" rIns="48000" bIns="48000" rtlCol="0" anchor="ctr">
            <a:normAutofit/>
          </a:bodyPr>
          <a:lstStyle/>
          <a:p>
            <a:r>
              <a:rPr lang="en-GB" sz="3200"/>
              <a:t>Why do we analyse public spending?</a:t>
            </a:r>
            <a:endParaRPr lang="en-SK" sz="320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4236165-1F61-5651-75F5-ADB5D3DF3141}"/>
              </a:ext>
            </a:extLst>
          </p:cNvPr>
          <p:cNvSpPr txBox="1"/>
          <p:nvPr/>
        </p:nvSpPr>
        <p:spPr>
          <a:xfrm>
            <a:off x="476250" y="1428889"/>
            <a:ext cx="10534553" cy="4883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GB" sz="2000" b="1" dirty="0"/>
              <a:t>Greater efficiency of public spending by: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Cutting wasteful spending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E.g. extra funding for small schools in remote areas going to private schools in the capital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Getting more value for the same spending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E.g. nurses rather than physicians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Identifying the most promising areas for additional spending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E.g. prioritisation of transport investments, mental health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000" b="1" dirty="0"/>
              <a:t>Making public spending more transparent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Health spending vs health results?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How much money do hospital physicians actually make?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What is the health benefit of the latest pharmaceuticals?</a:t>
            </a: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6927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1B0B7-6E77-7681-630D-D7F7DFA9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do</a:t>
            </a:r>
            <a:endParaRPr lang="en-GB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737B952-116F-C42D-478A-22EB376EEF7D}"/>
              </a:ext>
            </a:extLst>
          </p:cNvPr>
          <p:cNvSpPr txBox="1"/>
          <p:nvPr/>
        </p:nvSpPr>
        <p:spPr>
          <a:xfrm>
            <a:off x="476250" y="1428889"/>
            <a:ext cx="10534553" cy="272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Spending reviews</a:t>
            </a:r>
            <a:endParaRPr lang="en-GB" sz="2000" dirty="0"/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Investment appraisals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Analytical support for the budgeting process</a:t>
            </a:r>
            <a:endParaRPr lang="sk-SK" sz="2000" b="1" dirty="0"/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2000" b="1" dirty="0"/>
              <a:t>I</a:t>
            </a:r>
            <a:r>
              <a:rPr lang="en-GB" sz="2000" b="1" dirty="0" err="1"/>
              <a:t>nternal</a:t>
            </a:r>
            <a:r>
              <a:rPr lang="en-GB" sz="2000" b="1" dirty="0"/>
              <a:t> consulting</a:t>
            </a:r>
            <a:endParaRPr lang="en-GB" dirty="0"/>
          </a:p>
          <a:p>
            <a:pPr lvl="1">
              <a:spcBef>
                <a:spcPts val="1000"/>
              </a:spcBef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6311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1B0B7-6E77-7681-630D-D7F7DFA9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spending review (OECD description)</a:t>
            </a:r>
            <a:endParaRPr lang="en-GB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737B952-116F-C42D-478A-22EB376EEF7D}"/>
              </a:ext>
            </a:extLst>
          </p:cNvPr>
          <p:cNvSpPr txBox="1"/>
          <p:nvPr/>
        </p:nvSpPr>
        <p:spPr>
          <a:xfrm>
            <a:off x="476250" y="1428889"/>
            <a:ext cx="1053455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Spending reviews support the sustainability of public finances through systematic analyses of existing expenditures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They help governments to manage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O</a:t>
            </a:r>
            <a:r>
              <a:rPr lang="en-GB" sz="2000" dirty="0" err="1"/>
              <a:t>verall</a:t>
            </a:r>
            <a:r>
              <a:rPr lang="en-GB" sz="2000" dirty="0"/>
              <a:t> level of expenditure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I</a:t>
            </a:r>
            <a:r>
              <a:rPr lang="en-GB" sz="2000" dirty="0" err="1"/>
              <a:t>dentify</a:t>
            </a:r>
            <a:r>
              <a:rPr lang="en-GB" sz="2000" dirty="0"/>
              <a:t> savings or reallocation measures to fund new priorities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I</a:t>
            </a:r>
            <a:r>
              <a:rPr lang="en-GB" sz="2000" dirty="0" err="1"/>
              <a:t>mprove</a:t>
            </a:r>
            <a:r>
              <a:rPr lang="en-GB" sz="2000" dirty="0"/>
              <a:t> effectiveness within programmes and policies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Key elements that contribute to successful outcomes include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C</a:t>
            </a:r>
            <a:r>
              <a:rPr lang="en-GB" sz="2000" dirty="0" err="1"/>
              <a:t>lear</a:t>
            </a:r>
            <a:r>
              <a:rPr lang="en-GB" sz="2000" dirty="0"/>
              <a:t> objectives and 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S</a:t>
            </a:r>
            <a:r>
              <a:rPr lang="en-GB" sz="2000" dirty="0" err="1"/>
              <a:t>trong</a:t>
            </a:r>
            <a:r>
              <a:rPr lang="en-GB" sz="2000" dirty="0"/>
              <a:t> political leadership and commitment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A</a:t>
            </a:r>
            <a:r>
              <a:rPr lang="en-GB" sz="2000" dirty="0"/>
              <a:t> direct link with the budget process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9397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1B0B7-6E77-7681-630D-D7F7DFA9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spending review (OECD description)</a:t>
            </a:r>
            <a:endParaRPr lang="en-GB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737B952-116F-C42D-478A-22EB376EEF7D}"/>
              </a:ext>
            </a:extLst>
          </p:cNvPr>
          <p:cNvSpPr txBox="1"/>
          <p:nvPr/>
        </p:nvSpPr>
        <p:spPr>
          <a:xfrm>
            <a:off x="476250" y="1428889"/>
            <a:ext cx="1053455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Spending reviews support the sustainability of public finances through systematic analyses of existing expenditures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They help governments to manage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O</a:t>
            </a:r>
            <a:r>
              <a:rPr lang="en-GB" sz="2000" dirty="0" err="1"/>
              <a:t>verall</a:t>
            </a:r>
            <a:r>
              <a:rPr lang="en-GB" sz="2000" dirty="0"/>
              <a:t> level of expenditure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I</a:t>
            </a:r>
            <a:r>
              <a:rPr lang="en-GB" sz="2000" dirty="0" err="1"/>
              <a:t>dentify</a:t>
            </a:r>
            <a:r>
              <a:rPr lang="en-GB" sz="2000" dirty="0"/>
              <a:t> savings or reallocation measures to fund new priorities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I</a:t>
            </a:r>
            <a:r>
              <a:rPr lang="en-GB" sz="2000" dirty="0" err="1"/>
              <a:t>mprove</a:t>
            </a:r>
            <a:r>
              <a:rPr lang="en-GB" sz="2000" dirty="0"/>
              <a:t> effectiveness within programmes and policies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Key elements that contribute to successful outcomes include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/>
              <a:t>C</a:t>
            </a:r>
            <a:r>
              <a:rPr lang="en-GB" sz="2000" dirty="0" err="1"/>
              <a:t>lear</a:t>
            </a:r>
            <a:r>
              <a:rPr lang="en-GB" sz="2000" dirty="0"/>
              <a:t> objectives and 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b="1" dirty="0"/>
              <a:t>S</a:t>
            </a:r>
            <a:r>
              <a:rPr lang="en-GB" sz="2000" b="1" dirty="0" err="1"/>
              <a:t>trong</a:t>
            </a:r>
            <a:r>
              <a:rPr lang="en-GB" sz="2000" b="1" dirty="0"/>
              <a:t> political leadership and commitment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b="1" dirty="0"/>
              <a:t>A</a:t>
            </a:r>
            <a:r>
              <a:rPr lang="en-GB" sz="2000" b="1" dirty="0"/>
              <a:t> direct link with the budget process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3153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8" y="121545"/>
            <a:ext cx="10850384" cy="977462"/>
          </a:xfrm>
        </p:spPr>
        <p:txBody>
          <a:bodyPr vert="horz" lIns="180000" tIns="48000" rIns="48000" bIns="48000" rtlCol="0" anchor="ctr">
            <a:normAutofit/>
          </a:bodyPr>
          <a:lstStyle/>
          <a:p>
            <a:r>
              <a:rPr lang="en-GB" sz="3200"/>
              <a:t>What we don’t do</a:t>
            </a:r>
            <a:endParaRPr lang="en-SK" sz="320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4236165-1F61-5651-75F5-ADB5D3DF3141}"/>
              </a:ext>
            </a:extLst>
          </p:cNvPr>
          <p:cNvSpPr txBox="1"/>
          <p:nvPr/>
        </p:nvSpPr>
        <p:spPr>
          <a:xfrm>
            <a:off x="476250" y="1428889"/>
            <a:ext cx="10534553" cy="4760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GB" sz="2000" b="1" dirty="0"/>
              <a:t>At the Ministry of Finance, we have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Institute for Financial Policy (macro and tax forecasts, fiscal policy, long term trends)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Budget Policy Section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spcBef>
                <a:spcPts val="1000"/>
              </a:spcBef>
            </a:pPr>
            <a:r>
              <a:rPr lang="en-GB" sz="2000" b="1" dirty="0"/>
              <a:t>Outside of the Ministry of Finance, there are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Line ministry analytical units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Council for Budget Responsibility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Supreme Audit Office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/>
              <a:t>Think tanks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58243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241E-33B8-AD93-F52B-584C59C7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80000" tIns="48000" rIns="48000" bIns="48000" rtlCol="0" anchor="ctr">
            <a:normAutofit/>
          </a:bodyPr>
          <a:lstStyle/>
          <a:p>
            <a:r>
              <a:rPr lang="en-GB" sz="3200"/>
              <a:t>Value for Money division was created in 2016</a:t>
            </a:r>
            <a:endParaRPr lang="en-SK" sz="32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BAACC1-5A20-689B-660B-247864CB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0000">
            <a:off x="8810172" y="1406295"/>
            <a:ext cx="222081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110F77B-1893-6CB1-663F-EC9C87667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9803928" y="2112919"/>
            <a:ext cx="23385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26640D-847F-659D-BAC5-FD0431DC0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90" y="3552920"/>
            <a:ext cx="214912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19E3753E-E403-A4FD-7A7E-83953F1F7F6B}"/>
              </a:ext>
            </a:extLst>
          </p:cNvPr>
          <p:cNvCxnSpPr>
            <a:cxnSpLocks/>
          </p:cNvCxnSpPr>
          <p:nvPr/>
        </p:nvCxnSpPr>
        <p:spPr>
          <a:xfrm flipV="1">
            <a:off x="1248478" y="2680864"/>
            <a:ext cx="2878205" cy="23408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FB5954B5-373E-488E-8058-108AD0B08D58}"/>
              </a:ext>
            </a:extLst>
          </p:cNvPr>
          <p:cNvCxnSpPr>
            <a:cxnSpLocks/>
          </p:cNvCxnSpPr>
          <p:nvPr/>
        </p:nvCxnSpPr>
        <p:spPr>
          <a:xfrm>
            <a:off x="4157692" y="2658143"/>
            <a:ext cx="3134964" cy="23347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104701D1-C1B6-5172-9114-A262F34CE0AC}"/>
              </a:ext>
            </a:extLst>
          </p:cNvPr>
          <p:cNvSpPr/>
          <p:nvPr/>
        </p:nvSpPr>
        <p:spPr>
          <a:xfrm rot="18900000">
            <a:off x="512844" y="4249614"/>
            <a:ext cx="1550719" cy="1550719"/>
          </a:xfrm>
          <a:prstGeom prst="roundRect">
            <a:avLst>
              <a:gd name="adj" fmla="val 51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DE5102AE-45EF-BF12-D047-8013BC1EBB16}"/>
              </a:ext>
            </a:extLst>
          </p:cNvPr>
          <p:cNvSpPr/>
          <p:nvPr/>
        </p:nvSpPr>
        <p:spPr>
          <a:xfrm rot="18900000">
            <a:off x="3382333" y="1882784"/>
            <a:ext cx="1550719" cy="1550719"/>
          </a:xfrm>
          <a:prstGeom prst="roundRect">
            <a:avLst>
              <a:gd name="adj" fmla="val 51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E60FE335-6D6D-92C9-581B-12C68DD65820}"/>
              </a:ext>
            </a:extLst>
          </p:cNvPr>
          <p:cNvSpPr/>
          <p:nvPr/>
        </p:nvSpPr>
        <p:spPr>
          <a:xfrm rot="18900000">
            <a:off x="6541228" y="4249613"/>
            <a:ext cx="1550719" cy="1550719"/>
          </a:xfrm>
          <a:prstGeom prst="roundRect">
            <a:avLst>
              <a:gd name="adj" fmla="val 51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K" sz="1351" b="0" i="0" u="none" strike="noStrike" kern="1200" cap="none" spc="0" normalizeH="0" baseline="0" noProof="0">
              <a:ln>
                <a:noFill/>
              </a:ln>
              <a:solidFill>
                <a:srgbClr val="2C3182"/>
              </a:solidFill>
              <a:effectLst/>
              <a:uLnTx/>
              <a:uFillTx/>
              <a:latin typeface="Avenir Light"/>
              <a:ea typeface="+mn-ea"/>
              <a:cs typeface="+mn-cs"/>
            </a:endParaRP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9C7E5575-9F60-C35E-C037-BBB756505570}"/>
              </a:ext>
            </a:extLst>
          </p:cNvPr>
          <p:cNvSpPr txBox="1"/>
          <p:nvPr/>
        </p:nvSpPr>
        <p:spPr>
          <a:xfrm>
            <a:off x="486973" y="2569447"/>
            <a:ext cx="2220133" cy="185737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600"/>
              <a:t>Creation of </a:t>
            </a:r>
            <a:r>
              <a:rPr lang="en-GB" sz="1600" err="1"/>
              <a:t>VfM</a:t>
            </a:r>
            <a:r>
              <a:rPr lang="en-GB" sz="1600"/>
              <a:t> was a result of bottom-up initiative of public servants.</a:t>
            </a: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C90AF68D-E684-089B-29DA-2F24346AC0F9}"/>
              </a:ext>
            </a:extLst>
          </p:cNvPr>
          <p:cNvSpPr txBox="1"/>
          <p:nvPr/>
        </p:nvSpPr>
        <p:spPr>
          <a:xfrm>
            <a:off x="3138557" y="4598763"/>
            <a:ext cx="2498737" cy="16310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600"/>
              <a:t>The main motivation was a change in attitude – to not only „comply with the law“ but to </a:t>
            </a:r>
            <a:r>
              <a:rPr lang="en-GB" sz="1600" b="1"/>
              <a:t>look for the best option</a:t>
            </a:r>
            <a:r>
              <a:rPr lang="en-GB" sz="1600"/>
              <a:t>.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D25F7394-2C4E-1F92-D9B6-F2DA6A64E22E}"/>
              </a:ext>
            </a:extLst>
          </p:cNvPr>
          <p:cNvSpPr txBox="1"/>
          <p:nvPr/>
        </p:nvSpPr>
        <p:spPr>
          <a:xfrm>
            <a:off x="6012606" y="2374227"/>
            <a:ext cx="2220133" cy="18573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err="1"/>
              <a:t>VfM</a:t>
            </a:r>
            <a:r>
              <a:rPr lang="en-GB" sz="1600"/>
              <a:t> division started with 3 full-time employees, </a:t>
            </a:r>
            <a:r>
              <a:rPr lang="en-GB" sz="1600" dirty="0"/>
              <a:t>currently </a:t>
            </a:r>
            <a:r>
              <a:rPr lang="en-GB" sz="1600"/>
              <a:t>there are 40. We have prepared </a:t>
            </a:r>
            <a:r>
              <a:rPr lang="sk-SK" sz="1600"/>
              <a:t>23</a:t>
            </a:r>
            <a:r>
              <a:rPr lang="en-GB" sz="1600"/>
              <a:t> spending reviews.</a:t>
            </a:r>
          </a:p>
        </p:txBody>
      </p:sp>
      <p:pic>
        <p:nvPicPr>
          <p:cNvPr id="17" name="Graphic 9" descr="Bar graph with upward trend with solid fill">
            <a:extLst>
              <a:ext uri="{FF2B5EF4-FFF2-40B4-BE49-F238E27FC236}">
                <a16:creationId xmlns:a16="http://schemas.microsoft.com/office/drawing/2014/main" id="{0D381F48-E888-360B-7C8C-9BD67CB50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763289" y="4483978"/>
            <a:ext cx="1051852" cy="1051852"/>
          </a:xfrm>
          <a:prstGeom prst="rect">
            <a:avLst/>
          </a:prstGeom>
        </p:spPr>
      </p:pic>
      <p:pic>
        <p:nvPicPr>
          <p:cNvPr id="35" name="Grafický objekt 34" descr="Hlava s ozubenými kolieskami obrys">
            <a:extLst>
              <a:ext uri="{FF2B5EF4-FFF2-40B4-BE49-F238E27FC236}">
                <a16:creationId xmlns:a16="http://schemas.microsoft.com/office/drawing/2014/main" id="{47086FDC-9586-A58C-47F6-F5E4531E5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2409" y="2095027"/>
            <a:ext cx="914400" cy="914400"/>
          </a:xfrm>
          <a:prstGeom prst="rect">
            <a:avLst/>
          </a:prstGeom>
        </p:spPr>
      </p:pic>
      <p:pic>
        <p:nvPicPr>
          <p:cNvPr id="3" name="Graphic 24" descr="Board Of Directors with solid fill">
            <a:extLst>
              <a:ext uri="{FF2B5EF4-FFF2-40B4-BE49-F238E27FC236}">
                <a16:creationId xmlns:a16="http://schemas.microsoft.com/office/drawing/2014/main" id="{F283B2E7-23B5-0A65-213B-2C247F30D3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7901" y="4426821"/>
            <a:ext cx="1040603" cy="10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E0741-9AD7-50A3-5735-8BEFC627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19" y="146141"/>
            <a:ext cx="10850384" cy="817527"/>
          </a:xfrm>
        </p:spPr>
        <p:txBody>
          <a:bodyPr anchor="ctr">
            <a:normAutofit/>
          </a:bodyPr>
          <a:lstStyle/>
          <a:p>
            <a:r>
              <a:rPr lang="en-GB" sz="3200"/>
              <a:t>We have prepared </a:t>
            </a:r>
            <a:r>
              <a:rPr lang="sk-SK" sz="3200"/>
              <a:t>23</a:t>
            </a:r>
            <a:r>
              <a:rPr lang="en-GB" sz="3200"/>
              <a:t> review</a:t>
            </a:r>
            <a:r>
              <a:rPr lang="sk-SK" sz="3200"/>
              <a:t>s</a:t>
            </a:r>
            <a:endParaRPr lang="en-GB" sz="320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C5ECF541-1887-4E5E-ABC8-69BFF88811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607718"/>
              </p:ext>
            </p:extLst>
          </p:nvPr>
        </p:nvGraphicFramePr>
        <p:xfrm>
          <a:off x="178905" y="1192695"/>
          <a:ext cx="11891176" cy="534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BlokTextu 3">
            <a:extLst>
              <a:ext uri="{FF2B5EF4-FFF2-40B4-BE49-F238E27FC236}">
                <a16:creationId xmlns:a16="http://schemas.microsoft.com/office/drawing/2014/main" id="{576449B1-A92D-C63C-A9F8-4EF9F0BA07CA}"/>
              </a:ext>
            </a:extLst>
          </p:cNvPr>
          <p:cNvSpPr txBox="1"/>
          <p:nvPr/>
        </p:nvSpPr>
        <p:spPr>
          <a:xfrm>
            <a:off x="236634" y="1192695"/>
            <a:ext cx="1134568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/>
              <a:t>Spending reviews by topic or sector and revised expenditure envelopes (billion E</a:t>
            </a:r>
            <a:r>
              <a:rPr lang="sk-SK" b="1"/>
              <a:t>UR</a:t>
            </a:r>
            <a:r>
              <a:rPr lang="en-GB" b="1"/>
              <a:t>, current prices) </a:t>
            </a:r>
            <a:endParaRPr lang="en-GB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FE5DCA9-C445-46CC-A469-AA30591B1312}"/>
              </a:ext>
            </a:extLst>
          </p:cNvPr>
          <p:cNvSpPr/>
          <p:nvPr/>
        </p:nvSpPr>
        <p:spPr>
          <a:xfrm>
            <a:off x="619768" y="6296621"/>
            <a:ext cx="633561" cy="21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AC85AB9-A774-C6B5-0CDF-AEAA63ACFE06}"/>
              </a:ext>
            </a:extLst>
          </p:cNvPr>
          <p:cNvSpPr/>
          <p:nvPr/>
        </p:nvSpPr>
        <p:spPr>
          <a:xfrm>
            <a:off x="1723611" y="6304766"/>
            <a:ext cx="535979" cy="196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58CE4D8-FD7E-568C-A8CA-5AAF26C44226}"/>
              </a:ext>
            </a:extLst>
          </p:cNvPr>
          <p:cNvSpPr/>
          <p:nvPr/>
        </p:nvSpPr>
        <p:spPr>
          <a:xfrm>
            <a:off x="2728997" y="6326108"/>
            <a:ext cx="584076" cy="196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8E1E3C33-0131-BB29-5A83-EF5FB633872C}"/>
              </a:ext>
            </a:extLst>
          </p:cNvPr>
          <p:cNvSpPr/>
          <p:nvPr/>
        </p:nvSpPr>
        <p:spPr>
          <a:xfrm>
            <a:off x="4807304" y="6296621"/>
            <a:ext cx="535978" cy="20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FB2FF038-4721-58D6-F20A-DC627885C86D}"/>
              </a:ext>
            </a:extLst>
          </p:cNvPr>
          <p:cNvSpPr/>
          <p:nvPr/>
        </p:nvSpPr>
        <p:spPr>
          <a:xfrm>
            <a:off x="5867383" y="6314351"/>
            <a:ext cx="581057" cy="18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2CEF13B6-8B71-B373-2AE8-5DC262DB359D}"/>
              </a:ext>
            </a:extLst>
          </p:cNvPr>
          <p:cNvSpPr/>
          <p:nvPr/>
        </p:nvSpPr>
        <p:spPr>
          <a:xfrm>
            <a:off x="7897533" y="6283704"/>
            <a:ext cx="581057" cy="239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38014807-6821-A0CD-659E-E48FBB76DEF9}"/>
              </a:ext>
            </a:extLst>
          </p:cNvPr>
          <p:cNvSpPr/>
          <p:nvPr/>
        </p:nvSpPr>
        <p:spPr>
          <a:xfrm>
            <a:off x="8946071" y="6283703"/>
            <a:ext cx="581057" cy="239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F3FA1D71-0C53-B37F-8497-1B9221FC60FB}"/>
              </a:ext>
            </a:extLst>
          </p:cNvPr>
          <p:cNvSpPr/>
          <p:nvPr/>
        </p:nvSpPr>
        <p:spPr>
          <a:xfrm>
            <a:off x="11026756" y="6326615"/>
            <a:ext cx="535979" cy="175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E08C918E-0896-D250-25ED-536495455789}"/>
              </a:ext>
            </a:extLst>
          </p:cNvPr>
          <p:cNvSpPr/>
          <p:nvPr/>
        </p:nvSpPr>
        <p:spPr>
          <a:xfrm>
            <a:off x="6848720" y="6296622"/>
            <a:ext cx="605951" cy="18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F38F32D7-1965-66B4-C8E1-A29561194ECE}"/>
              </a:ext>
            </a:extLst>
          </p:cNvPr>
          <p:cNvSpPr/>
          <p:nvPr/>
        </p:nvSpPr>
        <p:spPr>
          <a:xfrm>
            <a:off x="3753821" y="6314351"/>
            <a:ext cx="552222" cy="209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C442F0DB-D7EE-83E2-B7BF-8685F6F8BF51}"/>
              </a:ext>
            </a:extLst>
          </p:cNvPr>
          <p:cNvSpPr/>
          <p:nvPr/>
        </p:nvSpPr>
        <p:spPr>
          <a:xfrm>
            <a:off x="10009873" y="6275443"/>
            <a:ext cx="581057" cy="239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6AC0A4AC-7C75-27B2-48D3-9C7114E901A0}"/>
              </a:ext>
            </a:extLst>
          </p:cNvPr>
          <p:cNvSpPr/>
          <p:nvPr/>
        </p:nvSpPr>
        <p:spPr>
          <a:xfrm>
            <a:off x="7671865" y="4190395"/>
            <a:ext cx="1032392" cy="3060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tx2"/>
                </a:solidFill>
              </a:rPr>
              <a:t>En</a:t>
            </a:r>
            <a:r>
              <a:rPr lang="sk-SK" sz="1100" err="1">
                <a:solidFill>
                  <a:schemeClr val="tx2"/>
                </a:solidFill>
              </a:rPr>
              <a:t>ergy</a:t>
            </a:r>
            <a:r>
              <a:rPr lang="sk-SK" sz="1100">
                <a:solidFill>
                  <a:schemeClr val="tx2"/>
                </a:solidFill>
              </a:rPr>
              <a:t> (</a:t>
            </a:r>
            <a:r>
              <a:rPr lang="sk-SK">
                <a:solidFill>
                  <a:schemeClr val="tx2"/>
                </a:solidFill>
              </a:rPr>
              <a:t>2,4</a:t>
            </a:r>
            <a:r>
              <a:rPr lang="sk-SK" sz="1100">
                <a:solidFill>
                  <a:schemeClr val="tx2"/>
                </a:solidFill>
              </a:rPr>
              <a:t>)</a:t>
            </a:r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98754"/>
      </p:ext>
    </p:extLst>
  </p:cSld>
  <p:clrMapOvr>
    <a:masterClrMapping/>
  </p:clrMapOvr>
</p:sld>
</file>

<file path=ppt/theme/theme1.xml><?xml version="1.0" encoding="utf-8"?>
<a:theme xmlns:a="http://schemas.openxmlformats.org/drawingml/2006/main" name="3_Motív balíka Office">
  <a:themeElements>
    <a:clrScheme name="UHP template colors">
      <a:dk1>
        <a:srgbClr val="F3F3F3"/>
      </a:dk1>
      <a:lt1>
        <a:srgbClr val="2C3182"/>
      </a:lt1>
      <a:dk2>
        <a:srgbClr val="2A2A2A"/>
      </a:dk2>
      <a:lt2>
        <a:srgbClr val="E9E9E9"/>
      </a:lt2>
      <a:accent1>
        <a:srgbClr val="2C3182"/>
      </a:accent1>
      <a:accent2>
        <a:srgbClr val="6D6E71"/>
      </a:accent2>
      <a:accent3>
        <a:srgbClr val="25A8E0"/>
      </a:accent3>
      <a:accent4>
        <a:srgbClr val="0049E0"/>
      </a:accent4>
      <a:accent5>
        <a:srgbClr val="0E193C"/>
      </a:accent5>
      <a:accent6>
        <a:srgbClr val="0B7DE0"/>
      </a:accent6>
      <a:hlink>
        <a:srgbClr val="25A8E0"/>
      </a:hlink>
      <a:folHlink>
        <a:srgbClr val="6D6E71"/>
      </a:folHlink>
    </a:clrScheme>
    <a:fontScheme name="Vlastné 1">
      <a:majorFont>
        <a:latin typeface="Avenir Medium"/>
        <a:ea typeface=""/>
        <a:cs typeface=""/>
      </a:majorFont>
      <a:minorFont>
        <a:latin typeface="Aveni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5A579BB-E0C6-7142-9B8C-BEE8A6DE6FE3}" vid="{6A7CF7FC-9D4A-2B49-97B0-429AA90A8AB3}"/>
    </a:ext>
  </a:extLst>
</a:theme>
</file>

<file path=ppt/theme/theme2.xml><?xml version="1.0" encoding="utf-8"?>
<a:theme xmlns:a="http://schemas.openxmlformats.org/drawingml/2006/main" name="2_Motív balíka Office">
  <a:themeElements>
    <a:clrScheme name="UHP template colors">
      <a:dk1>
        <a:srgbClr val="F3F3F3"/>
      </a:dk1>
      <a:lt1>
        <a:srgbClr val="2C3182"/>
      </a:lt1>
      <a:dk2>
        <a:srgbClr val="2A2A2A"/>
      </a:dk2>
      <a:lt2>
        <a:srgbClr val="E9E9E9"/>
      </a:lt2>
      <a:accent1>
        <a:srgbClr val="2C3182"/>
      </a:accent1>
      <a:accent2>
        <a:srgbClr val="6D6E71"/>
      </a:accent2>
      <a:accent3>
        <a:srgbClr val="25A8E0"/>
      </a:accent3>
      <a:accent4>
        <a:srgbClr val="0049E0"/>
      </a:accent4>
      <a:accent5>
        <a:srgbClr val="0E193C"/>
      </a:accent5>
      <a:accent6>
        <a:srgbClr val="0B7DE0"/>
      </a:accent6>
      <a:hlink>
        <a:srgbClr val="25A8E0"/>
      </a:hlink>
      <a:folHlink>
        <a:srgbClr val="6D6E71"/>
      </a:folHlink>
    </a:clrScheme>
    <a:fontScheme name="Vlastné 1">
      <a:majorFont>
        <a:latin typeface="Avenir Medium"/>
        <a:ea typeface=""/>
        <a:cs typeface=""/>
      </a:majorFont>
      <a:minorFont>
        <a:latin typeface="Aveni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5A579BB-E0C6-7142-9B8C-BEE8A6DE6FE3}" vid="{6A7CF7FC-9D4A-2B49-97B0-429AA90A8AB3}"/>
    </a:ext>
  </a:extLst>
</a:theme>
</file>

<file path=ppt/theme/theme3.xml><?xml version="1.0" encoding="utf-8"?>
<a:theme xmlns:a="http://schemas.openxmlformats.org/drawingml/2006/main" name="1_Office Theme">
  <a:themeElements>
    <a:clrScheme name="UHP_ppt">
      <a:dk1>
        <a:srgbClr val="2A3186"/>
      </a:dk1>
      <a:lt1>
        <a:srgbClr val="F2F2F2"/>
      </a:lt1>
      <a:dk2>
        <a:srgbClr val="2C3082"/>
      </a:dk2>
      <a:lt2>
        <a:srgbClr val="F2F2F2"/>
      </a:lt2>
      <a:accent1>
        <a:srgbClr val="2C3082"/>
      </a:accent1>
      <a:accent2>
        <a:srgbClr val="23AAE1"/>
      </a:accent2>
      <a:accent3>
        <a:srgbClr val="A5A5A5"/>
      </a:accent3>
      <a:accent4>
        <a:srgbClr val="6C6D71"/>
      </a:accent4>
      <a:accent5>
        <a:srgbClr val="262626"/>
      </a:accent5>
      <a:accent6>
        <a:srgbClr val="06BCA6"/>
      </a:accent6>
      <a:hlink>
        <a:srgbClr val="23AAE1"/>
      </a:hlink>
      <a:folHlink>
        <a:srgbClr val="6D6E71"/>
      </a:folHlink>
    </a:clrScheme>
    <a:fontScheme name="UHP Avenir">
      <a:majorFont>
        <a:latin typeface="Avenir Medium"/>
        <a:ea typeface=""/>
        <a:cs typeface=""/>
      </a:majorFont>
      <a:minorFont>
        <a:latin typeface="Aveni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UHP " id="{E173D585-9080-8F41-ADBE-82DB104CB9F0}" vid="{990D14CD-985D-B142-A153-B38C31C400C4}"/>
    </a:ext>
  </a:extLst>
</a:theme>
</file>

<file path=ppt/theme/theme4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345D5AA583624FBE4499852B5726D5" ma:contentTypeVersion="25" ma:contentTypeDescription="Create a new document." ma:contentTypeScope="" ma:versionID="a0c2942f9c6f508b3f02237c40ffc846">
  <xsd:schema xmlns:xsd="http://www.w3.org/2001/XMLSchema" xmlns:xs="http://www.w3.org/2001/XMLSchema" xmlns:p="http://schemas.microsoft.com/office/2006/metadata/properties" xmlns:ns2="2bea311a-6349-4f16-a6ad-3d7e64363659" xmlns:ns3="eb985e83-3d52-42ad-b155-d29f26040bee" targetNamespace="http://schemas.microsoft.com/office/2006/metadata/properties" ma:root="true" ma:fieldsID="48238ae1ef45f2b15ffbe4107e042806" ns2:_="" ns3:_="">
    <xsd:import namespace="2bea311a-6349-4f16-a6ad-3d7e64363659"/>
    <xsd:import namespace="eb985e83-3d52-42ad-b155-d29f26040b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Rezort" minOccurs="0"/>
                <xsd:element ref="ns2:_Flow_SignoffStatus" minOccurs="0"/>
                <xsd:element ref="ns2:rezort1" minOccurs="0"/>
                <xsd:element ref="ns2:Dokon_x010d_en_x00e9_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Investor" minOccurs="0"/>
                <xsd:element ref="ns2:N_x00e1_zovprojektu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a311a-6349-4f16-a6ad-3d7e643636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Rezort" ma:index="12" nillable="true" ma:displayName="Rezort" ma:format="Dropdown" ma:internalName="Rezort">
      <xsd:simpleType>
        <xsd:restriction base="dms:Choice">
          <xsd:enumeration value="MIRRI SR"/>
          <xsd:enumeration value="MF SR"/>
          <xsd:enumeration value="MD SR"/>
          <xsd:enumeration value="MV SR"/>
          <xsd:enumeration value="MS SR"/>
          <xsd:enumeration value="MŽP SR"/>
          <xsd:enumeration value="MK SR"/>
          <xsd:enumeration value="MZ SR"/>
          <xsd:enumeration value="MZV SR"/>
          <xsd:enumeration value="MH SR"/>
          <xsd:enumeration value="MO SR"/>
          <xsd:enumeration value="MŠVVŠ SR"/>
          <xsd:enumeration value="MPRSVaR SR"/>
          <xsd:enumeration value="MPRV SR"/>
          <xsd:enumeration value="Iné"/>
          <xsd:enumeration value="ÚV SR"/>
        </xsd:restriction>
      </xsd:simpleType>
    </xsd:element>
    <xsd:element name="_Flow_SignoffStatus" ma:index="13" nillable="true" ma:displayName="Sign-off status" ma:internalName="Sign_x002d_off_x0020_status">
      <xsd:simpleType>
        <xsd:restriction base="dms:Text"/>
      </xsd:simpleType>
    </xsd:element>
    <xsd:element name="rezort1" ma:index="14" nillable="true" ma:displayName="rezort1" ma:format="Dropdown" ma:internalName="rezort1">
      <xsd:simpleType>
        <xsd:restriction base="dms:Choice">
          <xsd:enumeration value="Voľba 1"/>
          <xsd:enumeration value="Voľba 2"/>
          <xsd:enumeration value="Voľba 3"/>
        </xsd:restriction>
      </xsd:simpleType>
    </xsd:element>
    <xsd:element name="Dokon_x010d_en_x00e9_" ma:index="15" nillable="true" ma:displayName="Dokončené" ma:default="1" ma:format="Dropdown" ma:internalName="Dokon_x010d_en_x00e9_">
      <xsd:simpleType>
        <xsd:restriction base="dms:Boolea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vestor" ma:index="22" nillable="true" ma:displayName="Investor" ma:format="Dropdown" ma:internalName="Investor">
      <xsd:simpleType>
        <xsd:restriction base="dms:Text">
          <xsd:maxLength value="255"/>
        </xsd:restriction>
      </xsd:simpleType>
    </xsd:element>
    <xsd:element name="N_x00e1_zovprojektu" ma:index="23" nillable="true" ma:displayName="Názov projektu" ma:format="Dropdown" ma:internalName="N_x00e1_zovprojektu">
      <xsd:simpleType>
        <xsd:restriction base="dms:Text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e6280cd1-a04d-4604-9556-14e4c0dce5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85e83-3d52-42ad-b155-d29f26040b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1a2de365-b861-49b0-bef9-b8f3045b7312}" ma:internalName="TaxCatchAll" ma:showField="CatchAllData" ma:web="eb985e83-3d52-42ad-b155-d29f26040b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estor xmlns="2bea311a-6349-4f16-a6ad-3d7e64363659" xsi:nil="true"/>
    <_Flow_SignoffStatus xmlns="2bea311a-6349-4f16-a6ad-3d7e64363659" xsi:nil="true"/>
    <N_x00e1_zovprojektu xmlns="2bea311a-6349-4f16-a6ad-3d7e64363659" xsi:nil="true"/>
    <Rezort xmlns="2bea311a-6349-4f16-a6ad-3d7e64363659" xsi:nil="true"/>
    <rezort1 xmlns="2bea311a-6349-4f16-a6ad-3d7e64363659" xsi:nil="true"/>
    <Dokon_x010d_en_x00e9_ xmlns="2bea311a-6349-4f16-a6ad-3d7e64363659">true</Dokon_x010d_en_x00e9_>
    <TaxCatchAll xmlns="eb985e83-3d52-42ad-b155-d29f26040bee" xsi:nil="true"/>
    <lcf76f155ced4ddcb4097134ff3c332f xmlns="2bea311a-6349-4f16-a6ad-3d7e6436365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45AEF3-F320-4C8F-B3CA-02A1DB6FAFF1}"/>
</file>

<file path=customXml/itemProps2.xml><?xml version="1.0" encoding="utf-8"?>
<ds:datastoreItem xmlns:ds="http://schemas.openxmlformats.org/officeDocument/2006/customXml" ds:itemID="{54AF6191-5490-44FC-B2B7-D46F28789433}">
  <ds:schemaRefs>
    <ds:schemaRef ds:uri="2bea311a-6349-4f16-a6ad-3d7e64363659"/>
    <ds:schemaRef ds:uri="eb985e83-3d52-42ad-b155-d29f26040b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92294A-8FC9-4037-B52B-43598E805C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969</Words>
  <Application>Microsoft Office PowerPoint</Application>
  <PresentationFormat>Širokouhlá</PresentationFormat>
  <Paragraphs>174</Paragraphs>
  <Slides>16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16</vt:i4>
      </vt:variant>
    </vt:vector>
  </HeadingPairs>
  <TitlesOfParts>
    <vt:vector size="26" baseType="lpstr">
      <vt:lpstr>Arial</vt:lpstr>
      <vt:lpstr>Avenir Light</vt:lpstr>
      <vt:lpstr>Avenir Medium</vt:lpstr>
      <vt:lpstr>Calibri</vt:lpstr>
      <vt:lpstr>Courier New</vt:lpstr>
      <vt:lpstr>NeueHaasGroteskDisp W02</vt:lpstr>
      <vt:lpstr>NeueHaasGroteskText W02</vt:lpstr>
      <vt:lpstr>3_Motív balíka Office</vt:lpstr>
      <vt:lpstr>2_Motív balíka Office</vt:lpstr>
      <vt:lpstr>1_Office Theme</vt:lpstr>
      <vt:lpstr>Value for Money and Spending reviews</vt:lpstr>
      <vt:lpstr>Why do we analyse public spending?</vt:lpstr>
      <vt:lpstr>Why do we analyse public spending?</vt:lpstr>
      <vt:lpstr>What we do</vt:lpstr>
      <vt:lpstr>What is a spending review (OECD description)</vt:lpstr>
      <vt:lpstr>What is a spending review (OECD description)</vt:lpstr>
      <vt:lpstr>What we don’t do</vt:lpstr>
      <vt:lpstr>Value for Money division was created in 2016</vt:lpstr>
      <vt:lpstr>We have prepared 23 reviews</vt:lpstr>
      <vt:lpstr>VfM assesses around 30 investment projects annualy</vt:lpstr>
      <vt:lpstr>Investment management reform</vt:lpstr>
      <vt:lpstr>What makes a spending review successful?</vt:lpstr>
      <vt:lpstr>Ownership defines half of the success</vt:lpstr>
      <vt:lpstr>Internal capacities are good value for money</vt:lpstr>
      <vt:lpstr>Publish everything and talk about it</vt:lpstr>
      <vt:lpstr>Rigorous implementation is key to delivery</vt:lpstr>
    </vt:vector>
  </TitlesOfParts>
  <Company>Ministerstvo financii Slovenskej republiky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for Money in Slovak Public Administration</dc:title>
  <dc:creator>Porubska Barbora</dc:creator>
  <cp:lastModifiedBy>Marek Adam</cp:lastModifiedBy>
  <cp:revision>1</cp:revision>
  <dcterms:created xsi:type="dcterms:W3CDTF">2024-03-07T11:07:49Z</dcterms:created>
  <dcterms:modified xsi:type="dcterms:W3CDTF">2025-07-21T14:06:14Z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0x010100DC345D5AA583624FBE4499852B5726D5</vt:lpwstr>
  </property>
  <property fmtid="{D5CDD505-2E9C-101B-9397-08002B2CF9AE}" pid="3" name="MediaServiceImageTags">
    <vt:lpwstr/>
  </property>
</Properties>
</file>